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63" r:id="rId7"/>
    <p:sldId id="276" r:id="rId8"/>
    <p:sldId id="260" r:id="rId9"/>
    <p:sldId id="1579" r:id="rId10"/>
    <p:sldId id="1580" r:id="rId11"/>
    <p:sldId id="1581" r:id="rId12"/>
    <p:sldId id="1582" r:id="rId13"/>
    <p:sldId id="1583" r:id="rId14"/>
    <p:sldId id="1584" r:id="rId15"/>
    <p:sldId id="1585" r:id="rId16"/>
    <p:sldId id="1586" r:id="rId17"/>
    <p:sldId id="158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CF2C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88" d="100"/>
          <a:sy n="88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7A077-9C44-FD41-A95B-7EE2E8F1B60F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9B91-8787-3B4F-8EB1-75849461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E31E4-A79D-4051-B84F-DA507CB0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A2B14-0757-4ED5-B604-8C31BCF6C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109A4-1263-4204-8FCC-3C267CB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AAD4F-FB9C-45A1-BF10-A9E9AECD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FD4B9-40B6-4755-B4B2-088407F9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6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79BA2-F175-48BB-B076-BF462F2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D4E6E9-B371-42BD-A76E-56ECB13E4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131EBD-8FC3-4421-B7FD-227E9A8C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3498C-7D88-49F9-BD07-C9420184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C0EE5-CE16-453E-92A4-D50153B0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236A80-0403-4B90-8F9C-A9F9E1F73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DC8833-494F-4188-BFE8-837881D0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C0A2D-5416-4299-A2BC-8997EC3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9152B-7922-41F3-879F-CFA5A78D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F6D60-8A8A-4171-9321-49D0215E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15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0155299-1333-497C-BB19-1DA04076E310}"/>
              </a:ext>
            </a:extLst>
          </p:cNvPr>
          <p:cNvSpPr txBox="1">
            <a:spLocks/>
          </p:cNvSpPr>
          <p:nvPr userDrawn="1"/>
        </p:nvSpPr>
        <p:spPr>
          <a:xfrm>
            <a:off x="10466025" y="6456660"/>
            <a:ext cx="517795" cy="30959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550BC7-7D90-49D1-9B51-C16C704E94F3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40EFE-5096-45D5-B13B-AA0C6B561EAE}"/>
              </a:ext>
            </a:extLst>
          </p:cNvPr>
          <p:cNvSpPr/>
          <p:nvPr userDrawn="1"/>
        </p:nvSpPr>
        <p:spPr>
          <a:xfrm>
            <a:off x="-1" y="6456660"/>
            <a:ext cx="10996397" cy="305634"/>
          </a:xfrm>
          <a:prstGeom prst="rect">
            <a:avLst/>
          </a:prstGeom>
          <a:solidFill>
            <a:srgbClr val="FBC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03B63-C95C-4FEA-AB9D-B17E8C19A88F}"/>
              </a:ext>
            </a:extLst>
          </p:cNvPr>
          <p:cNvSpPr txBox="1">
            <a:spLocks/>
          </p:cNvSpPr>
          <p:nvPr userDrawn="1"/>
        </p:nvSpPr>
        <p:spPr>
          <a:xfrm>
            <a:off x="0" y="6484039"/>
            <a:ext cx="2362945" cy="2508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 2018 Baton Simulations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DD8870-A4E8-46C5-B87F-CABE1D525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19" y="6361622"/>
            <a:ext cx="1017654" cy="4677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6D02-C5FA-480B-ABDC-6AC042161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6024" y="6456660"/>
            <a:ext cx="517795" cy="30959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817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321" y="-10458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noProof="0"/>
              <a:t>Insert page title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916" y="1690687"/>
            <a:ext cx="11542194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78AC4A3-EA20-407C-8E05-F1A5A3AE0386}"/>
              </a:ext>
            </a:extLst>
          </p:cNvPr>
          <p:cNvCxnSpPr>
            <a:cxnSpLocks/>
          </p:cNvCxnSpPr>
          <p:nvPr userDrawn="1"/>
        </p:nvCxnSpPr>
        <p:spPr>
          <a:xfrm>
            <a:off x="247819" y="992193"/>
            <a:ext cx="116677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583A39A-C978-40C5-8EA5-B3BFEE8D94C6}"/>
              </a:ext>
            </a:extLst>
          </p:cNvPr>
          <p:cNvSpPr/>
          <p:nvPr userDrawn="1"/>
        </p:nvSpPr>
        <p:spPr>
          <a:xfrm>
            <a:off x="-1" y="6456660"/>
            <a:ext cx="10996397" cy="305634"/>
          </a:xfrm>
          <a:prstGeom prst="rect">
            <a:avLst/>
          </a:prstGeom>
          <a:solidFill>
            <a:srgbClr val="FBC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23EEE-5629-4ACA-8476-4A67FD84C81D}"/>
              </a:ext>
            </a:extLst>
          </p:cNvPr>
          <p:cNvSpPr txBox="1">
            <a:spLocks/>
          </p:cNvSpPr>
          <p:nvPr userDrawn="1"/>
        </p:nvSpPr>
        <p:spPr>
          <a:xfrm>
            <a:off x="0" y="6484039"/>
            <a:ext cx="2362945" cy="2508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 2018 Baton Simulations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FE0BEE-11BC-44A4-A33D-FE108D303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19" y="6361622"/>
            <a:ext cx="1017654" cy="46773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6FCF0A-E366-4E61-B209-3C819EF66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6024" y="6456660"/>
            <a:ext cx="517795" cy="30959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3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1C624-E455-4A47-B49D-B1ADFBAD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0A74C-9854-4BC9-B1C6-0EA3D275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3AE23-6EFA-4255-96BF-4BE85823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C505-966B-48E4-BD6B-CC0C6555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64FD9-B7A7-4F3F-A525-69AACC07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3DD62-44AA-4D39-B79B-98303166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20A3EB-EC51-4C36-BB49-DAC4307C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AC22D-741B-40BB-9BE8-6DFDABA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8DA82-9B74-4027-A5E8-A8A950E4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15C53-84A9-48E5-93AB-662E72A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1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387BD-BF21-4AE1-A04D-024289A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D592D-7837-49BB-AF40-5521E4F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71E249-24D2-46C9-94BE-5AA0CCC6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5981B-AA58-4C22-B211-D0AC69DC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84565-66B7-4264-B642-06BC17E0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C6F6F-91B8-4BD1-921D-55A38D4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6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C49AC-6BDF-4080-ACD3-6F3FEDFB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79748-A996-4333-A65C-01C0A1926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C9B75C-516D-4ADB-AD29-438EFD47A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30F95-4264-4336-980C-47FE77275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319522-04F6-4687-9E7E-DC6F62BA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33A3E2-84EB-43A6-8B76-1E1214E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1AD3B-5AFD-4FFB-B15D-1C089437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95BF66-A8A2-4508-A3D9-485F61D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18DC6-3071-4A72-BFB6-5C791EE9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9A3B6D-D9AF-4029-943E-DE17DEB1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A21229-D9B3-434E-9242-9D488F36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B2AE0F-88DC-48F7-BCE4-B1C3220C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3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8B7221-4784-475B-8024-52D16459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98CA96-17B1-4AED-ABB6-8461C3A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B1E955-EB69-48FC-8F10-7D5B6B2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9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27336-A47D-430A-92F5-8DCA4F54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23D3D-593B-40A5-98FA-A0074545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80AF9A-4046-47A4-AF92-A161D64A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CC67DD-201A-4490-A423-2BDCF052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F6E45A-E4E1-4B1D-BCDF-F2F72975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50F0D-81FC-4683-9FCF-1804D6EB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7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568E0-37D7-49A1-8B80-996A0051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7E5249-CE0E-4C0F-8891-E316479E8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4D56CD-8AC1-4149-94DC-F17B3DD75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A6D27-FEAF-4DD2-B9A1-7AB50582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5DFEF9-50B3-47A8-99DA-320EEB26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743E6-CCB7-4EFC-94B1-FB7C240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0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C98119-465A-47FF-9784-13533DA2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B3F2D-0174-434D-A691-F76A6FD6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7B8A-30D4-4172-BBEB-185410346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E446-979F-4576-8801-0CE6D4988993}" type="datetimeFigureOut">
              <a:rPr lang="fr-CA" smtClean="0"/>
              <a:t>20-08-21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4372F-B475-4DEB-BBC1-9C095A21F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A47CC-CD91-46A1-B6F6-8F7DC593C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AD03D6-9D5B-4EA6-99E4-E309B9FCB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425"/>
          <a:stretch/>
        </p:blipFill>
        <p:spPr>
          <a:xfrm>
            <a:off x="11081989" y="6337242"/>
            <a:ext cx="1017654" cy="3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58837D8-C616-4CE4-857E-8FE021FE439A}"/>
              </a:ext>
            </a:extLst>
          </p:cNvPr>
          <p:cNvGrpSpPr/>
          <p:nvPr/>
        </p:nvGrpSpPr>
        <p:grpSpPr>
          <a:xfrm>
            <a:off x="-1" y="-5029"/>
            <a:ext cx="12191980" cy="6857989"/>
            <a:chOff x="0" y="8389"/>
            <a:chExt cx="12191980" cy="6857989"/>
          </a:xfrm>
        </p:grpSpPr>
        <p:pic>
          <p:nvPicPr>
            <p:cNvPr id="5" name="Image 4" descr="Une image contenant personne, intérieur, fenêtre, table&#10;&#10;Description générée automatiquement">
              <a:extLst>
                <a:ext uri="{FF2B5EF4-FFF2-40B4-BE49-F238E27FC236}">
                  <a16:creationId xmlns:a16="http://schemas.microsoft.com/office/drawing/2014/main" id="{C311240E-4D56-4510-BD85-B3DDF447D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2"/>
            <a:stretch/>
          </p:blipFill>
          <p:spPr>
            <a:xfrm>
              <a:off x="0" y="8389"/>
              <a:ext cx="12191980" cy="68579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29EED-7BB3-4414-B853-DD5FC0CAEA64}"/>
                </a:ext>
              </a:extLst>
            </p:cNvPr>
            <p:cNvSpPr/>
            <p:nvPr/>
          </p:nvSpPr>
          <p:spPr>
            <a:xfrm>
              <a:off x="1226181" y="14264"/>
              <a:ext cx="9739618" cy="5108050"/>
            </a:xfrm>
            <a:prstGeom prst="rect">
              <a:avLst/>
            </a:prstGeom>
            <a:solidFill>
              <a:srgbClr val="18171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74C4E72-319E-423E-834A-B6FDD0E459AC}"/>
              </a:ext>
            </a:extLst>
          </p:cNvPr>
          <p:cNvSpPr txBox="1"/>
          <p:nvPr/>
        </p:nvSpPr>
        <p:spPr>
          <a:xfrm>
            <a:off x="3789013" y="1164265"/>
            <a:ext cx="4613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BATON SIMULATIONS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5DED6-9F52-4F07-B3A6-8266B9CA88C8}"/>
              </a:ext>
            </a:extLst>
          </p:cNvPr>
          <p:cNvSpPr txBox="1"/>
          <p:nvPr/>
        </p:nvSpPr>
        <p:spPr>
          <a:xfrm>
            <a:off x="3789015" y="1719589"/>
            <a:ext cx="461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 Online </a:t>
            </a:r>
          </a:p>
          <a:p>
            <a:pPr algn="ctr"/>
            <a:r>
              <a:rPr lang="fr-CA" sz="48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Train-the-Trainer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2ACB0A-E6E7-4F4D-A47E-2FC55EC2EC4F}"/>
              </a:ext>
            </a:extLst>
          </p:cNvPr>
          <p:cNvSpPr txBox="1"/>
          <p:nvPr/>
        </p:nvSpPr>
        <p:spPr>
          <a:xfrm>
            <a:off x="2004587" y="3568751"/>
            <a:ext cx="81827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Module 7 :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Using ERPsim for Sales Acceleration</a:t>
            </a:r>
          </a:p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 - From Preparation to Debriefing -</a:t>
            </a:r>
          </a:p>
          <a:p>
            <a:pPr algn="ctr"/>
            <a:endParaRPr lang="fr-CA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CF2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693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388633"/>
            <a:ext cx="7491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Team Strategies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Follow-up Opportunities: Education or consulting</a:t>
            </a:r>
            <a:endParaRPr lang="en-US" sz="2400" b="1" dirty="0">
              <a:solidFill>
                <a:srgbClr val="F8CF2C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683657" y="2085424"/>
            <a:ext cx="60089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Selling </a:t>
            </a:r>
            <a:r>
              <a:rPr lang="en-US" sz="2200" b="1" dirty="0" err="1"/>
              <a:t>ERPsim</a:t>
            </a:r>
            <a:r>
              <a:rPr lang="en-US" sz="2200" b="1" dirty="0"/>
              <a:t> as a Business Simulation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Management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Real-Time Business Processes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Real-Time Analytics</a:t>
            </a:r>
          </a:p>
          <a:p>
            <a:pPr lvl="2"/>
            <a:endParaRPr lang="en-US" dirty="0"/>
          </a:p>
          <a:p>
            <a:r>
              <a:rPr lang="en-US" sz="2200" b="1" dirty="0"/>
              <a:t>Selling </a:t>
            </a:r>
            <a:r>
              <a:rPr lang="en-US" sz="2200" b="1" dirty="0" err="1"/>
              <a:t>ERPsim</a:t>
            </a:r>
            <a:r>
              <a:rPr lang="en-US" sz="2200" b="1" dirty="0"/>
              <a:t> as an HR-Tool</a:t>
            </a:r>
          </a:p>
          <a:p>
            <a:pPr marL="763588" lvl="2" indent="-273050">
              <a:buFont typeface="Arial" panose="020B0604020202020204" pitchFamily="34" charset="0"/>
              <a:buChar char="•"/>
            </a:pPr>
            <a:r>
              <a:rPr lang="en-US" dirty="0"/>
              <a:t>Team building</a:t>
            </a:r>
          </a:p>
          <a:p>
            <a:pPr marL="763588" lvl="2" indent="-273050">
              <a:buFont typeface="Arial" panose="020B0604020202020204" pitchFamily="34" charset="0"/>
              <a:buChar char="•"/>
            </a:pPr>
            <a:r>
              <a:rPr lang="en-US" dirty="0"/>
              <a:t>Conflict resolution</a:t>
            </a:r>
          </a:p>
          <a:p>
            <a:pPr marL="763588" lvl="2" indent="-273050">
              <a:buFont typeface="Arial" panose="020B0604020202020204" pitchFamily="34" charset="0"/>
              <a:buChar char="•"/>
            </a:pPr>
            <a:r>
              <a:rPr lang="en-US" dirty="0"/>
              <a:t>Acting as a single enterprise</a:t>
            </a:r>
          </a:p>
          <a:p>
            <a:pPr marL="763588" lvl="2" indent="-273050">
              <a:buFont typeface="Arial" panose="020B0604020202020204" pitchFamily="34" charset="0"/>
              <a:buChar char="•"/>
            </a:pPr>
            <a:r>
              <a:rPr lang="en-US" dirty="0"/>
              <a:t>Top talent evaluation</a:t>
            </a:r>
          </a:p>
          <a:p>
            <a:pPr marL="763588" lvl="2" indent="-273050">
              <a:buFont typeface="Arial" panose="020B0604020202020204" pitchFamily="34" charset="0"/>
              <a:buChar char="•"/>
            </a:pPr>
            <a:r>
              <a:rPr lang="en-US" dirty="0"/>
              <a:t>Business skills and soft skills</a:t>
            </a:r>
          </a:p>
          <a:p>
            <a:pPr marL="763588" lvl="2" indent="-273050">
              <a:buFont typeface="Arial" panose="020B0604020202020204" pitchFamily="34" charset="0"/>
              <a:buChar char="•"/>
            </a:pPr>
            <a:r>
              <a:rPr lang="en-US" dirty="0"/>
              <a:t>Business training for IT</a:t>
            </a:r>
          </a:p>
          <a:p>
            <a:pPr lvl="2"/>
            <a:endParaRPr lang="en-US" dirty="0"/>
          </a:p>
          <a:p>
            <a:r>
              <a:rPr lang="en-US" sz="2200" b="1" dirty="0"/>
              <a:t>Selling </a:t>
            </a:r>
            <a:r>
              <a:rPr lang="en-US" sz="2200" b="1" dirty="0" err="1"/>
              <a:t>ERPsim</a:t>
            </a:r>
            <a:r>
              <a:rPr lang="en-US" sz="2200" b="1" dirty="0"/>
              <a:t> as User training</a:t>
            </a:r>
          </a:p>
          <a:p>
            <a:pPr marL="763588" lvl="2" indent="-273050">
              <a:buFont typeface="Arial" panose="020B0604020202020204" pitchFamily="34" charset="0"/>
              <a:buChar char="•"/>
            </a:pPr>
            <a:r>
              <a:rPr lang="en-US" dirty="0"/>
              <a:t>Change Management</a:t>
            </a:r>
          </a:p>
          <a:p>
            <a:pPr marL="763588" lvl="2" indent="-273050">
              <a:buFont typeface="Arial" panose="020B0604020202020204" pitchFamily="34" charset="0"/>
              <a:buChar char="•"/>
            </a:pPr>
            <a:r>
              <a:rPr lang="en-US" dirty="0"/>
              <a:t>Deployment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E30C08A6-99CF-0444-833E-1DF5BD088424}"/>
              </a:ext>
            </a:extLst>
          </p:cNvPr>
          <p:cNvGrpSpPr/>
          <p:nvPr/>
        </p:nvGrpSpPr>
        <p:grpSpPr>
          <a:xfrm>
            <a:off x="1241530" y="2135354"/>
            <a:ext cx="442126" cy="407491"/>
            <a:chOff x="9286679" y="1067966"/>
            <a:chExt cx="395897" cy="379688"/>
          </a:xfrm>
        </p:grpSpPr>
        <p:sp>
          <p:nvSpPr>
            <p:cNvPr id="6" name="Oval 45">
              <a:extLst>
                <a:ext uri="{FF2B5EF4-FFF2-40B4-BE49-F238E27FC236}">
                  <a16:creationId xmlns:a16="http://schemas.microsoft.com/office/drawing/2014/main" id="{70C03F1E-CD14-6E43-9DA6-5AFA59D62704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C18A1C5F-0CEA-D645-A482-0CF55AF4C33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0186283D-A6F9-EE4F-B2E7-02EF043FD143}"/>
              </a:ext>
            </a:extLst>
          </p:cNvPr>
          <p:cNvGrpSpPr/>
          <p:nvPr/>
        </p:nvGrpSpPr>
        <p:grpSpPr>
          <a:xfrm>
            <a:off x="1241530" y="3552783"/>
            <a:ext cx="442126" cy="407491"/>
            <a:chOff x="9286679" y="1067966"/>
            <a:chExt cx="395897" cy="379688"/>
          </a:xfrm>
        </p:grpSpPr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9BC600EF-8828-AE40-B48C-7C1D8DAEDC2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76195DBD-D716-EE49-BF93-AEF862759D58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AA02E194-B418-C24D-888F-B7597FA0DB2A}"/>
              </a:ext>
            </a:extLst>
          </p:cNvPr>
          <p:cNvGrpSpPr/>
          <p:nvPr/>
        </p:nvGrpSpPr>
        <p:grpSpPr>
          <a:xfrm>
            <a:off x="1241530" y="5720137"/>
            <a:ext cx="442126" cy="407491"/>
            <a:chOff x="9286679" y="1067966"/>
            <a:chExt cx="395897" cy="379688"/>
          </a:xfrm>
        </p:grpSpPr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F217CD62-F1A3-5241-BE63-EC61071F41D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7082CB5-37A5-7A4A-9F1E-5FF237B0A665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03430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388633"/>
            <a:ext cx="7491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 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Debriefing Challenges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467494" y="2188518"/>
            <a:ext cx="72120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Transition: </a:t>
            </a:r>
          </a:p>
          <a:p>
            <a:pPr marL="808038" indent="-317500">
              <a:buFont typeface="Arial" panose="020B0604020202020204" pitchFamily="34" charset="0"/>
              <a:buChar char="•"/>
            </a:pPr>
            <a:r>
              <a:rPr lang="en-CA" sz="2000" dirty="0"/>
              <a:t>Moving from excitement to self-reflection can be difficult. </a:t>
            </a:r>
          </a:p>
          <a:p>
            <a:pPr marL="808038" indent="-317500">
              <a:buFont typeface="Arial" panose="020B0604020202020204" pitchFamily="34" charset="0"/>
              <a:buChar char="•"/>
            </a:pPr>
            <a:r>
              <a:rPr lang="en-CA" sz="2000" dirty="0"/>
              <a:t>Some people want to leave; they think they got what they wanted…</a:t>
            </a:r>
          </a:p>
          <a:p>
            <a:pPr lvl="2"/>
            <a:endParaRPr lang="en-US" dirty="0"/>
          </a:p>
          <a:p>
            <a:r>
              <a:rPr lang="en-CA" sz="2400" b="1" dirty="0"/>
              <a:t>Lessons learned: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Assign pre-defined questions to the teams, then share with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Refrain from selling, rather build on their comments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Start with easy question: “How does this differ from the system you currently used?”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Be patient! Some instructors will wait </a:t>
            </a:r>
            <a:r>
              <a:rPr lang="en-CA" sz="2000" b="1" dirty="0"/>
              <a:t>after the debriefing </a:t>
            </a:r>
            <a:r>
              <a:rPr lang="en-CA" sz="2000" dirty="0"/>
              <a:t>to show final results.</a:t>
            </a:r>
          </a:p>
          <a:p>
            <a:pPr lvl="2"/>
            <a:endParaRPr lang="en-US" dirty="0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E30C08A6-99CF-0444-833E-1DF5BD088424}"/>
              </a:ext>
            </a:extLst>
          </p:cNvPr>
          <p:cNvGrpSpPr/>
          <p:nvPr/>
        </p:nvGrpSpPr>
        <p:grpSpPr>
          <a:xfrm>
            <a:off x="956463" y="2216215"/>
            <a:ext cx="442126" cy="407491"/>
            <a:chOff x="9286679" y="1067966"/>
            <a:chExt cx="395897" cy="379688"/>
          </a:xfrm>
        </p:grpSpPr>
        <p:sp>
          <p:nvSpPr>
            <p:cNvPr id="6" name="Oval 45">
              <a:extLst>
                <a:ext uri="{FF2B5EF4-FFF2-40B4-BE49-F238E27FC236}">
                  <a16:creationId xmlns:a16="http://schemas.microsoft.com/office/drawing/2014/main" id="{70C03F1E-CD14-6E43-9DA6-5AFA59D62704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C18A1C5F-0CEA-D645-A482-0CF55AF4C33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0186283D-A6F9-EE4F-B2E7-02EF043FD143}"/>
              </a:ext>
            </a:extLst>
          </p:cNvPr>
          <p:cNvGrpSpPr/>
          <p:nvPr/>
        </p:nvGrpSpPr>
        <p:grpSpPr>
          <a:xfrm>
            <a:off x="938361" y="3724151"/>
            <a:ext cx="442126" cy="407491"/>
            <a:chOff x="9286679" y="1067966"/>
            <a:chExt cx="395897" cy="379688"/>
          </a:xfrm>
        </p:grpSpPr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9BC600EF-8828-AE40-B48C-7C1D8DAEDC2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76195DBD-D716-EE49-BF93-AEF862759D58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69322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388633"/>
            <a:ext cx="7491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 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Sample Debriefing Questions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409437" y="2449775"/>
            <a:ext cx="50639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CA" sz="2400" dirty="0">
                <a:solidFill>
                  <a:prstClr val="black"/>
                </a:solidFill>
              </a:rPr>
              <a:t>What were YOUR individual key learning moments?</a:t>
            </a:r>
          </a:p>
          <a:p>
            <a:pPr marL="0" lvl="1">
              <a:defRPr/>
            </a:pPr>
            <a:endParaRPr lang="en-CA" sz="2400" dirty="0">
              <a:solidFill>
                <a:prstClr val="black"/>
              </a:solidFill>
            </a:endParaRPr>
          </a:p>
          <a:p>
            <a:pPr marL="0" lvl="1">
              <a:defRPr/>
            </a:pPr>
            <a:r>
              <a:rPr lang="en-CA" sz="2400" dirty="0">
                <a:solidFill>
                  <a:prstClr val="black"/>
                </a:solidFill>
              </a:rPr>
              <a:t>How does decision-making and collaboration with real-time analytics differ from the way you currently operate? </a:t>
            </a:r>
          </a:p>
          <a:p>
            <a:pPr marL="0" lvl="1">
              <a:defRPr/>
            </a:pPr>
            <a:endParaRPr lang="en-CA" sz="2400" dirty="0">
              <a:solidFill>
                <a:prstClr val="black"/>
              </a:solidFill>
            </a:endParaRPr>
          </a:p>
          <a:p>
            <a:pPr marL="0" lvl="1">
              <a:defRPr/>
            </a:pPr>
            <a:r>
              <a:rPr lang="fr-CA" sz="2400" dirty="0" err="1">
                <a:solidFill>
                  <a:prstClr val="black"/>
                </a:solidFill>
              </a:rPr>
              <a:t>Where</a:t>
            </a:r>
            <a:r>
              <a:rPr lang="fr-CA" sz="2400" dirty="0">
                <a:solidFill>
                  <a:prstClr val="black"/>
                </a:solidFill>
              </a:rPr>
              <a:t> </a:t>
            </a:r>
            <a:r>
              <a:rPr lang="fr-CA" sz="2400" dirty="0" err="1">
                <a:solidFill>
                  <a:prstClr val="black"/>
                </a:solidFill>
              </a:rPr>
              <a:t>would</a:t>
            </a:r>
            <a:r>
              <a:rPr lang="fr-CA" sz="2400" dirty="0">
                <a:solidFill>
                  <a:prstClr val="black"/>
                </a:solidFill>
              </a:rPr>
              <a:t> S/4HANA  </a:t>
            </a:r>
            <a:r>
              <a:rPr lang="fr-CA" sz="2400" dirty="0" err="1">
                <a:solidFill>
                  <a:prstClr val="black"/>
                </a:solidFill>
              </a:rPr>
              <a:t>be</a:t>
            </a:r>
            <a:r>
              <a:rPr lang="fr-CA" sz="2400" dirty="0">
                <a:solidFill>
                  <a:prstClr val="black"/>
                </a:solidFill>
              </a:rPr>
              <a:t> </a:t>
            </a:r>
            <a:r>
              <a:rPr lang="fr-CA" sz="2400" dirty="0" err="1">
                <a:solidFill>
                  <a:prstClr val="black"/>
                </a:solidFill>
              </a:rPr>
              <a:t>most</a:t>
            </a:r>
            <a:r>
              <a:rPr lang="fr-CA" sz="2400" dirty="0">
                <a:solidFill>
                  <a:prstClr val="black"/>
                </a:solidFill>
              </a:rPr>
              <a:t> </a:t>
            </a:r>
            <a:r>
              <a:rPr lang="fr-CA" sz="2400" dirty="0" err="1">
                <a:solidFill>
                  <a:prstClr val="black"/>
                </a:solidFill>
              </a:rPr>
              <a:t>impactful</a:t>
            </a:r>
            <a:r>
              <a:rPr lang="fr-CA" sz="2400" dirty="0">
                <a:solidFill>
                  <a:prstClr val="black"/>
                </a:solidFill>
              </a:rPr>
              <a:t> in </a:t>
            </a:r>
            <a:r>
              <a:rPr lang="fr-CA" sz="2400" dirty="0" err="1">
                <a:solidFill>
                  <a:prstClr val="black"/>
                </a:solidFill>
              </a:rPr>
              <a:t>your</a:t>
            </a:r>
            <a:r>
              <a:rPr lang="fr-CA" sz="2400" dirty="0">
                <a:solidFill>
                  <a:prstClr val="black"/>
                </a:solidFill>
              </a:rPr>
              <a:t> business?</a:t>
            </a:r>
            <a:endParaRPr lang="en-CA" sz="2400" dirty="0">
              <a:solidFill>
                <a:prstClr val="black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E30C08A6-99CF-0444-833E-1DF5BD088424}"/>
              </a:ext>
            </a:extLst>
          </p:cNvPr>
          <p:cNvGrpSpPr/>
          <p:nvPr/>
        </p:nvGrpSpPr>
        <p:grpSpPr>
          <a:xfrm>
            <a:off x="948164" y="2488316"/>
            <a:ext cx="442126" cy="407491"/>
            <a:chOff x="9286679" y="1067966"/>
            <a:chExt cx="395897" cy="379688"/>
          </a:xfrm>
        </p:grpSpPr>
        <p:sp>
          <p:nvSpPr>
            <p:cNvPr id="6" name="Oval 45">
              <a:extLst>
                <a:ext uri="{FF2B5EF4-FFF2-40B4-BE49-F238E27FC236}">
                  <a16:creationId xmlns:a16="http://schemas.microsoft.com/office/drawing/2014/main" id="{70C03F1E-CD14-6E43-9DA6-5AFA59D62704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C18A1C5F-0CEA-D645-A482-0CF55AF4C33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0186283D-A6F9-EE4F-B2E7-02EF043FD143}"/>
              </a:ext>
            </a:extLst>
          </p:cNvPr>
          <p:cNvGrpSpPr/>
          <p:nvPr/>
        </p:nvGrpSpPr>
        <p:grpSpPr>
          <a:xfrm>
            <a:off x="930062" y="3637537"/>
            <a:ext cx="442126" cy="407491"/>
            <a:chOff x="9286679" y="1067966"/>
            <a:chExt cx="395897" cy="379688"/>
          </a:xfrm>
        </p:grpSpPr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9BC600EF-8828-AE40-B48C-7C1D8DAEDC2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76195DBD-D716-EE49-BF93-AEF862759D58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A43FB4E7-7029-8946-B43E-6FE64CF3B74E}"/>
              </a:ext>
            </a:extLst>
          </p:cNvPr>
          <p:cNvGrpSpPr/>
          <p:nvPr/>
        </p:nvGrpSpPr>
        <p:grpSpPr>
          <a:xfrm>
            <a:off x="948687" y="5372017"/>
            <a:ext cx="442126" cy="407491"/>
            <a:chOff x="9286679" y="1067966"/>
            <a:chExt cx="395897" cy="379688"/>
          </a:xfrm>
        </p:grpSpPr>
        <p:sp>
          <p:nvSpPr>
            <p:cNvPr id="12" name="Oval 45">
              <a:extLst>
                <a:ext uri="{FF2B5EF4-FFF2-40B4-BE49-F238E27FC236}">
                  <a16:creationId xmlns:a16="http://schemas.microsoft.com/office/drawing/2014/main" id="{137653F1-CB43-CC49-A06D-A48A1778CA0E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CBF5A867-6ACE-CC42-9C21-FF2D51D64A40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039C1E-1368-1249-929C-F79943C564B1}"/>
              </a:ext>
            </a:extLst>
          </p:cNvPr>
          <p:cNvSpPr txBox="1"/>
          <p:nvPr/>
        </p:nvSpPr>
        <p:spPr>
          <a:xfrm>
            <a:off x="7121072" y="2715565"/>
            <a:ext cx="4911271" cy="2769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We also recommend:</a:t>
            </a:r>
            <a:br>
              <a:rPr lang="en-CA" sz="2400" b="1" dirty="0"/>
            </a:br>
            <a:endParaRPr lang="en-CA" sz="1000" b="1" dirty="0"/>
          </a:p>
          <a:p>
            <a:pPr marL="763588" indent="-317500">
              <a:buFont typeface="Arial" panose="020B0604020202020204" pitchFamily="34" charset="0"/>
              <a:buChar char="•"/>
            </a:pPr>
            <a:r>
              <a:rPr lang="en-CA" sz="2000" dirty="0"/>
              <a:t>Asking each team to answer the questions with their team first.</a:t>
            </a:r>
          </a:p>
          <a:p>
            <a:pPr marL="763588" indent="-317500">
              <a:buFont typeface="Arial" panose="020B0604020202020204" pitchFamily="34" charset="0"/>
              <a:buChar char="•"/>
            </a:pPr>
            <a:r>
              <a:rPr lang="en-CA" sz="2000" dirty="0"/>
              <a:t>Review each response. Go around and ask them to share with the group. </a:t>
            </a:r>
          </a:p>
          <a:p>
            <a:pPr marL="763588" indent="-317500">
              <a:buFont typeface="Arial" panose="020B0604020202020204" pitchFamily="34" charset="0"/>
              <a:buChar char="•"/>
            </a:pPr>
            <a:r>
              <a:rPr lang="en-CA" sz="2000" dirty="0"/>
              <a:t>This allows you to facilitate a discussion where participants build on top of what their colleagues said.</a:t>
            </a:r>
          </a:p>
        </p:txBody>
      </p:sp>
    </p:spTree>
    <p:extLst>
      <p:ext uri="{BB962C8B-B14F-4D97-AF65-F5344CB8AC3E}">
        <p14:creationId xmlns:p14="http://schemas.microsoft.com/office/powerpoint/2010/main" val="358959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388633"/>
            <a:ext cx="7491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</a:p>
          <a:p>
            <a:r>
              <a:rPr lang="en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 Common Objections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What to say?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948687" y="2043375"/>
            <a:ext cx="112174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My industry / business process is different”…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Many customers feel the same way…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…And they found that unlike traditional end user training, the simulation is about the </a:t>
            </a:r>
            <a:r>
              <a:rPr lang="en-CA" b="1" dirty="0"/>
              <a:t>value of real-time integration</a:t>
            </a:r>
            <a:r>
              <a:rPr lang="en-CA" dirty="0"/>
              <a:t>, not what button to push… 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Participants learn to detect </a:t>
            </a:r>
            <a:r>
              <a:rPr lang="en-CA" b="1" dirty="0"/>
              <a:t>upstream / downstream process errors </a:t>
            </a:r>
            <a:r>
              <a:rPr lang="en-CA" dirty="0"/>
              <a:t>and blockages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Having a business context different from the day-to-day </a:t>
            </a:r>
            <a:r>
              <a:rPr lang="en-CA" b="1" dirty="0"/>
              <a:t>avoids the risk of getting lost in details. 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In the debriefing, people easily connect to their business context.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Once people understand the digital core, it is easier to move to in-depth features demos.</a:t>
            </a:r>
            <a:br>
              <a:rPr lang="en-CA" dirty="0"/>
            </a:br>
            <a:endParaRPr lang="en-CA" dirty="0"/>
          </a:p>
          <a:p>
            <a:r>
              <a:rPr lang="en-CA" sz="2400" b="1" dirty="0"/>
              <a:t>“How can I justify investing into a </a:t>
            </a:r>
            <a:r>
              <a:rPr lang="en-CA" sz="2400" b="1" i="1" dirty="0"/>
              <a:t>game</a:t>
            </a:r>
            <a:r>
              <a:rPr lang="en-CA" sz="2400" b="1" dirty="0"/>
              <a:t>”…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This is more than a game:  a real-time business simulation. Most effective learning approach (ex. flight simulators)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Used in MBA programs around the world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Anecdotal evidence shows it can reduce the need for end user training as people understand the big picture</a:t>
            </a:r>
          </a:p>
          <a:p>
            <a:pPr marL="450850" lvl="1" indent="-268288">
              <a:buFont typeface="Arial" panose="020B0604020202020204" pitchFamily="34" charset="0"/>
              <a:buChar char="•"/>
            </a:pPr>
            <a:r>
              <a:rPr lang="en-CA" dirty="0"/>
              <a:t>Used as a learning strategy, gamification builds </a:t>
            </a:r>
            <a:r>
              <a:rPr lang="en-CA" b="1" dirty="0"/>
              <a:t>feelings of self-efficacy</a:t>
            </a:r>
            <a:r>
              <a:rPr lang="en-CA" dirty="0"/>
              <a:t>, especially with employee who are concerned about their ability to learn a new technology.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E30C08A6-99CF-0444-833E-1DF5BD088424}"/>
              </a:ext>
            </a:extLst>
          </p:cNvPr>
          <p:cNvGrpSpPr/>
          <p:nvPr/>
        </p:nvGrpSpPr>
        <p:grpSpPr>
          <a:xfrm>
            <a:off x="495699" y="2086917"/>
            <a:ext cx="442126" cy="407491"/>
            <a:chOff x="9286679" y="1067966"/>
            <a:chExt cx="395897" cy="379688"/>
          </a:xfrm>
        </p:grpSpPr>
        <p:sp>
          <p:nvSpPr>
            <p:cNvPr id="6" name="Oval 45">
              <a:extLst>
                <a:ext uri="{FF2B5EF4-FFF2-40B4-BE49-F238E27FC236}">
                  <a16:creationId xmlns:a16="http://schemas.microsoft.com/office/drawing/2014/main" id="{70C03F1E-CD14-6E43-9DA6-5AFA59D62704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C18A1C5F-0CEA-D645-A482-0CF55AF4C33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A43FB4E7-7029-8946-B43E-6FE64CF3B74E}"/>
              </a:ext>
            </a:extLst>
          </p:cNvPr>
          <p:cNvGrpSpPr/>
          <p:nvPr/>
        </p:nvGrpSpPr>
        <p:grpSpPr>
          <a:xfrm>
            <a:off x="504272" y="4684947"/>
            <a:ext cx="442126" cy="407491"/>
            <a:chOff x="9286679" y="1067966"/>
            <a:chExt cx="395897" cy="379688"/>
          </a:xfrm>
        </p:grpSpPr>
        <p:sp>
          <p:nvSpPr>
            <p:cNvPr id="12" name="Oval 45">
              <a:extLst>
                <a:ext uri="{FF2B5EF4-FFF2-40B4-BE49-F238E27FC236}">
                  <a16:creationId xmlns:a16="http://schemas.microsoft.com/office/drawing/2014/main" id="{137653F1-CB43-CC49-A06D-A48A1778CA0E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CBF5A867-6ACE-CC42-9C21-FF2D51D64A40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82337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388633"/>
            <a:ext cx="7491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</a:p>
          <a:p>
            <a:r>
              <a:rPr lang="en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Thoughts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Paradigm shifts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703431" y="1748909"/>
            <a:ext cx="59310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/>
              <a:t>Paradigm shift in demoing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From passive listening to hands on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Opportunity to differentiate from competition (no other software vendor has this)</a:t>
            </a:r>
          </a:p>
          <a:p>
            <a:endParaRPr lang="en-US" dirty="0"/>
          </a:p>
          <a:p>
            <a:r>
              <a:rPr lang="en-US" sz="2400" b="1" dirty="0"/>
              <a:t>Paradigm shift in teaching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From instructors to coaches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From specialized technical knowledge to holistic business knowledge</a:t>
            </a:r>
          </a:p>
          <a:p>
            <a:pPr lvl="1"/>
            <a:endParaRPr lang="en-US" dirty="0"/>
          </a:p>
          <a:p>
            <a:r>
              <a:rPr lang="en-US" sz="2400" b="1" dirty="0"/>
              <a:t>Paradigm shift in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From “point-and-click” to discovery of how SAP can help achieve business 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From technical questions to business strategy issues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E30C08A6-99CF-0444-833E-1DF5BD088424}"/>
              </a:ext>
            </a:extLst>
          </p:cNvPr>
          <p:cNvGrpSpPr/>
          <p:nvPr/>
        </p:nvGrpSpPr>
        <p:grpSpPr>
          <a:xfrm>
            <a:off x="1261305" y="2086916"/>
            <a:ext cx="442126" cy="407491"/>
            <a:chOff x="9286679" y="1067966"/>
            <a:chExt cx="395897" cy="379688"/>
          </a:xfrm>
        </p:grpSpPr>
        <p:sp>
          <p:nvSpPr>
            <p:cNvPr id="6" name="Oval 45">
              <a:extLst>
                <a:ext uri="{FF2B5EF4-FFF2-40B4-BE49-F238E27FC236}">
                  <a16:creationId xmlns:a16="http://schemas.microsoft.com/office/drawing/2014/main" id="{70C03F1E-CD14-6E43-9DA6-5AFA59D62704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C18A1C5F-0CEA-D645-A482-0CF55AF4C33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A43FB4E7-7029-8946-B43E-6FE64CF3B74E}"/>
              </a:ext>
            </a:extLst>
          </p:cNvPr>
          <p:cNvGrpSpPr/>
          <p:nvPr/>
        </p:nvGrpSpPr>
        <p:grpSpPr>
          <a:xfrm>
            <a:off x="1293683" y="3650937"/>
            <a:ext cx="442126" cy="407491"/>
            <a:chOff x="9286679" y="1067966"/>
            <a:chExt cx="395897" cy="379688"/>
          </a:xfrm>
        </p:grpSpPr>
        <p:sp>
          <p:nvSpPr>
            <p:cNvPr id="12" name="Oval 45">
              <a:extLst>
                <a:ext uri="{FF2B5EF4-FFF2-40B4-BE49-F238E27FC236}">
                  <a16:creationId xmlns:a16="http://schemas.microsoft.com/office/drawing/2014/main" id="{137653F1-CB43-CC49-A06D-A48A1778CA0E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CBF5A867-6ACE-CC42-9C21-FF2D51D64A40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id="{E32F49A1-613B-1442-9E35-F4108EC50D88}"/>
              </a:ext>
            </a:extLst>
          </p:cNvPr>
          <p:cNvGrpSpPr/>
          <p:nvPr/>
        </p:nvGrpSpPr>
        <p:grpSpPr>
          <a:xfrm>
            <a:off x="1299966" y="5172283"/>
            <a:ext cx="442126" cy="407491"/>
            <a:chOff x="9286679" y="1067966"/>
            <a:chExt cx="395897" cy="379688"/>
          </a:xfrm>
        </p:grpSpPr>
        <p:sp>
          <p:nvSpPr>
            <p:cNvPr id="14" name="Oval 45">
              <a:extLst>
                <a:ext uri="{FF2B5EF4-FFF2-40B4-BE49-F238E27FC236}">
                  <a16:creationId xmlns:a16="http://schemas.microsoft.com/office/drawing/2014/main" id="{5098262A-A804-C84E-B8C2-2D65B6F8D84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99D9750F-C0FD-AC4F-95C5-0F854132919D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018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A5FA469A-5EAF-495E-A911-6861CCBE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 flipH="1">
            <a:off x="-415099" y="11"/>
            <a:ext cx="12191980" cy="6857989"/>
          </a:xfrm>
          <a:prstGeom prst="rect">
            <a:avLst/>
          </a:prstGeom>
        </p:spPr>
      </p:pic>
      <p:pic>
        <p:nvPicPr>
          <p:cNvPr id="14" name="Image 13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416F8299-6D96-4436-A999-82A902D8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91995"/>
          <a:stretch/>
        </p:blipFill>
        <p:spPr>
          <a:xfrm flipH="1">
            <a:off x="11147453" y="0"/>
            <a:ext cx="104454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C0033B-5031-475A-8394-0A02FF4B1FE0}"/>
              </a:ext>
            </a:extLst>
          </p:cNvPr>
          <p:cNvSpPr/>
          <p:nvPr/>
        </p:nvSpPr>
        <p:spPr>
          <a:xfrm>
            <a:off x="7438669" y="0"/>
            <a:ext cx="3724891" cy="6857154"/>
          </a:xfrm>
          <a:prstGeom prst="rect">
            <a:avLst/>
          </a:prstGeom>
          <a:solidFill>
            <a:srgbClr val="1817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7139FF-F9AF-43AA-A24B-A791E3C7E62B}"/>
              </a:ext>
            </a:extLst>
          </p:cNvPr>
          <p:cNvSpPr txBox="1"/>
          <p:nvPr/>
        </p:nvSpPr>
        <p:spPr>
          <a:xfrm>
            <a:off x="7560530" y="951388"/>
            <a:ext cx="301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module covers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219852-FA03-46F5-B8D6-3E8B11F10CF0}"/>
              </a:ext>
            </a:extLst>
          </p:cNvPr>
          <p:cNvSpPr txBox="1"/>
          <p:nvPr/>
        </p:nvSpPr>
        <p:spPr>
          <a:xfrm>
            <a:off x="7201591" y="1649519"/>
            <a:ext cx="3961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fr-CA" dirty="0">
                <a:solidFill>
                  <a:schemeClr val="bg1"/>
                </a:solidFill>
              </a:rPr>
              <a:t>How ERPsim support sales cycles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>
                <a:solidFill>
                  <a:schemeClr val="bg1"/>
                </a:solidFill>
              </a:rPr>
              <a:t>Setting expectations </a:t>
            </a:r>
            <a:r>
              <a:rPr lang="fr-CA" dirty="0" err="1">
                <a:solidFill>
                  <a:schemeClr val="bg1"/>
                </a:solidFill>
              </a:rPr>
              <a:t>with</a:t>
            </a:r>
            <a:r>
              <a:rPr lang="fr-CA" dirty="0">
                <a:solidFill>
                  <a:schemeClr val="bg1"/>
                </a:solidFill>
              </a:rPr>
              <a:t> the </a:t>
            </a:r>
            <a:r>
              <a:rPr lang="fr-CA" dirty="0" err="1">
                <a:solidFill>
                  <a:schemeClr val="bg1"/>
                </a:solidFill>
              </a:rPr>
              <a:t>customer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Account strategies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Tips and tricks for debriefing at the end of the simulation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Handling common objections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60607" y="1938227"/>
            <a:ext cx="112707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Run your own business</a:t>
            </a:r>
          </a:p>
          <a:p>
            <a:pPr marL="798513" lvl="1"/>
            <a:r>
              <a:rPr lang="en-CA" dirty="0"/>
              <a:t>Each team runs their own company, making key business decisions while executing </a:t>
            </a:r>
          </a:p>
          <a:p>
            <a:pPr marL="798513" lvl="1"/>
            <a:r>
              <a:rPr lang="en-CA" dirty="0"/>
              <a:t>multiple business transactions such as planning, sales, marketing,  procurement and finance.</a:t>
            </a:r>
          </a:p>
          <a:p>
            <a:pPr marL="671513" indent="-33020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differences between rounds and round-based gameplay </a:t>
            </a:r>
          </a:p>
          <a:p>
            <a:pPr marL="341313"/>
            <a:r>
              <a:rPr lang="en-CA" dirty="0">
                <a:solidFill>
                  <a:srgbClr val="1C232C"/>
                </a:solidFill>
              </a:rPr>
              <a:t>	Participants experience end-to-end process integration and the value of real-time analytics in a competitive 	business setting. </a:t>
            </a:r>
            <a:endParaRPr lang="en-US" dirty="0">
              <a:solidFill>
                <a:prstClr val="black"/>
              </a:solidFill>
              <a:latin typeface="Lato Light"/>
              <a:ea typeface="Open Sans" panose="020B0606030504020204" pitchFamily="34" charset="0"/>
              <a:cs typeface="Lato Light"/>
            </a:endParaRPr>
          </a:p>
          <a:p>
            <a:pPr marL="671513" indent="-33020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key processes, transactions and analytics</a:t>
            </a:r>
          </a:p>
          <a:p>
            <a:pPr marL="341313"/>
            <a:r>
              <a:rPr lang="en-CA" dirty="0">
                <a:solidFill>
                  <a:srgbClr val="1C232C"/>
                </a:solidFill>
              </a:rPr>
              <a:t>	Live competition promotes an engaging, fun experience for all levels, from executives to end users. </a:t>
            </a:r>
            <a:endParaRPr lang="en-US" dirty="0">
              <a:solidFill>
                <a:prstClr val="black"/>
              </a:solidFill>
              <a:latin typeface="Lato Light"/>
              <a:ea typeface="Open Sans" panose="020B0606030504020204" pitchFamily="34" charset="0"/>
              <a:cs typeface="Lato Light"/>
            </a:endParaRPr>
          </a:p>
          <a:p>
            <a:pPr marL="671513" indent="-33020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our Digital Acceleration Solution</a:t>
            </a:r>
          </a:p>
          <a:p>
            <a:pPr marL="341313"/>
            <a:r>
              <a:rPr lang="en-CA" dirty="0">
                <a:solidFill>
                  <a:srgbClr val="1C232C"/>
                </a:solidFill>
              </a:rPr>
              <a:t>	Post simulation debriefing allows participants to surface personal needs and discuss how the new SAP will 	help them solve real-life business issues. Segway for other S/4HANA Move offerings</a:t>
            </a:r>
            <a:endParaRPr lang="en-US" dirty="0">
              <a:solidFill>
                <a:prstClr val="black"/>
              </a:solidFill>
              <a:latin typeface="Lato Light"/>
              <a:ea typeface="Open Sans" panose="020B0606030504020204" pitchFamily="34" charset="0"/>
              <a:cs typeface="Lato Light"/>
            </a:endParaRP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676217" y="2359320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658115" y="3433604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658115" y="4535651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9515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S/4HANA Business Simulation (</a:t>
            </a:r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8CF2C"/>
                </a:solidFill>
              </a:rPr>
              <a:t>Experience S/4HANA Hands-on</a:t>
            </a:r>
            <a:endParaRPr lang="fr-CA" dirty="0"/>
          </a:p>
        </p:txBody>
      </p:sp>
      <p:grpSp>
        <p:nvGrpSpPr>
          <p:cNvPr id="20" name="Group 44">
            <a:extLst>
              <a:ext uri="{FF2B5EF4-FFF2-40B4-BE49-F238E27FC236}">
                <a16:creationId xmlns:a16="http://schemas.microsoft.com/office/drawing/2014/main" id="{62AEE40F-9843-674C-96A6-3D2595E7D85B}"/>
              </a:ext>
            </a:extLst>
          </p:cNvPr>
          <p:cNvGrpSpPr/>
          <p:nvPr/>
        </p:nvGrpSpPr>
        <p:grpSpPr>
          <a:xfrm>
            <a:off x="662402" y="5361439"/>
            <a:ext cx="442126" cy="407491"/>
            <a:chOff x="9286679" y="1067966"/>
            <a:chExt cx="395897" cy="379688"/>
          </a:xfrm>
        </p:grpSpPr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CB55A882-50ED-0344-B391-0CD35A67B05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0D5A070-8DB4-4340-B76F-ACD98FAA257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109A39-7B99-D84A-9991-FE2F1B37FC01}"/>
              </a:ext>
            </a:extLst>
          </p:cNvPr>
          <p:cNvGrpSpPr/>
          <p:nvPr/>
        </p:nvGrpSpPr>
        <p:grpSpPr>
          <a:xfrm>
            <a:off x="8813924" y="179134"/>
            <a:ext cx="3290992" cy="3191810"/>
            <a:chOff x="6692676" y="1058444"/>
            <a:chExt cx="5312079" cy="5157896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9573B08-9FDB-9E45-AF45-5455EEF2E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676" y="2511589"/>
              <a:ext cx="1909763" cy="1846263"/>
            </a:xfrm>
            <a:custGeom>
              <a:avLst/>
              <a:gdLst>
                <a:gd name="T0" fmla="*/ 776 w 1203"/>
                <a:gd name="T1" fmla="*/ 10 h 1163"/>
                <a:gd name="T2" fmla="*/ 824 w 1203"/>
                <a:gd name="T3" fmla="*/ 56 h 1163"/>
                <a:gd name="T4" fmla="*/ 833 w 1203"/>
                <a:gd name="T5" fmla="*/ 112 h 1163"/>
                <a:gd name="T6" fmla="*/ 821 w 1203"/>
                <a:gd name="T7" fmla="*/ 154 h 1163"/>
                <a:gd name="T8" fmla="*/ 810 w 1203"/>
                <a:gd name="T9" fmla="*/ 183 h 1163"/>
                <a:gd name="T10" fmla="*/ 804 w 1203"/>
                <a:gd name="T11" fmla="*/ 218 h 1163"/>
                <a:gd name="T12" fmla="*/ 833 w 1203"/>
                <a:gd name="T13" fmla="*/ 246 h 1163"/>
                <a:gd name="T14" fmla="*/ 1203 w 1203"/>
                <a:gd name="T15" fmla="*/ 589 h 1163"/>
                <a:gd name="T16" fmla="*/ 1184 w 1203"/>
                <a:gd name="T17" fmla="*/ 630 h 1163"/>
                <a:gd name="T18" fmla="*/ 1137 w 1203"/>
                <a:gd name="T19" fmla="*/ 631 h 1163"/>
                <a:gd name="T20" fmla="*/ 1117 w 1203"/>
                <a:gd name="T21" fmla="*/ 623 h 1163"/>
                <a:gd name="T22" fmla="*/ 1075 w 1203"/>
                <a:gd name="T23" fmla="*/ 610 h 1163"/>
                <a:gd name="T24" fmla="*/ 1025 w 1203"/>
                <a:gd name="T25" fmla="*/ 609 h 1163"/>
                <a:gd name="T26" fmla="*/ 968 w 1203"/>
                <a:gd name="T27" fmla="*/ 643 h 1163"/>
                <a:gd name="T28" fmla="*/ 945 w 1203"/>
                <a:gd name="T29" fmla="*/ 706 h 1163"/>
                <a:gd name="T30" fmla="*/ 968 w 1203"/>
                <a:gd name="T31" fmla="*/ 768 h 1163"/>
                <a:gd name="T32" fmla="*/ 1025 w 1203"/>
                <a:gd name="T33" fmla="*/ 803 h 1163"/>
                <a:gd name="T34" fmla="*/ 1074 w 1203"/>
                <a:gd name="T35" fmla="*/ 804 h 1163"/>
                <a:gd name="T36" fmla="*/ 1113 w 1203"/>
                <a:gd name="T37" fmla="*/ 796 h 1163"/>
                <a:gd name="T38" fmla="*/ 1131 w 1203"/>
                <a:gd name="T39" fmla="*/ 791 h 1163"/>
                <a:gd name="T40" fmla="*/ 1175 w 1203"/>
                <a:gd name="T41" fmla="*/ 785 h 1163"/>
                <a:gd name="T42" fmla="*/ 1201 w 1203"/>
                <a:gd name="T43" fmla="*/ 808 h 1163"/>
                <a:gd name="T44" fmla="*/ 1147 w 1203"/>
                <a:gd name="T45" fmla="*/ 1163 h 1163"/>
                <a:gd name="T46" fmla="*/ 851 w 1203"/>
                <a:gd name="T47" fmla="*/ 1161 h 1163"/>
                <a:gd name="T48" fmla="*/ 809 w 1203"/>
                <a:gd name="T49" fmla="*/ 1143 h 1163"/>
                <a:gd name="T50" fmla="*/ 809 w 1203"/>
                <a:gd name="T51" fmla="*/ 1098 h 1163"/>
                <a:gd name="T52" fmla="*/ 817 w 1203"/>
                <a:gd name="T53" fmla="*/ 1079 h 1163"/>
                <a:gd name="T54" fmla="*/ 830 w 1203"/>
                <a:gd name="T55" fmla="*/ 1038 h 1163"/>
                <a:gd name="T56" fmla="*/ 831 w 1203"/>
                <a:gd name="T57" fmla="*/ 989 h 1163"/>
                <a:gd name="T58" fmla="*/ 795 w 1203"/>
                <a:gd name="T59" fmla="*/ 934 h 1163"/>
                <a:gd name="T60" fmla="*/ 730 w 1203"/>
                <a:gd name="T61" fmla="*/ 912 h 1163"/>
                <a:gd name="T62" fmla="*/ 666 w 1203"/>
                <a:gd name="T63" fmla="*/ 934 h 1163"/>
                <a:gd name="T64" fmla="*/ 630 w 1203"/>
                <a:gd name="T65" fmla="*/ 989 h 1163"/>
                <a:gd name="T66" fmla="*/ 631 w 1203"/>
                <a:gd name="T67" fmla="*/ 1038 h 1163"/>
                <a:gd name="T68" fmla="*/ 645 w 1203"/>
                <a:gd name="T69" fmla="*/ 1079 h 1163"/>
                <a:gd name="T70" fmla="*/ 653 w 1203"/>
                <a:gd name="T71" fmla="*/ 1098 h 1163"/>
                <a:gd name="T72" fmla="*/ 653 w 1203"/>
                <a:gd name="T73" fmla="*/ 1143 h 1163"/>
                <a:gd name="T74" fmla="*/ 610 w 1203"/>
                <a:gd name="T75" fmla="*/ 1161 h 1163"/>
                <a:gd name="T76" fmla="*/ 315 w 1203"/>
                <a:gd name="T77" fmla="*/ 1163 h 1163"/>
                <a:gd name="T78" fmla="*/ 256 w 1203"/>
                <a:gd name="T79" fmla="*/ 805 h 1163"/>
                <a:gd name="T80" fmla="*/ 226 w 1203"/>
                <a:gd name="T81" fmla="*/ 777 h 1163"/>
                <a:gd name="T82" fmla="*/ 193 w 1203"/>
                <a:gd name="T83" fmla="*/ 781 h 1163"/>
                <a:gd name="T84" fmla="*/ 170 w 1203"/>
                <a:gd name="T85" fmla="*/ 790 h 1163"/>
                <a:gd name="T86" fmla="*/ 129 w 1203"/>
                <a:gd name="T87" fmla="*/ 802 h 1163"/>
                <a:gd name="T88" fmla="*/ 85 w 1203"/>
                <a:gd name="T89" fmla="*/ 804 h 1163"/>
                <a:gd name="T90" fmla="*/ 46 w 1203"/>
                <a:gd name="T91" fmla="*/ 789 h 1163"/>
                <a:gd name="T92" fmla="*/ 8 w 1203"/>
                <a:gd name="T93" fmla="*/ 745 h 1163"/>
                <a:gd name="T94" fmla="*/ 2 w 1203"/>
                <a:gd name="T95" fmla="*/ 686 h 1163"/>
                <a:gd name="T96" fmla="*/ 31 w 1203"/>
                <a:gd name="T97" fmla="*/ 635 h 1163"/>
                <a:gd name="T98" fmla="*/ 66 w 1203"/>
                <a:gd name="T99" fmla="*/ 613 h 1163"/>
                <a:gd name="T100" fmla="*/ 116 w 1203"/>
                <a:gd name="T101" fmla="*/ 607 h 1163"/>
                <a:gd name="T102" fmla="*/ 157 w 1203"/>
                <a:gd name="T103" fmla="*/ 618 h 1163"/>
                <a:gd name="T104" fmla="*/ 189 w 1203"/>
                <a:gd name="T105" fmla="*/ 629 h 1163"/>
                <a:gd name="T106" fmla="*/ 210 w 1203"/>
                <a:gd name="T107" fmla="*/ 636 h 1163"/>
                <a:gd name="T108" fmla="*/ 250 w 1203"/>
                <a:gd name="T109" fmla="*/ 621 h 1163"/>
                <a:gd name="T110" fmla="*/ 258 w 1203"/>
                <a:gd name="T111" fmla="*/ 249 h 1163"/>
                <a:gd name="T112" fmla="*/ 643 w 1203"/>
                <a:gd name="T113" fmla="*/ 240 h 1163"/>
                <a:gd name="T114" fmla="*/ 658 w 1203"/>
                <a:gd name="T115" fmla="*/ 203 h 1163"/>
                <a:gd name="T116" fmla="*/ 649 w 1203"/>
                <a:gd name="T117" fmla="*/ 176 h 1163"/>
                <a:gd name="T118" fmla="*/ 636 w 1203"/>
                <a:gd name="T119" fmla="*/ 139 h 1163"/>
                <a:gd name="T120" fmla="*/ 627 w 1203"/>
                <a:gd name="T121" fmla="*/ 100 h 1163"/>
                <a:gd name="T122" fmla="*/ 650 w 1203"/>
                <a:gd name="T123" fmla="*/ 37 h 1163"/>
                <a:gd name="T124" fmla="*/ 707 w 1203"/>
                <a:gd name="T125" fmla="*/ 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3" h="1163">
                  <a:moveTo>
                    <a:pt x="730" y="0"/>
                  </a:moveTo>
                  <a:lnTo>
                    <a:pt x="755" y="2"/>
                  </a:lnTo>
                  <a:lnTo>
                    <a:pt x="776" y="10"/>
                  </a:lnTo>
                  <a:lnTo>
                    <a:pt x="795" y="21"/>
                  </a:lnTo>
                  <a:lnTo>
                    <a:pt x="812" y="37"/>
                  </a:lnTo>
                  <a:lnTo>
                    <a:pt x="824" y="56"/>
                  </a:lnTo>
                  <a:lnTo>
                    <a:pt x="831" y="76"/>
                  </a:lnTo>
                  <a:lnTo>
                    <a:pt x="834" y="100"/>
                  </a:lnTo>
                  <a:lnTo>
                    <a:pt x="833" y="112"/>
                  </a:lnTo>
                  <a:lnTo>
                    <a:pt x="830" y="125"/>
                  </a:lnTo>
                  <a:lnTo>
                    <a:pt x="826" y="139"/>
                  </a:lnTo>
                  <a:lnTo>
                    <a:pt x="821" y="154"/>
                  </a:lnTo>
                  <a:lnTo>
                    <a:pt x="817" y="166"/>
                  </a:lnTo>
                  <a:lnTo>
                    <a:pt x="813" y="176"/>
                  </a:lnTo>
                  <a:lnTo>
                    <a:pt x="810" y="183"/>
                  </a:lnTo>
                  <a:lnTo>
                    <a:pt x="809" y="185"/>
                  </a:lnTo>
                  <a:lnTo>
                    <a:pt x="804" y="203"/>
                  </a:lnTo>
                  <a:lnTo>
                    <a:pt x="804" y="218"/>
                  </a:lnTo>
                  <a:lnTo>
                    <a:pt x="809" y="230"/>
                  </a:lnTo>
                  <a:lnTo>
                    <a:pt x="819" y="240"/>
                  </a:lnTo>
                  <a:lnTo>
                    <a:pt x="833" y="246"/>
                  </a:lnTo>
                  <a:lnTo>
                    <a:pt x="851" y="249"/>
                  </a:lnTo>
                  <a:lnTo>
                    <a:pt x="1203" y="249"/>
                  </a:lnTo>
                  <a:lnTo>
                    <a:pt x="1203" y="589"/>
                  </a:lnTo>
                  <a:lnTo>
                    <a:pt x="1201" y="607"/>
                  </a:lnTo>
                  <a:lnTo>
                    <a:pt x="1195" y="621"/>
                  </a:lnTo>
                  <a:lnTo>
                    <a:pt x="1184" y="630"/>
                  </a:lnTo>
                  <a:lnTo>
                    <a:pt x="1171" y="635"/>
                  </a:lnTo>
                  <a:lnTo>
                    <a:pt x="1155" y="636"/>
                  </a:lnTo>
                  <a:lnTo>
                    <a:pt x="1137" y="631"/>
                  </a:lnTo>
                  <a:lnTo>
                    <a:pt x="1135" y="630"/>
                  </a:lnTo>
                  <a:lnTo>
                    <a:pt x="1128" y="627"/>
                  </a:lnTo>
                  <a:lnTo>
                    <a:pt x="1117" y="623"/>
                  </a:lnTo>
                  <a:lnTo>
                    <a:pt x="1104" y="619"/>
                  </a:lnTo>
                  <a:lnTo>
                    <a:pt x="1090" y="614"/>
                  </a:lnTo>
                  <a:lnTo>
                    <a:pt x="1075" y="610"/>
                  </a:lnTo>
                  <a:lnTo>
                    <a:pt x="1061" y="607"/>
                  </a:lnTo>
                  <a:lnTo>
                    <a:pt x="1049" y="606"/>
                  </a:lnTo>
                  <a:lnTo>
                    <a:pt x="1025" y="609"/>
                  </a:lnTo>
                  <a:lnTo>
                    <a:pt x="1003" y="616"/>
                  </a:lnTo>
                  <a:lnTo>
                    <a:pt x="984" y="628"/>
                  </a:lnTo>
                  <a:lnTo>
                    <a:pt x="968" y="643"/>
                  </a:lnTo>
                  <a:lnTo>
                    <a:pt x="956" y="662"/>
                  </a:lnTo>
                  <a:lnTo>
                    <a:pt x="948" y="683"/>
                  </a:lnTo>
                  <a:lnTo>
                    <a:pt x="945" y="706"/>
                  </a:lnTo>
                  <a:lnTo>
                    <a:pt x="948" y="729"/>
                  </a:lnTo>
                  <a:lnTo>
                    <a:pt x="956" y="750"/>
                  </a:lnTo>
                  <a:lnTo>
                    <a:pt x="968" y="768"/>
                  </a:lnTo>
                  <a:lnTo>
                    <a:pt x="984" y="784"/>
                  </a:lnTo>
                  <a:lnTo>
                    <a:pt x="1003" y="796"/>
                  </a:lnTo>
                  <a:lnTo>
                    <a:pt x="1025" y="803"/>
                  </a:lnTo>
                  <a:lnTo>
                    <a:pt x="1049" y="806"/>
                  </a:lnTo>
                  <a:lnTo>
                    <a:pt x="1061" y="805"/>
                  </a:lnTo>
                  <a:lnTo>
                    <a:pt x="1074" y="804"/>
                  </a:lnTo>
                  <a:lnTo>
                    <a:pt x="1088" y="801"/>
                  </a:lnTo>
                  <a:lnTo>
                    <a:pt x="1102" y="799"/>
                  </a:lnTo>
                  <a:lnTo>
                    <a:pt x="1113" y="796"/>
                  </a:lnTo>
                  <a:lnTo>
                    <a:pt x="1123" y="794"/>
                  </a:lnTo>
                  <a:lnTo>
                    <a:pt x="1129" y="792"/>
                  </a:lnTo>
                  <a:lnTo>
                    <a:pt x="1131" y="791"/>
                  </a:lnTo>
                  <a:lnTo>
                    <a:pt x="1147" y="786"/>
                  </a:lnTo>
                  <a:lnTo>
                    <a:pt x="1162" y="784"/>
                  </a:lnTo>
                  <a:lnTo>
                    <a:pt x="1175" y="785"/>
                  </a:lnTo>
                  <a:lnTo>
                    <a:pt x="1186" y="789"/>
                  </a:lnTo>
                  <a:lnTo>
                    <a:pt x="1196" y="797"/>
                  </a:lnTo>
                  <a:lnTo>
                    <a:pt x="1201" y="808"/>
                  </a:lnTo>
                  <a:lnTo>
                    <a:pt x="1203" y="822"/>
                  </a:lnTo>
                  <a:lnTo>
                    <a:pt x="1203" y="1163"/>
                  </a:lnTo>
                  <a:lnTo>
                    <a:pt x="1147" y="1163"/>
                  </a:lnTo>
                  <a:lnTo>
                    <a:pt x="1140" y="1162"/>
                  </a:lnTo>
                  <a:lnTo>
                    <a:pt x="1131" y="1161"/>
                  </a:lnTo>
                  <a:lnTo>
                    <a:pt x="851" y="1161"/>
                  </a:lnTo>
                  <a:lnTo>
                    <a:pt x="833" y="1159"/>
                  </a:lnTo>
                  <a:lnTo>
                    <a:pt x="819" y="1153"/>
                  </a:lnTo>
                  <a:lnTo>
                    <a:pt x="809" y="1143"/>
                  </a:lnTo>
                  <a:lnTo>
                    <a:pt x="804" y="1130"/>
                  </a:lnTo>
                  <a:lnTo>
                    <a:pt x="804" y="1114"/>
                  </a:lnTo>
                  <a:lnTo>
                    <a:pt x="809" y="1098"/>
                  </a:lnTo>
                  <a:lnTo>
                    <a:pt x="810" y="1095"/>
                  </a:lnTo>
                  <a:lnTo>
                    <a:pt x="813" y="1089"/>
                  </a:lnTo>
                  <a:lnTo>
                    <a:pt x="817" y="1079"/>
                  </a:lnTo>
                  <a:lnTo>
                    <a:pt x="821" y="1066"/>
                  </a:lnTo>
                  <a:lnTo>
                    <a:pt x="826" y="1052"/>
                  </a:lnTo>
                  <a:lnTo>
                    <a:pt x="830" y="1038"/>
                  </a:lnTo>
                  <a:lnTo>
                    <a:pt x="833" y="1024"/>
                  </a:lnTo>
                  <a:lnTo>
                    <a:pt x="834" y="1013"/>
                  </a:lnTo>
                  <a:lnTo>
                    <a:pt x="831" y="989"/>
                  </a:lnTo>
                  <a:lnTo>
                    <a:pt x="824" y="968"/>
                  </a:lnTo>
                  <a:lnTo>
                    <a:pt x="812" y="950"/>
                  </a:lnTo>
                  <a:lnTo>
                    <a:pt x="795" y="934"/>
                  </a:lnTo>
                  <a:lnTo>
                    <a:pt x="776" y="922"/>
                  </a:lnTo>
                  <a:lnTo>
                    <a:pt x="755" y="915"/>
                  </a:lnTo>
                  <a:lnTo>
                    <a:pt x="730" y="912"/>
                  </a:lnTo>
                  <a:lnTo>
                    <a:pt x="707" y="915"/>
                  </a:lnTo>
                  <a:lnTo>
                    <a:pt x="685" y="922"/>
                  </a:lnTo>
                  <a:lnTo>
                    <a:pt x="666" y="934"/>
                  </a:lnTo>
                  <a:lnTo>
                    <a:pt x="650" y="950"/>
                  </a:lnTo>
                  <a:lnTo>
                    <a:pt x="638" y="968"/>
                  </a:lnTo>
                  <a:lnTo>
                    <a:pt x="630" y="989"/>
                  </a:lnTo>
                  <a:lnTo>
                    <a:pt x="627" y="1013"/>
                  </a:lnTo>
                  <a:lnTo>
                    <a:pt x="628" y="1024"/>
                  </a:lnTo>
                  <a:lnTo>
                    <a:pt x="631" y="1038"/>
                  </a:lnTo>
                  <a:lnTo>
                    <a:pt x="636" y="1052"/>
                  </a:lnTo>
                  <a:lnTo>
                    <a:pt x="641" y="1066"/>
                  </a:lnTo>
                  <a:lnTo>
                    <a:pt x="645" y="1079"/>
                  </a:lnTo>
                  <a:lnTo>
                    <a:pt x="649" y="1089"/>
                  </a:lnTo>
                  <a:lnTo>
                    <a:pt x="652" y="1095"/>
                  </a:lnTo>
                  <a:lnTo>
                    <a:pt x="653" y="1098"/>
                  </a:lnTo>
                  <a:lnTo>
                    <a:pt x="658" y="1114"/>
                  </a:lnTo>
                  <a:lnTo>
                    <a:pt x="658" y="1130"/>
                  </a:lnTo>
                  <a:lnTo>
                    <a:pt x="653" y="1143"/>
                  </a:lnTo>
                  <a:lnTo>
                    <a:pt x="643" y="1153"/>
                  </a:lnTo>
                  <a:lnTo>
                    <a:pt x="628" y="1159"/>
                  </a:lnTo>
                  <a:lnTo>
                    <a:pt x="610" y="1161"/>
                  </a:lnTo>
                  <a:lnTo>
                    <a:pt x="330" y="1161"/>
                  </a:lnTo>
                  <a:lnTo>
                    <a:pt x="322" y="1162"/>
                  </a:lnTo>
                  <a:lnTo>
                    <a:pt x="315" y="1163"/>
                  </a:lnTo>
                  <a:lnTo>
                    <a:pt x="258" y="1163"/>
                  </a:lnTo>
                  <a:lnTo>
                    <a:pt x="258" y="822"/>
                  </a:lnTo>
                  <a:lnTo>
                    <a:pt x="256" y="805"/>
                  </a:lnTo>
                  <a:lnTo>
                    <a:pt x="250" y="792"/>
                  </a:lnTo>
                  <a:lnTo>
                    <a:pt x="239" y="782"/>
                  </a:lnTo>
                  <a:lnTo>
                    <a:pt x="226" y="777"/>
                  </a:lnTo>
                  <a:lnTo>
                    <a:pt x="210" y="776"/>
                  </a:lnTo>
                  <a:lnTo>
                    <a:pt x="193" y="781"/>
                  </a:lnTo>
                  <a:lnTo>
                    <a:pt x="193" y="781"/>
                  </a:lnTo>
                  <a:lnTo>
                    <a:pt x="189" y="783"/>
                  </a:lnTo>
                  <a:lnTo>
                    <a:pt x="180" y="786"/>
                  </a:lnTo>
                  <a:lnTo>
                    <a:pt x="170" y="790"/>
                  </a:lnTo>
                  <a:lnTo>
                    <a:pt x="157" y="794"/>
                  </a:lnTo>
                  <a:lnTo>
                    <a:pt x="143" y="799"/>
                  </a:lnTo>
                  <a:lnTo>
                    <a:pt x="129" y="802"/>
                  </a:lnTo>
                  <a:lnTo>
                    <a:pt x="116" y="805"/>
                  </a:lnTo>
                  <a:lnTo>
                    <a:pt x="104" y="806"/>
                  </a:lnTo>
                  <a:lnTo>
                    <a:pt x="85" y="804"/>
                  </a:lnTo>
                  <a:lnTo>
                    <a:pt x="66" y="799"/>
                  </a:lnTo>
                  <a:lnTo>
                    <a:pt x="50" y="792"/>
                  </a:lnTo>
                  <a:lnTo>
                    <a:pt x="46" y="789"/>
                  </a:lnTo>
                  <a:lnTo>
                    <a:pt x="31" y="777"/>
                  </a:lnTo>
                  <a:lnTo>
                    <a:pt x="19" y="762"/>
                  </a:lnTo>
                  <a:lnTo>
                    <a:pt x="8" y="745"/>
                  </a:lnTo>
                  <a:lnTo>
                    <a:pt x="2" y="726"/>
                  </a:lnTo>
                  <a:lnTo>
                    <a:pt x="0" y="706"/>
                  </a:lnTo>
                  <a:lnTo>
                    <a:pt x="2" y="686"/>
                  </a:lnTo>
                  <a:lnTo>
                    <a:pt x="8" y="667"/>
                  </a:lnTo>
                  <a:lnTo>
                    <a:pt x="19" y="650"/>
                  </a:lnTo>
                  <a:lnTo>
                    <a:pt x="31" y="635"/>
                  </a:lnTo>
                  <a:lnTo>
                    <a:pt x="46" y="623"/>
                  </a:lnTo>
                  <a:lnTo>
                    <a:pt x="50" y="621"/>
                  </a:lnTo>
                  <a:lnTo>
                    <a:pt x="66" y="613"/>
                  </a:lnTo>
                  <a:lnTo>
                    <a:pt x="85" y="608"/>
                  </a:lnTo>
                  <a:lnTo>
                    <a:pt x="104" y="606"/>
                  </a:lnTo>
                  <a:lnTo>
                    <a:pt x="116" y="607"/>
                  </a:lnTo>
                  <a:lnTo>
                    <a:pt x="129" y="610"/>
                  </a:lnTo>
                  <a:lnTo>
                    <a:pt x="143" y="614"/>
                  </a:lnTo>
                  <a:lnTo>
                    <a:pt x="157" y="618"/>
                  </a:lnTo>
                  <a:lnTo>
                    <a:pt x="170" y="622"/>
                  </a:lnTo>
                  <a:lnTo>
                    <a:pt x="180" y="626"/>
                  </a:lnTo>
                  <a:lnTo>
                    <a:pt x="189" y="629"/>
                  </a:lnTo>
                  <a:lnTo>
                    <a:pt x="193" y="631"/>
                  </a:lnTo>
                  <a:lnTo>
                    <a:pt x="193" y="631"/>
                  </a:lnTo>
                  <a:lnTo>
                    <a:pt x="210" y="636"/>
                  </a:lnTo>
                  <a:lnTo>
                    <a:pt x="226" y="635"/>
                  </a:lnTo>
                  <a:lnTo>
                    <a:pt x="239" y="630"/>
                  </a:lnTo>
                  <a:lnTo>
                    <a:pt x="250" y="621"/>
                  </a:lnTo>
                  <a:lnTo>
                    <a:pt x="256" y="607"/>
                  </a:lnTo>
                  <a:lnTo>
                    <a:pt x="258" y="589"/>
                  </a:lnTo>
                  <a:lnTo>
                    <a:pt x="258" y="249"/>
                  </a:lnTo>
                  <a:lnTo>
                    <a:pt x="610" y="249"/>
                  </a:lnTo>
                  <a:lnTo>
                    <a:pt x="628" y="246"/>
                  </a:lnTo>
                  <a:lnTo>
                    <a:pt x="643" y="240"/>
                  </a:lnTo>
                  <a:lnTo>
                    <a:pt x="653" y="230"/>
                  </a:lnTo>
                  <a:lnTo>
                    <a:pt x="658" y="218"/>
                  </a:lnTo>
                  <a:lnTo>
                    <a:pt x="658" y="203"/>
                  </a:lnTo>
                  <a:lnTo>
                    <a:pt x="653" y="185"/>
                  </a:lnTo>
                  <a:lnTo>
                    <a:pt x="652" y="183"/>
                  </a:lnTo>
                  <a:lnTo>
                    <a:pt x="649" y="176"/>
                  </a:lnTo>
                  <a:lnTo>
                    <a:pt x="645" y="166"/>
                  </a:lnTo>
                  <a:lnTo>
                    <a:pt x="641" y="154"/>
                  </a:lnTo>
                  <a:lnTo>
                    <a:pt x="636" y="139"/>
                  </a:lnTo>
                  <a:lnTo>
                    <a:pt x="631" y="125"/>
                  </a:lnTo>
                  <a:lnTo>
                    <a:pt x="628" y="112"/>
                  </a:lnTo>
                  <a:lnTo>
                    <a:pt x="627" y="100"/>
                  </a:lnTo>
                  <a:lnTo>
                    <a:pt x="630" y="76"/>
                  </a:lnTo>
                  <a:lnTo>
                    <a:pt x="638" y="56"/>
                  </a:lnTo>
                  <a:lnTo>
                    <a:pt x="650" y="37"/>
                  </a:lnTo>
                  <a:lnTo>
                    <a:pt x="666" y="21"/>
                  </a:lnTo>
                  <a:lnTo>
                    <a:pt x="685" y="10"/>
                  </a:lnTo>
                  <a:lnTo>
                    <a:pt x="707" y="2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1DA78C4-936C-EE4F-AFEA-9F020190F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2060" y="4371665"/>
              <a:ext cx="1908175" cy="1844675"/>
            </a:xfrm>
            <a:custGeom>
              <a:avLst/>
              <a:gdLst>
                <a:gd name="T0" fmla="*/ 642 w 1202"/>
                <a:gd name="T1" fmla="*/ 10 h 1162"/>
                <a:gd name="T2" fmla="*/ 652 w 1202"/>
                <a:gd name="T3" fmla="*/ 64 h 1162"/>
                <a:gd name="T4" fmla="*/ 640 w 1202"/>
                <a:gd name="T5" fmla="*/ 96 h 1162"/>
                <a:gd name="T6" fmla="*/ 626 w 1202"/>
                <a:gd name="T7" fmla="*/ 149 h 1162"/>
                <a:gd name="T8" fmla="*/ 665 w 1202"/>
                <a:gd name="T9" fmla="*/ 227 h 1162"/>
                <a:gd name="T10" fmla="*/ 754 w 1202"/>
                <a:gd name="T11" fmla="*/ 247 h 1162"/>
                <a:gd name="T12" fmla="*/ 822 w 1202"/>
                <a:gd name="T13" fmla="*/ 194 h 1162"/>
                <a:gd name="T14" fmla="*/ 829 w 1202"/>
                <a:gd name="T15" fmla="*/ 124 h 1162"/>
                <a:gd name="T16" fmla="*/ 811 w 1202"/>
                <a:gd name="T17" fmla="*/ 73 h 1162"/>
                <a:gd name="T18" fmla="*/ 803 w 1202"/>
                <a:gd name="T19" fmla="*/ 32 h 1162"/>
                <a:gd name="T20" fmla="*/ 849 w 1202"/>
                <a:gd name="T21" fmla="*/ 0 h 1162"/>
                <a:gd name="T22" fmla="*/ 1200 w 1202"/>
                <a:gd name="T23" fmla="*/ 70 h 1162"/>
                <a:gd name="T24" fmla="*/ 1180 w 1202"/>
                <a:gd name="T25" fmla="*/ 381 h 1162"/>
                <a:gd name="T26" fmla="*/ 1131 w 1202"/>
                <a:gd name="T27" fmla="*/ 381 h 1162"/>
                <a:gd name="T28" fmla="*/ 1087 w 1202"/>
                <a:gd name="T29" fmla="*/ 365 h 1162"/>
                <a:gd name="T30" fmla="*/ 1022 w 1202"/>
                <a:gd name="T31" fmla="*/ 360 h 1162"/>
                <a:gd name="T32" fmla="*/ 953 w 1202"/>
                <a:gd name="T33" fmla="*/ 413 h 1162"/>
                <a:gd name="T34" fmla="*/ 953 w 1202"/>
                <a:gd name="T35" fmla="*/ 501 h 1162"/>
                <a:gd name="T36" fmla="*/ 1022 w 1202"/>
                <a:gd name="T37" fmla="*/ 554 h 1162"/>
                <a:gd name="T38" fmla="*/ 1087 w 1202"/>
                <a:gd name="T39" fmla="*/ 549 h 1162"/>
                <a:gd name="T40" fmla="*/ 1131 w 1202"/>
                <a:gd name="T41" fmla="*/ 533 h 1162"/>
                <a:gd name="T42" fmla="*/ 1175 w 1202"/>
                <a:gd name="T43" fmla="*/ 530 h 1162"/>
                <a:gd name="T44" fmla="*/ 1200 w 1202"/>
                <a:gd name="T45" fmla="*/ 574 h 1162"/>
                <a:gd name="T46" fmla="*/ 1202 w 1202"/>
                <a:gd name="T47" fmla="*/ 913 h 1162"/>
                <a:gd name="T48" fmla="*/ 832 w 1202"/>
                <a:gd name="T49" fmla="*/ 915 h 1162"/>
                <a:gd name="T50" fmla="*/ 801 w 1202"/>
                <a:gd name="T51" fmla="*/ 959 h 1162"/>
                <a:gd name="T52" fmla="*/ 812 w 1202"/>
                <a:gd name="T53" fmla="*/ 989 h 1162"/>
                <a:gd name="T54" fmla="*/ 829 w 1202"/>
                <a:gd name="T55" fmla="*/ 1038 h 1162"/>
                <a:gd name="T56" fmla="*/ 826 w 1202"/>
                <a:gd name="T57" fmla="*/ 1099 h 1162"/>
                <a:gd name="T58" fmla="*/ 787 w 1202"/>
                <a:gd name="T59" fmla="*/ 1146 h 1162"/>
                <a:gd name="T60" fmla="*/ 709 w 1202"/>
                <a:gd name="T61" fmla="*/ 1160 h 1162"/>
                <a:gd name="T62" fmla="*/ 644 w 1202"/>
                <a:gd name="T63" fmla="*/ 1118 h 1162"/>
                <a:gd name="T64" fmla="*/ 626 w 1202"/>
                <a:gd name="T65" fmla="*/ 1062 h 1162"/>
                <a:gd name="T66" fmla="*/ 639 w 1202"/>
                <a:gd name="T67" fmla="*/ 1011 h 1162"/>
                <a:gd name="T68" fmla="*/ 652 w 1202"/>
                <a:gd name="T69" fmla="*/ 977 h 1162"/>
                <a:gd name="T70" fmla="*/ 652 w 1202"/>
                <a:gd name="T71" fmla="*/ 932 h 1162"/>
                <a:gd name="T72" fmla="*/ 329 w 1202"/>
                <a:gd name="T73" fmla="*/ 913 h 1162"/>
                <a:gd name="T74" fmla="*/ 256 w 1202"/>
                <a:gd name="T75" fmla="*/ 558 h 1162"/>
                <a:gd name="T76" fmla="*/ 221 w 1202"/>
                <a:gd name="T77" fmla="*/ 527 h 1162"/>
                <a:gd name="T78" fmla="*/ 182 w 1202"/>
                <a:gd name="T79" fmla="*/ 536 h 1162"/>
                <a:gd name="T80" fmla="*/ 131 w 1202"/>
                <a:gd name="T81" fmla="*/ 553 h 1162"/>
                <a:gd name="T82" fmla="*/ 58 w 1202"/>
                <a:gd name="T83" fmla="*/ 547 h 1162"/>
                <a:gd name="T84" fmla="*/ 3 w 1202"/>
                <a:gd name="T85" fmla="*/ 480 h 1162"/>
                <a:gd name="T86" fmla="*/ 24 w 1202"/>
                <a:gd name="T87" fmla="*/ 394 h 1162"/>
                <a:gd name="T88" fmla="*/ 104 w 1202"/>
                <a:gd name="T89" fmla="*/ 357 h 1162"/>
                <a:gd name="T90" fmla="*/ 159 w 1202"/>
                <a:gd name="T91" fmla="*/ 370 h 1162"/>
                <a:gd name="T92" fmla="*/ 193 w 1202"/>
                <a:gd name="T93" fmla="*/ 382 h 1162"/>
                <a:gd name="T94" fmla="*/ 249 w 1202"/>
                <a:gd name="T95" fmla="*/ 37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2" h="1162">
                  <a:moveTo>
                    <a:pt x="258" y="0"/>
                  </a:moveTo>
                  <a:lnTo>
                    <a:pt x="610" y="0"/>
                  </a:lnTo>
                  <a:lnTo>
                    <a:pt x="627" y="3"/>
                  </a:lnTo>
                  <a:lnTo>
                    <a:pt x="642" y="10"/>
                  </a:lnTo>
                  <a:lnTo>
                    <a:pt x="652" y="19"/>
                  </a:lnTo>
                  <a:lnTo>
                    <a:pt x="657" y="32"/>
                  </a:lnTo>
                  <a:lnTo>
                    <a:pt x="657" y="47"/>
                  </a:lnTo>
                  <a:lnTo>
                    <a:pt x="652" y="64"/>
                  </a:lnTo>
                  <a:lnTo>
                    <a:pt x="651" y="67"/>
                  </a:lnTo>
                  <a:lnTo>
                    <a:pt x="648" y="73"/>
                  </a:lnTo>
                  <a:lnTo>
                    <a:pt x="644" y="83"/>
                  </a:lnTo>
                  <a:lnTo>
                    <a:pt x="640" y="96"/>
                  </a:lnTo>
                  <a:lnTo>
                    <a:pt x="635" y="109"/>
                  </a:lnTo>
                  <a:lnTo>
                    <a:pt x="630" y="124"/>
                  </a:lnTo>
                  <a:lnTo>
                    <a:pt x="627" y="138"/>
                  </a:lnTo>
                  <a:lnTo>
                    <a:pt x="626" y="149"/>
                  </a:lnTo>
                  <a:lnTo>
                    <a:pt x="629" y="173"/>
                  </a:lnTo>
                  <a:lnTo>
                    <a:pt x="637" y="194"/>
                  </a:lnTo>
                  <a:lnTo>
                    <a:pt x="649" y="212"/>
                  </a:lnTo>
                  <a:lnTo>
                    <a:pt x="665" y="227"/>
                  </a:lnTo>
                  <a:lnTo>
                    <a:pt x="684" y="240"/>
                  </a:lnTo>
                  <a:lnTo>
                    <a:pt x="706" y="247"/>
                  </a:lnTo>
                  <a:lnTo>
                    <a:pt x="729" y="250"/>
                  </a:lnTo>
                  <a:lnTo>
                    <a:pt x="754" y="247"/>
                  </a:lnTo>
                  <a:lnTo>
                    <a:pt x="775" y="240"/>
                  </a:lnTo>
                  <a:lnTo>
                    <a:pt x="794" y="227"/>
                  </a:lnTo>
                  <a:lnTo>
                    <a:pt x="811" y="212"/>
                  </a:lnTo>
                  <a:lnTo>
                    <a:pt x="822" y="194"/>
                  </a:lnTo>
                  <a:lnTo>
                    <a:pt x="830" y="173"/>
                  </a:lnTo>
                  <a:lnTo>
                    <a:pt x="833" y="149"/>
                  </a:lnTo>
                  <a:lnTo>
                    <a:pt x="832" y="138"/>
                  </a:lnTo>
                  <a:lnTo>
                    <a:pt x="829" y="124"/>
                  </a:lnTo>
                  <a:lnTo>
                    <a:pt x="825" y="109"/>
                  </a:lnTo>
                  <a:lnTo>
                    <a:pt x="820" y="96"/>
                  </a:lnTo>
                  <a:lnTo>
                    <a:pt x="815" y="83"/>
                  </a:lnTo>
                  <a:lnTo>
                    <a:pt x="811" y="73"/>
                  </a:lnTo>
                  <a:lnTo>
                    <a:pt x="808" y="67"/>
                  </a:lnTo>
                  <a:lnTo>
                    <a:pt x="807" y="64"/>
                  </a:lnTo>
                  <a:lnTo>
                    <a:pt x="801" y="47"/>
                  </a:lnTo>
                  <a:lnTo>
                    <a:pt x="803" y="32"/>
                  </a:lnTo>
                  <a:lnTo>
                    <a:pt x="808" y="19"/>
                  </a:lnTo>
                  <a:lnTo>
                    <a:pt x="818" y="10"/>
                  </a:lnTo>
                  <a:lnTo>
                    <a:pt x="832" y="3"/>
                  </a:lnTo>
                  <a:lnTo>
                    <a:pt x="849" y="0"/>
                  </a:lnTo>
                  <a:lnTo>
                    <a:pt x="1202" y="0"/>
                  </a:lnTo>
                  <a:lnTo>
                    <a:pt x="1202" y="55"/>
                  </a:lnTo>
                  <a:lnTo>
                    <a:pt x="1201" y="63"/>
                  </a:lnTo>
                  <a:lnTo>
                    <a:pt x="1200" y="70"/>
                  </a:lnTo>
                  <a:lnTo>
                    <a:pt x="1200" y="340"/>
                  </a:lnTo>
                  <a:lnTo>
                    <a:pt x="1198" y="358"/>
                  </a:lnTo>
                  <a:lnTo>
                    <a:pt x="1190" y="372"/>
                  </a:lnTo>
                  <a:lnTo>
                    <a:pt x="1180" y="381"/>
                  </a:lnTo>
                  <a:lnTo>
                    <a:pt x="1167" y="386"/>
                  </a:lnTo>
                  <a:lnTo>
                    <a:pt x="1152" y="387"/>
                  </a:lnTo>
                  <a:lnTo>
                    <a:pt x="1134" y="382"/>
                  </a:lnTo>
                  <a:lnTo>
                    <a:pt x="1131" y="381"/>
                  </a:lnTo>
                  <a:lnTo>
                    <a:pt x="1124" y="378"/>
                  </a:lnTo>
                  <a:lnTo>
                    <a:pt x="1114" y="374"/>
                  </a:lnTo>
                  <a:lnTo>
                    <a:pt x="1101" y="370"/>
                  </a:lnTo>
                  <a:lnTo>
                    <a:pt x="1087" y="365"/>
                  </a:lnTo>
                  <a:lnTo>
                    <a:pt x="1072" y="361"/>
                  </a:lnTo>
                  <a:lnTo>
                    <a:pt x="1058" y="358"/>
                  </a:lnTo>
                  <a:lnTo>
                    <a:pt x="1046" y="357"/>
                  </a:lnTo>
                  <a:lnTo>
                    <a:pt x="1022" y="360"/>
                  </a:lnTo>
                  <a:lnTo>
                    <a:pt x="1000" y="367"/>
                  </a:lnTo>
                  <a:lnTo>
                    <a:pt x="981" y="379"/>
                  </a:lnTo>
                  <a:lnTo>
                    <a:pt x="965" y="394"/>
                  </a:lnTo>
                  <a:lnTo>
                    <a:pt x="953" y="413"/>
                  </a:lnTo>
                  <a:lnTo>
                    <a:pt x="945" y="434"/>
                  </a:lnTo>
                  <a:lnTo>
                    <a:pt x="942" y="456"/>
                  </a:lnTo>
                  <a:lnTo>
                    <a:pt x="945" y="480"/>
                  </a:lnTo>
                  <a:lnTo>
                    <a:pt x="953" y="501"/>
                  </a:lnTo>
                  <a:lnTo>
                    <a:pt x="965" y="520"/>
                  </a:lnTo>
                  <a:lnTo>
                    <a:pt x="981" y="535"/>
                  </a:lnTo>
                  <a:lnTo>
                    <a:pt x="1000" y="547"/>
                  </a:lnTo>
                  <a:lnTo>
                    <a:pt x="1022" y="554"/>
                  </a:lnTo>
                  <a:lnTo>
                    <a:pt x="1046" y="557"/>
                  </a:lnTo>
                  <a:lnTo>
                    <a:pt x="1058" y="556"/>
                  </a:lnTo>
                  <a:lnTo>
                    <a:pt x="1072" y="553"/>
                  </a:lnTo>
                  <a:lnTo>
                    <a:pt x="1087" y="549"/>
                  </a:lnTo>
                  <a:lnTo>
                    <a:pt x="1101" y="544"/>
                  </a:lnTo>
                  <a:lnTo>
                    <a:pt x="1114" y="540"/>
                  </a:lnTo>
                  <a:lnTo>
                    <a:pt x="1124" y="536"/>
                  </a:lnTo>
                  <a:lnTo>
                    <a:pt x="1131" y="533"/>
                  </a:lnTo>
                  <a:lnTo>
                    <a:pt x="1134" y="532"/>
                  </a:lnTo>
                  <a:lnTo>
                    <a:pt x="1150" y="528"/>
                  </a:lnTo>
                  <a:lnTo>
                    <a:pt x="1163" y="527"/>
                  </a:lnTo>
                  <a:lnTo>
                    <a:pt x="1175" y="530"/>
                  </a:lnTo>
                  <a:lnTo>
                    <a:pt x="1185" y="536"/>
                  </a:lnTo>
                  <a:lnTo>
                    <a:pt x="1193" y="546"/>
                  </a:lnTo>
                  <a:lnTo>
                    <a:pt x="1198" y="558"/>
                  </a:lnTo>
                  <a:lnTo>
                    <a:pt x="1200" y="574"/>
                  </a:lnTo>
                  <a:lnTo>
                    <a:pt x="1200" y="844"/>
                  </a:lnTo>
                  <a:lnTo>
                    <a:pt x="1201" y="851"/>
                  </a:lnTo>
                  <a:lnTo>
                    <a:pt x="1202" y="859"/>
                  </a:lnTo>
                  <a:lnTo>
                    <a:pt x="1202" y="913"/>
                  </a:lnTo>
                  <a:lnTo>
                    <a:pt x="1130" y="913"/>
                  </a:lnTo>
                  <a:lnTo>
                    <a:pt x="1129" y="913"/>
                  </a:lnTo>
                  <a:lnTo>
                    <a:pt x="849" y="913"/>
                  </a:lnTo>
                  <a:lnTo>
                    <a:pt x="832" y="915"/>
                  </a:lnTo>
                  <a:lnTo>
                    <a:pt x="818" y="922"/>
                  </a:lnTo>
                  <a:lnTo>
                    <a:pt x="808" y="932"/>
                  </a:lnTo>
                  <a:lnTo>
                    <a:pt x="803" y="945"/>
                  </a:lnTo>
                  <a:lnTo>
                    <a:pt x="801" y="959"/>
                  </a:lnTo>
                  <a:lnTo>
                    <a:pt x="807" y="977"/>
                  </a:lnTo>
                  <a:lnTo>
                    <a:pt x="808" y="977"/>
                  </a:lnTo>
                  <a:lnTo>
                    <a:pt x="809" y="981"/>
                  </a:lnTo>
                  <a:lnTo>
                    <a:pt x="812" y="989"/>
                  </a:lnTo>
                  <a:lnTo>
                    <a:pt x="816" y="999"/>
                  </a:lnTo>
                  <a:lnTo>
                    <a:pt x="821" y="1011"/>
                  </a:lnTo>
                  <a:lnTo>
                    <a:pt x="825" y="1024"/>
                  </a:lnTo>
                  <a:lnTo>
                    <a:pt x="829" y="1038"/>
                  </a:lnTo>
                  <a:lnTo>
                    <a:pt x="832" y="1051"/>
                  </a:lnTo>
                  <a:lnTo>
                    <a:pt x="833" y="1062"/>
                  </a:lnTo>
                  <a:lnTo>
                    <a:pt x="831" y="1080"/>
                  </a:lnTo>
                  <a:lnTo>
                    <a:pt x="826" y="1099"/>
                  </a:lnTo>
                  <a:lnTo>
                    <a:pt x="818" y="1114"/>
                  </a:lnTo>
                  <a:lnTo>
                    <a:pt x="815" y="1118"/>
                  </a:lnTo>
                  <a:lnTo>
                    <a:pt x="803" y="1133"/>
                  </a:lnTo>
                  <a:lnTo>
                    <a:pt x="787" y="1146"/>
                  </a:lnTo>
                  <a:lnTo>
                    <a:pt x="770" y="1155"/>
                  </a:lnTo>
                  <a:lnTo>
                    <a:pt x="751" y="1160"/>
                  </a:lnTo>
                  <a:lnTo>
                    <a:pt x="729" y="1162"/>
                  </a:lnTo>
                  <a:lnTo>
                    <a:pt x="709" y="1160"/>
                  </a:lnTo>
                  <a:lnTo>
                    <a:pt x="689" y="1155"/>
                  </a:lnTo>
                  <a:lnTo>
                    <a:pt x="672" y="1146"/>
                  </a:lnTo>
                  <a:lnTo>
                    <a:pt x="657" y="1133"/>
                  </a:lnTo>
                  <a:lnTo>
                    <a:pt x="644" y="1118"/>
                  </a:lnTo>
                  <a:lnTo>
                    <a:pt x="642" y="1114"/>
                  </a:lnTo>
                  <a:lnTo>
                    <a:pt x="633" y="1099"/>
                  </a:lnTo>
                  <a:lnTo>
                    <a:pt x="628" y="1080"/>
                  </a:lnTo>
                  <a:lnTo>
                    <a:pt x="626" y="1062"/>
                  </a:lnTo>
                  <a:lnTo>
                    <a:pt x="627" y="1051"/>
                  </a:lnTo>
                  <a:lnTo>
                    <a:pt x="630" y="1038"/>
                  </a:lnTo>
                  <a:lnTo>
                    <a:pt x="635" y="1024"/>
                  </a:lnTo>
                  <a:lnTo>
                    <a:pt x="639" y="1011"/>
                  </a:lnTo>
                  <a:lnTo>
                    <a:pt x="643" y="999"/>
                  </a:lnTo>
                  <a:lnTo>
                    <a:pt x="648" y="989"/>
                  </a:lnTo>
                  <a:lnTo>
                    <a:pt x="651" y="981"/>
                  </a:lnTo>
                  <a:lnTo>
                    <a:pt x="652" y="977"/>
                  </a:lnTo>
                  <a:lnTo>
                    <a:pt x="653" y="977"/>
                  </a:lnTo>
                  <a:lnTo>
                    <a:pt x="657" y="959"/>
                  </a:lnTo>
                  <a:lnTo>
                    <a:pt x="657" y="945"/>
                  </a:lnTo>
                  <a:lnTo>
                    <a:pt x="652" y="932"/>
                  </a:lnTo>
                  <a:lnTo>
                    <a:pt x="642" y="922"/>
                  </a:lnTo>
                  <a:lnTo>
                    <a:pt x="627" y="915"/>
                  </a:lnTo>
                  <a:lnTo>
                    <a:pt x="609" y="913"/>
                  </a:lnTo>
                  <a:lnTo>
                    <a:pt x="329" y="913"/>
                  </a:lnTo>
                  <a:lnTo>
                    <a:pt x="329" y="913"/>
                  </a:lnTo>
                  <a:lnTo>
                    <a:pt x="258" y="913"/>
                  </a:lnTo>
                  <a:lnTo>
                    <a:pt x="258" y="574"/>
                  </a:lnTo>
                  <a:lnTo>
                    <a:pt x="256" y="558"/>
                  </a:lnTo>
                  <a:lnTo>
                    <a:pt x="252" y="546"/>
                  </a:lnTo>
                  <a:lnTo>
                    <a:pt x="244" y="536"/>
                  </a:lnTo>
                  <a:lnTo>
                    <a:pt x="233" y="530"/>
                  </a:lnTo>
                  <a:lnTo>
                    <a:pt x="221" y="527"/>
                  </a:lnTo>
                  <a:lnTo>
                    <a:pt x="208" y="528"/>
                  </a:lnTo>
                  <a:lnTo>
                    <a:pt x="193" y="532"/>
                  </a:lnTo>
                  <a:lnTo>
                    <a:pt x="190" y="533"/>
                  </a:lnTo>
                  <a:lnTo>
                    <a:pt x="182" y="536"/>
                  </a:lnTo>
                  <a:lnTo>
                    <a:pt x="172" y="540"/>
                  </a:lnTo>
                  <a:lnTo>
                    <a:pt x="159" y="544"/>
                  </a:lnTo>
                  <a:lnTo>
                    <a:pt x="145" y="549"/>
                  </a:lnTo>
                  <a:lnTo>
                    <a:pt x="131" y="553"/>
                  </a:lnTo>
                  <a:lnTo>
                    <a:pt x="116" y="556"/>
                  </a:lnTo>
                  <a:lnTo>
                    <a:pt x="104" y="557"/>
                  </a:lnTo>
                  <a:lnTo>
                    <a:pt x="81" y="554"/>
                  </a:lnTo>
                  <a:lnTo>
                    <a:pt x="58" y="547"/>
                  </a:lnTo>
                  <a:lnTo>
                    <a:pt x="39" y="535"/>
                  </a:lnTo>
                  <a:lnTo>
                    <a:pt x="24" y="520"/>
                  </a:lnTo>
                  <a:lnTo>
                    <a:pt x="11" y="501"/>
                  </a:lnTo>
                  <a:lnTo>
                    <a:pt x="3" y="480"/>
                  </a:lnTo>
                  <a:lnTo>
                    <a:pt x="0" y="456"/>
                  </a:lnTo>
                  <a:lnTo>
                    <a:pt x="3" y="434"/>
                  </a:lnTo>
                  <a:lnTo>
                    <a:pt x="11" y="413"/>
                  </a:lnTo>
                  <a:lnTo>
                    <a:pt x="24" y="394"/>
                  </a:lnTo>
                  <a:lnTo>
                    <a:pt x="39" y="379"/>
                  </a:lnTo>
                  <a:lnTo>
                    <a:pt x="58" y="367"/>
                  </a:lnTo>
                  <a:lnTo>
                    <a:pt x="81" y="360"/>
                  </a:lnTo>
                  <a:lnTo>
                    <a:pt x="104" y="357"/>
                  </a:lnTo>
                  <a:lnTo>
                    <a:pt x="116" y="358"/>
                  </a:lnTo>
                  <a:lnTo>
                    <a:pt x="131" y="361"/>
                  </a:lnTo>
                  <a:lnTo>
                    <a:pt x="145" y="365"/>
                  </a:lnTo>
                  <a:lnTo>
                    <a:pt x="159" y="370"/>
                  </a:lnTo>
                  <a:lnTo>
                    <a:pt x="172" y="374"/>
                  </a:lnTo>
                  <a:lnTo>
                    <a:pt x="182" y="378"/>
                  </a:lnTo>
                  <a:lnTo>
                    <a:pt x="190" y="381"/>
                  </a:lnTo>
                  <a:lnTo>
                    <a:pt x="193" y="382"/>
                  </a:lnTo>
                  <a:lnTo>
                    <a:pt x="210" y="387"/>
                  </a:lnTo>
                  <a:lnTo>
                    <a:pt x="225" y="386"/>
                  </a:lnTo>
                  <a:lnTo>
                    <a:pt x="238" y="381"/>
                  </a:lnTo>
                  <a:lnTo>
                    <a:pt x="249" y="372"/>
                  </a:lnTo>
                  <a:lnTo>
                    <a:pt x="256" y="358"/>
                  </a:lnTo>
                  <a:lnTo>
                    <a:pt x="258" y="34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145DAAD-517B-2247-BB72-BB54AAAFB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4992" y="2905289"/>
              <a:ext cx="1909763" cy="1847850"/>
            </a:xfrm>
            <a:custGeom>
              <a:avLst/>
              <a:gdLst>
                <a:gd name="T0" fmla="*/ 385 w 1203"/>
                <a:gd name="T1" fmla="*/ 10 h 1164"/>
                <a:gd name="T2" fmla="*/ 396 w 1203"/>
                <a:gd name="T3" fmla="*/ 63 h 1164"/>
                <a:gd name="T4" fmla="*/ 382 w 1203"/>
                <a:gd name="T5" fmla="*/ 96 h 1164"/>
                <a:gd name="T6" fmla="*/ 370 w 1203"/>
                <a:gd name="T7" fmla="*/ 150 h 1164"/>
                <a:gd name="T8" fmla="*/ 409 w 1203"/>
                <a:gd name="T9" fmla="*/ 228 h 1164"/>
                <a:gd name="T10" fmla="*/ 496 w 1203"/>
                <a:gd name="T11" fmla="*/ 248 h 1164"/>
                <a:gd name="T12" fmla="*/ 566 w 1203"/>
                <a:gd name="T13" fmla="*/ 194 h 1164"/>
                <a:gd name="T14" fmla="*/ 573 w 1203"/>
                <a:gd name="T15" fmla="*/ 125 h 1164"/>
                <a:gd name="T16" fmla="*/ 554 w 1203"/>
                <a:gd name="T17" fmla="*/ 74 h 1164"/>
                <a:gd name="T18" fmla="*/ 546 w 1203"/>
                <a:gd name="T19" fmla="*/ 32 h 1164"/>
                <a:gd name="T20" fmla="*/ 593 w 1203"/>
                <a:gd name="T21" fmla="*/ 0 h 1164"/>
                <a:gd name="T22" fmla="*/ 952 w 1203"/>
                <a:gd name="T23" fmla="*/ 369 h 1164"/>
                <a:gd name="T24" fmla="*/ 996 w 1203"/>
                <a:gd name="T25" fmla="*/ 387 h 1164"/>
                <a:gd name="T26" fmla="*/ 1031 w 1203"/>
                <a:gd name="T27" fmla="*/ 375 h 1164"/>
                <a:gd name="T28" fmla="*/ 1088 w 1203"/>
                <a:gd name="T29" fmla="*/ 359 h 1164"/>
                <a:gd name="T30" fmla="*/ 1164 w 1203"/>
                <a:gd name="T31" fmla="*/ 380 h 1164"/>
                <a:gd name="T32" fmla="*/ 1203 w 1203"/>
                <a:gd name="T33" fmla="*/ 457 h 1164"/>
                <a:gd name="T34" fmla="*/ 1164 w 1203"/>
                <a:gd name="T35" fmla="*/ 536 h 1164"/>
                <a:gd name="T36" fmla="*/ 1088 w 1203"/>
                <a:gd name="T37" fmla="*/ 557 h 1164"/>
                <a:gd name="T38" fmla="*/ 1031 w 1203"/>
                <a:gd name="T39" fmla="*/ 541 h 1164"/>
                <a:gd name="T40" fmla="*/ 996 w 1203"/>
                <a:gd name="T41" fmla="*/ 529 h 1164"/>
                <a:gd name="T42" fmla="*/ 952 w 1203"/>
                <a:gd name="T43" fmla="*/ 547 h 1164"/>
                <a:gd name="T44" fmla="*/ 593 w 1203"/>
                <a:gd name="T45" fmla="*/ 914 h 1164"/>
                <a:gd name="T46" fmla="*/ 546 w 1203"/>
                <a:gd name="T47" fmla="*/ 946 h 1164"/>
                <a:gd name="T48" fmla="*/ 552 w 1203"/>
                <a:gd name="T49" fmla="*/ 983 h 1164"/>
                <a:gd name="T50" fmla="*/ 569 w 1203"/>
                <a:gd name="T51" fmla="*/ 1026 h 1164"/>
                <a:gd name="T52" fmla="*/ 575 w 1203"/>
                <a:gd name="T53" fmla="*/ 1082 h 1164"/>
                <a:gd name="T54" fmla="*/ 546 w 1203"/>
                <a:gd name="T55" fmla="*/ 1135 h 1164"/>
                <a:gd name="T56" fmla="*/ 473 w 1203"/>
                <a:gd name="T57" fmla="*/ 1164 h 1164"/>
                <a:gd name="T58" fmla="*/ 400 w 1203"/>
                <a:gd name="T59" fmla="*/ 1135 h 1164"/>
                <a:gd name="T60" fmla="*/ 371 w 1203"/>
                <a:gd name="T61" fmla="*/ 1082 h 1164"/>
                <a:gd name="T62" fmla="*/ 377 w 1203"/>
                <a:gd name="T63" fmla="*/ 1026 h 1164"/>
                <a:gd name="T64" fmla="*/ 393 w 1203"/>
                <a:gd name="T65" fmla="*/ 983 h 1164"/>
                <a:gd name="T66" fmla="*/ 401 w 1203"/>
                <a:gd name="T67" fmla="*/ 946 h 1164"/>
                <a:gd name="T68" fmla="*/ 353 w 1203"/>
                <a:gd name="T69" fmla="*/ 914 h 1164"/>
                <a:gd name="T70" fmla="*/ 3 w 1203"/>
                <a:gd name="T71" fmla="*/ 845 h 1164"/>
                <a:gd name="T72" fmla="*/ 17 w 1203"/>
                <a:gd name="T73" fmla="*/ 537 h 1164"/>
                <a:gd name="T74" fmla="*/ 68 w 1203"/>
                <a:gd name="T75" fmla="*/ 533 h 1164"/>
                <a:gd name="T76" fmla="*/ 101 w 1203"/>
                <a:gd name="T77" fmla="*/ 545 h 1164"/>
                <a:gd name="T78" fmla="*/ 156 w 1203"/>
                <a:gd name="T79" fmla="*/ 558 h 1164"/>
                <a:gd name="T80" fmla="*/ 238 w 1203"/>
                <a:gd name="T81" fmla="*/ 520 h 1164"/>
                <a:gd name="T82" fmla="*/ 257 w 1203"/>
                <a:gd name="T83" fmla="*/ 435 h 1164"/>
                <a:gd name="T84" fmla="*/ 202 w 1203"/>
                <a:gd name="T85" fmla="*/ 368 h 1164"/>
                <a:gd name="T86" fmla="*/ 130 w 1203"/>
                <a:gd name="T87" fmla="*/ 362 h 1164"/>
                <a:gd name="T88" fmla="*/ 78 w 1203"/>
                <a:gd name="T89" fmla="*/ 379 h 1164"/>
                <a:gd name="T90" fmla="*/ 39 w 1203"/>
                <a:gd name="T91" fmla="*/ 388 h 1164"/>
                <a:gd name="T92" fmla="*/ 4 w 1203"/>
                <a:gd name="T93" fmla="*/ 357 h 1164"/>
                <a:gd name="T94" fmla="*/ 5 w 1203"/>
                <a:gd name="T95" fmla="*/ 57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3" h="1164">
                  <a:moveTo>
                    <a:pt x="3" y="0"/>
                  </a:moveTo>
                  <a:lnTo>
                    <a:pt x="353" y="0"/>
                  </a:lnTo>
                  <a:lnTo>
                    <a:pt x="371" y="2"/>
                  </a:lnTo>
                  <a:lnTo>
                    <a:pt x="385" y="10"/>
                  </a:lnTo>
                  <a:lnTo>
                    <a:pt x="395" y="19"/>
                  </a:lnTo>
                  <a:lnTo>
                    <a:pt x="401" y="32"/>
                  </a:lnTo>
                  <a:lnTo>
                    <a:pt x="401" y="47"/>
                  </a:lnTo>
                  <a:lnTo>
                    <a:pt x="396" y="63"/>
                  </a:lnTo>
                  <a:lnTo>
                    <a:pt x="395" y="66"/>
                  </a:lnTo>
                  <a:lnTo>
                    <a:pt x="391" y="74"/>
                  </a:lnTo>
                  <a:lnTo>
                    <a:pt x="387" y="84"/>
                  </a:lnTo>
                  <a:lnTo>
                    <a:pt x="382" y="96"/>
                  </a:lnTo>
                  <a:lnTo>
                    <a:pt x="378" y="110"/>
                  </a:lnTo>
                  <a:lnTo>
                    <a:pt x="374" y="125"/>
                  </a:lnTo>
                  <a:lnTo>
                    <a:pt x="371" y="138"/>
                  </a:lnTo>
                  <a:lnTo>
                    <a:pt x="370" y="150"/>
                  </a:lnTo>
                  <a:lnTo>
                    <a:pt x="372" y="172"/>
                  </a:lnTo>
                  <a:lnTo>
                    <a:pt x="380" y="194"/>
                  </a:lnTo>
                  <a:lnTo>
                    <a:pt x="392" y="212"/>
                  </a:lnTo>
                  <a:lnTo>
                    <a:pt x="409" y="228"/>
                  </a:lnTo>
                  <a:lnTo>
                    <a:pt x="428" y="240"/>
                  </a:lnTo>
                  <a:lnTo>
                    <a:pt x="449" y="248"/>
                  </a:lnTo>
                  <a:lnTo>
                    <a:pt x="473" y="250"/>
                  </a:lnTo>
                  <a:lnTo>
                    <a:pt x="496" y="248"/>
                  </a:lnTo>
                  <a:lnTo>
                    <a:pt x="519" y="240"/>
                  </a:lnTo>
                  <a:lnTo>
                    <a:pt x="538" y="228"/>
                  </a:lnTo>
                  <a:lnTo>
                    <a:pt x="553" y="212"/>
                  </a:lnTo>
                  <a:lnTo>
                    <a:pt x="566" y="194"/>
                  </a:lnTo>
                  <a:lnTo>
                    <a:pt x="574" y="172"/>
                  </a:lnTo>
                  <a:lnTo>
                    <a:pt x="577" y="150"/>
                  </a:lnTo>
                  <a:lnTo>
                    <a:pt x="576" y="138"/>
                  </a:lnTo>
                  <a:lnTo>
                    <a:pt x="573" y="125"/>
                  </a:lnTo>
                  <a:lnTo>
                    <a:pt x="569" y="110"/>
                  </a:lnTo>
                  <a:lnTo>
                    <a:pt x="564" y="96"/>
                  </a:lnTo>
                  <a:lnTo>
                    <a:pt x="558" y="84"/>
                  </a:lnTo>
                  <a:lnTo>
                    <a:pt x="554" y="74"/>
                  </a:lnTo>
                  <a:lnTo>
                    <a:pt x="551" y="66"/>
                  </a:lnTo>
                  <a:lnTo>
                    <a:pt x="550" y="63"/>
                  </a:lnTo>
                  <a:lnTo>
                    <a:pt x="545" y="47"/>
                  </a:lnTo>
                  <a:lnTo>
                    <a:pt x="546" y="32"/>
                  </a:lnTo>
                  <a:lnTo>
                    <a:pt x="551" y="19"/>
                  </a:lnTo>
                  <a:lnTo>
                    <a:pt x="561" y="10"/>
                  </a:lnTo>
                  <a:lnTo>
                    <a:pt x="576" y="2"/>
                  </a:lnTo>
                  <a:lnTo>
                    <a:pt x="593" y="0"/>
                  </a:lnTo>
                  <a:lnTo>
                    <a:pt x="945" y="0"/>
                  </a:lnTo>
                  <a:lnTo>
                    <a:pt x="945" y="341"/>
                  </a:lnTo>
                  <a:lnTo>
                    <a:pt x="947" y="357"/>
                  </a:lnTo>
                  <a:lnTo>
                    <a:pt x="952" y="369"/>
                  </a:lnTo>
                  <a:lnTo>
                    <a:pt x="960" y="378"/>
                  </a:lnTo>
                  <a:lnTo>
                    <a:pt x="970" y="385"/>
                  </a:lnTo>
                  <a:lnTo>
                    <a:pt x="982" y="388"/>
                  </a:lnTo>
                  <a:lnTo>
                    <a:pt x="996" y="387"/>
                  </a:lnTo>
                  <a:lnTo>
                    <a:pt x="1012" y="383"/>
                  </a:lnTo>
                  <a:lnTo>
                    <a:pt x="1014" y="382"/>
                  </a:lnTo>
                  <a:lnTo>
                    <a:pt x="1021" y="379"/>
                  </a:lnTo>
                  <a:lnTo>
                    <a:pt x="1031" y="375"/>
                  </a:lnTo>
                  <a:lnTo>
                    <a:pt x="1044" y="370"/>
                  </a:lnTo>
                  <a:lnTo>
                    <a:pt x="1058" y="366"/>
                  </a:lnTo>
                  <a:lnTo>
                    <a:pt x="1074" y="362"/>
                  </a:lnTo>
                  <a:lnTo>
                    <a:pt x="1088" y="359"/>
                  </a:lnTo>
                  <a:lnTo>
                    <a:pt x="1100" y="358"/>
                  </a:lnTo>
                  <a:lnTo>
                    <a:pt x="1124" y="361"/>
                  </a:lnTo>
                  <a:lnTo>
                    <a:pt x="1145" y="368"/>
                  </a:lnTo>
                  <a:lnTo>
                    <a:pt x="1164" y="380"/>
                  </a:lnTo>
                  <a:lnTo>
                    <a:pt x="1181" y="395"/>
                  </a:lnTo>
                  <a:lnTo>
                    <a:pt x="1193" y="414"/>
                  </a:lnTo>
                  <a:lnTo>
                    <a:pt x="1201" y="435"/>
                  </a:lnTo>
                  <a:lnTo>
                    <a:pt x="1203" y="457"/>
                  </a:lnTo>
                  <a:lnTo>
                    <a:pt x="1201" y="481"/>
                  </a:lnTo>
                  <a:lnTo>
                    <a:pt x="1193" y="502"/>
                  </a:lnTo>
                  <a:lnTo>
                    <a:pt x="1181" y="520"/>
                  </a:lnTo>
                  <a:lnTo>
                    <a:pt x="1164" y="536"/>
                  </a:lnTo>
                  <a:lnTo>
                    <a:pt x="1145" y="548"/>
                  </a:lnTo>
                  <a:lnTo>
                    <a:pt x="1124" y="555"/>
                  </a:lnTo>
                  <a:lnTo>
                    <a:pt x="1100" y="558"/>
                  </a:lnTo>
                  <a:lnTo>
                    <a:pt x="1088" y="557"/>
                  </a:lnTo>
                  <a:lnTo>
                    <a:pt x="1074" y="554"/>
                  </a:lnTo>
                  <a:lnTo>
                    <a:pt x="1058" y="550"/>
                  </a:lnTo>
                  <a:lnTo>
                    <a:pt x="1044" y="545"/>
                  </a:lnTo>
                  <a:lnTo>
                    <a:pt x="1031" y="541"/>
                  </a:lnTo>
                  <a:lnTo>
                    <a:pt x="1021" y="537"/>
                  </a:lnTo>
                  <a:lnTo>
                    <a:pt x="1014" y="534"/>
                  </a:lnTo>
                  <a:lnTo>
                    <a:pt x="1012" y="533"/>
                  </a:lnTo>
                  <a:lnTo>
                    <a:pt x="996" y="529"/>
                  </a:lnTo>
                  <a:lnTo>
                    <a:pt x="982" y="528"/>
                  </a:lnTo>
                  <a:lnTo>
                    <a:pt x="970" y="531"/>
                  </a:lnTo>
                  <a:lnTo>
                    <a:pt x="960" y="537"/>
                  </a:lnTo>
                  <a:lnTo>
                    <a:pt x="952" y="547"/>
                  </a:lnTo>
                  <a:lnTo>
                    <a:pt x="947" y="559"/>
                  </a:lnTo>
                  <a:lnTo>
                    <a:pt x="945" y="574"/>
                  </a:lnTo>
                  <a:lnTo>
                    <a:pt x="945" y="914"/>
                  </a:lnTo>
                  <a:lnTo>
                    <a:pt x="593" y="914"/>
                  </a:lnTo>
                  <a:lnTo>
                    <a:pt x="576" y="917"/>
                  </a:lnTo>
                  <a:lnTo>
                    <a:pt x="561" y="923"/>
                  </a:lnTo>
                  <a:lnTo>
                    <a:pt x="551" y="934"/>
                  </a:lnTo>
                  <a:lnTo>
                    <a:pt x="546" y="946"/>
                  </a:lnTo>
                  <a:lnTo>
                    <a:pt x="545" y="961"/>
                  </a:lnTo>
                  <a:lnTo>
                    <a:pt x="550" y="977"/>
                  </a:lnTo>
                  <a:lnTo>
                    <a:pt x="550" y="978"/>
                  </a:lnTo>
                  <a:lnTo>
                    <a:pt x="552" y="983"/>
                  </a:lnTo>
                  <a:lnTo>
                    <a:pt x="555" y="990"/>
                  </a:lnTo>
                  <a:lnTo>
                    <a:pt x="559" y="1000"/>
                  </a:lnTo>
                  <a:lnTo>
                    <a:pt x="565" y="1013"/>
                  </a:lnTo>
                  <a:lnTo>
                    <a:pt x="569" y="1026"/>
                  </a:lnTo>
                  <a:lnTo>
                    <a:pt x="573" y="1040"/>
                  </a:lnTo>
                  <a:lnTo>
                    <a:pt x="576" y="1053"/>
                  </a:lnTo>
                  <a:lnTo>
                    <a:pt x="577" y="1064"/>
                  </a:lnTo>
                  <a:lnTo>
                    <a:pt x="575" y="1082"/>
                  </a:lnTo>
                  <a:lnTo>
                    <a:pt x="570" y="1100"/>
                  </a:lnTo>
                  <a:lnTo>
                    <a:pt x="561" y="1116"/>
                  </a:lnTo>
                  <a:lnTo>
                    <a:pt x="558" y="1120"/>
                  </a:lnTo>
                  <a:lnTo>
                    <a:pt x="546" y="1135"/>
                  </a:lnTo>
                  <a:lnTo>
                    <a:pt x="531" y="1147"/>
                  </a:lnTo>
                  <a:lnTo>
                    <a:pt x="514" y="1157"/>
                  </a:lnTo>
                  <a:lnTo>
                    <a:pt x="494" y="1162"/>
                  </a:lnTo>
                  <a:lnTo>
                    <a:pt x="473" y="1164"/>
                  </a:lnTo>
                  <a:lnTo>
                    <a:pt x="453" y="1162"/>
                  </a:lnTo>
                  <a:lnTo>
                    <a:pt x="433" y="1157"/>
                  </a:lnTo>
                  <a:lnTo>
                    <a:pt x="415" y="1147"/>
                  </a:lnTo>
                  <a:lnTo>
                    <a:pt x="400" y="1135"/>
                  </a:lnTo>
                  <a:lnTo>
                    <a:pt x="387" y="1120"/>
                  </a:lnTo>
                  <a:lnTo>
                    <a:pt x="384" y="1116"/>
                  </a:lnTo>
                  <a:lnTo>
                    <a:pt x="376" y="1100"/>
                  </a:lnTo>
                  <a:lnTo>
                    <a:pt x="371" y="1082"/>
                  </a:lnTo>
                  <a:lnTo>
                    <a:pt x="370" y="1064"/>
                  </a:lnTo>
                  <a:lnTo>
                    <a:pt x="371" y="1053"/>
                  </a:lnTo>
                  <a:lnTo>
                    <a:pt x="373" y="1040"/>
                  </a:lnTo>
                  <a:lnTo>
                    <a:pt x="377" y="1026"/>
                  </a:lnTo>
                  <a:lnTo>
                    <a:pt x="382" y="1013"/>
                  </a:lnTo>
                  <a:lnTo>
                    <a:pt x="386" y="1000"/>
                  </a:lnTo>
                  <a:lnTo>
                    <a:pt x="390" y="990"/>
                  </a:lnTo>
                  <a:lnTo>
                    <a:pt x="393" y="983"/>
                  </a:lnTo>
                  <a:lnTo>
                    <a:pt x="396" y="978"/>
                  </a:lnTo>
                  <a:lnTo>
                    <a:pt x="396" y="977"/>
                  </a:lnTo>
                  <a:lnTo>
                    <a:pt x="401" y="961"/>
                  </a:lnTo>
                  <a:lnTo>
                    <a:pt x="401" y="946"/>
                  </a:lnTo>
                  <a:lnTo>
                    <a:pt x="395" y="934"/>
                  </a:lnTo>
                  <a:lnTo>
                    <a:pt x="385" y="923"/>
                  </a:lnTo>
                  <a:lnTo>
                    <a:pt x="371" y="917"/>
                  </a:lnTo>
                  <a:lnTo>
                    <a:pt x="353" y="914"/>
                  </a:lnTo>
                  <a:lnTo>
                    <a:pt x="0" y="914"/>
                  </a:lnTo>
                  <a:lnTo>
                    <a:pt x="0" y="860"/>
                  </a:lnTo>
                  <a:lnTo>
                    <a:pt x="1" y="853"/>
                  </a:lnTo>
                  <a:lnTo>
                    <a:pt x="3" y="845"/>
                  </a:lnTo>
                  <a:lnTo>
                    <a:pt x="3" y="574"/>
                  </a:lnTo>
                  <a:lnTo>
                    <a:pt x="4" y="559"/>
                  </a:lnTo>
                  <a:lnTo>
                    <a:pt x="9" y="547"/>
                  </a:lnTo>
                  <a:lnTo>
                    <a:pt x="17" y="537"/>
                  </a:lnTo>
                  <a:lnTo>
                    <a:pt x="27" y="531"/>
                  </a:lnTo>
                  <a:lnTo>
                    <a:pt x="39" y="528"/>
                  </a:lnTo>
                  <a:lnTo>
                    <a:pt x="52" y="529"/>
                  </a:lnTo>
                  <a:lnTo>
                    <a:pt x="68" y="533"/>
                  </a:lnTo>
                  <a:lnTo>
                    <a:pt x="71" y="534"/>
                  </a:lnTo>
                  <a:lnTo>
                    <a:pt x="78" y="537"/>
                  </a:lnTo>
                  <a:lnTo>
                    <a:pt x="88" y="541"/>
                  </a:lnTo>
                  <a:lnTo>
                    <a:pt x="101" y="545"/>
                  </a:lnTo>
                  <a:lnTo>
                    <a:pt x="116" y="550"/>
                  </a:lnTo>
                  <a:lnTo>
                    <a:pt x="130" y="554"/>
                  </a:lnTo>
                  <a:lnTo>
                    <a:pt x="144" y="557"/>
                  </a:lnTo>
                  <a:lnTo>
                    <a:pt x="156" y="558"/>
                  </a:lnTo>
                  <a:lnTo>
                    <a:pt x="181" y="555"/>
                  </a:lnTo>
                  <a:lnTo>
                    <a:pt x="202" y="548"/>
                  </a:lnTo>
                  <a:lnTo>
                    <a:pt x="221" y="536"/>
                  </a:lnTo>
                  <a:lnTo>
                    <a:pt x="238" y="520"/>
                  </a:lnTo>
                  <a:lnTo>
                    <a:pt x="249" y="502"/>
                  </a:lnTo>
                  <a:lnTo>
                    <a:pt x="257" y="481"/>
                  </a:lnTo>
                  <a:lnTo>
                    <a:pt x="260" y="457"/>
                  </a:lnTo>
                  <a:lnTo>
                    <a:pt x="257" y="435"/>
                  </a:lnTo>
                  <a:lnTo>
                    <a:pt x="249" y="414"/>
                  </a:lnTo>
                  <a:lnTo>
                    <a:pt x="238" y="395"/>
                  </a:lnTo>
                  <a:lnTo>
                    <a:pt x="221" y="380"/>
                  </a:lnTo>
                  <a:lnTo>
                    <a:pt x="202" y="368"/>
                  </a:lnTo>
                  <a:lnTo>
                    <a:pt x="181" y="361"/>
                  </a:lnTo>
                  <a:lnTo>
                    <a:pt x="156" y="358"/>
                  </a:lnTo>
                  <a:lnTo>
                    <a:pt x="144" y="359"/>
                  </a:lnTo>
                  <a:lnTo>
                    <a:pt x="130" y="362"/>
                  </a:lnTo>
                  <a:lnTo>
                    <a:pt x="116" y="366"/>
                  </a:lnTo>
                  <a:lnTo>
                    <a:pt x="101" y="370"/>
                  </a:lnTo>
                  <a:lnTo>
                    <a:pt x="88" y="375"/>
                  </a:lnTo>
                  <a:lnTo>
                    <a:pt x="78" y="379"/>
                  </a:lnTo>
                  <a:lnTo>
                    <a:pt x="71" y="382"/>
                  </a:lnTo>
                  <a:lnTo>
                    <a:pt x="68" y="383"/>
                  </a:lnTo>
                  <a:lnTo>
                    <a:pt x="52" y="387"/>
                  </a:lnTo>
                  <a:lnTo>
                    <a:pt x="39" y="388"/>
                  </a:lnTo>
                  <a:lnTo>
                    <a:pt x="27" y="385"/>
                  </a:lnTo>
                  <a:lnTo>
                    <a:pt x="17" y="378"/>
                  </a:lnTo>
                  <a:lnTo>
                    <a:pt x="9" y="369"/>
                  </a:lnTo>
                  <a:lnTo>
                    <a:pt x="4" y="357"/>
                  </a:lnTo>
                  <a:lnTo>
                    <a:pt x="3" y="341"/>
                  </a:lnTo>
                  <a:lnTo>
                    <a:pt x="5" y="70"/>
                  </a:lnTo>
                  <a:lnTo>
                    <a:pt x="5" y="64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8EAFEEC-8DCD-064D-8F71-00B5CF536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645" y="1058444"/>
              <a:ext cx="1908175" cy="1846263"/>
            </a:xfrm>
            <a:custGeom>
              <a:avLst/>
              <a:gdLst>
                <a:gd name="T0" fmla="*/ 530 w 1202"/>
                <a:gd name="T1" fmla="*/ 17 h 1163"/>
                <a:gd name="T2" fmla="*/ 569 w 1202"/>
                <a:gd name="T3" fmla="*/ 64 h 1163"/>
                <a:gd name="T4" fmla="*/ 572 w 1202"/>
                <a:gd name="T5" fmla="*/ 124 h 1163"/>
                <a:gd name="T6" fmla="*/ 555 w 1202"/>
                <a:gd name="T7" fmla="*/ 174 h 1163"/>
                <a:gd name="T8" fmla="*/ 544 w 1202"/>
                <a:gd name="T9" fmla="*/ 203 h 1163"/>
                <a:gd name="T10" fmla="*/ 574 w 1202"/>
                <a:gd name="T11" fmla="*/ 247 h 1163"/>
                <a:gd name="T12" fmla="*/ 945 w 1202"/>
                <a:gd name="T13" fmla="*/ 249 h 1163"/>
                <a:gd name="T14" fmla="*/ 959 w 1202"/>
                <a:gd name="T15" fmla="*/ 627 h 1163"/>
                <a:gd name="T16" fmla="*/ 1010 w 1202"/>
                <a:gd name="T17" fmla="*/ 631 h 1163"/>
                <a:gd name="T18" fmla="*/ 1043 w 1202"/>
                <a:gd name="T19" fmla="*/ 619 h 1163"/>
                <a:gd name="T20" fmla="*/ 1098 w 1202"/>
                <a:gd name="T21" fmla="*/ 607 h 1163"/>
                <a:gd name="T22" fmla="*/ 1180 w 1202"/>
                <a:gd name="T23" fmla="*/ 644 h 1163"/>
                <a:gd name="T24" fmla="*/ 1199 w 1202"/>
                <a:gd name="T25" fmla="*/ 730 h 1163"/>
                <a:gd name="T26" fmla="*/ 1144 w 1202"/>
                <a:gd name="T27" fmla="*/ 796 h 1163"/>
                <a:gd name="T28" fmla="*/ 1072 w 1202"/>
                <a:gd name="T29" fmla="*/ 802 h 1163"/>
                <a:gd name="T30" fmla="*/ 1020 w 1202"/>
                <a:gd name="T31" fmla="*/ 786 h 1163"/>
                <a:gd name="T32" fmla="*/ 981 w 1202"/>
                <a:gd name="T33" fmla="*/ 777 h 1163"/>
                <a:gd name="T34" fmla="*/ 946 w 1202"/>
                <a:gd name="T35" fmla="*/ 808 h 1163"/>
                <a:gd name="T36" fmla="*/ 574 w 1202"/>
                <a:gd name="T37" fmla="*/ 1161 h 1163"/>
                <a:gd name="T38" fmla="*/ 544 w 1202"/>
                <a:gd name="T39" fmla="*/ 1117 h 1163"/>
                <a:gd name="T40" fmla="*/ 558 w 1202"/>
                <a:gd name="T41" fmla="*/ 1081 h 1163"/>
                <a:gd name="T42" fmla="*/ 574 w 1202"/>
                <a:gd name="T43" fmla="*/ 1026 h 1163"/>
                <a:gd name="T44" fmla="*/ 553 w 1202"/>
                <a:gd name="T45" fmla="*/ 952 h 1163"/>
                <a:gd name="T46" fmla="*/ 472 w 1202"/>
                <a:gd name="T47" fmla="*/ 914 h 1163"/>
                <a:gd name="T48" fmla="*/ 391 w 1202"/>
                <a:gd name="T49" fmla="*/ 952 h 1163"/>
                <a:gd name="T50" fmla="*/ 369 w 1202"/>
                <a:gd name="T51" fmla="*/ 1026 h 1163"/>
                <a:gd name="T52" fmla="*/ 387 w 1202"/>
                <a:gd name="T53" fmla="*/ 1081 h 1163"/>
                <a:gd name="T54" fmla="*/ 400 w 1202"/>
                <a:gd name="T55" fmla="*/ 1117 h 1163"/>
                <a:gd name="T56" fmla="*/ 369 w 1202"/>
                <a:gd name="T57" fmla="*/ 1161 h 1163"/>
                <a:gd name="T58" fmla="*/ 1 w 1202"/>
                <a:gd name="T59" fmla="*/ 1101 h 1163"/>
                <a:gd name="T60" fmla="*/ 8 w 1202"/>
                <a:gd name="T61" fmla="*/ 795 h 1163"/>
                <a:gd name="T62" fmla="*/ 52 w 1202"/>
                <a:gd name="T63" fmla="*/ 777 h 1163"/>
                <a:gd name="T64" fmla="*/ 87 w 1202"/>
                <a:gd name="T65" fmla="*/ 789 h 1163"/>
                <a:gd name="T66" fmla="*/ 143 w 1202"/>
                <a:gd name="T67" fmla="*/ 805 h 1163"/>
                <a:gd name="T68" fmla="*/ 220 w 1202"/>
                <a:gd name="T69" fmla="*/ 785 h 1163"/>
                <a:gd name="T70" fmla="*/ 258 w 1202"/>
                <a:gd name="T71" fmla="*/ 706 h 1163"/>
                <a:gd name="T72" fmla="*/ 220 w 1202"/>
                <a:gd name="T73" fmla="*/ 628 h 1163"/>
                <a:gd name="T74" fmla="*/ 143 w 1202"/>
                <a:gd name="T75" fmla="*/ 608 h 1163"/>
                <a:gd name="T76" fmla="*/ 87 w 1202"/>
                <a:gd name="T77" fmla="*/ 624 h 1163"/>
                <a:gd name="T78" fmla="*/ 52 w 1202"/>
                <a:gd name="T79" fmla="*/ 636 h 1163"/>
                <a:gd name="T80" fmla="*/ 8 w 1202"/>
                <a:gd name="T81" fmla="*/ 618 h 1163"/>
                <a:gd name="T82" fmla="*/ 1 w 1202"/>
                <a:gd name="T83" fmla="*/ 311 h 1163"/>
                <a:gd name="T84" fmla="*/ 71 w 1202"/>
                <a:gd name="T85" fmla="*/ 249 h 1163"/>
                <a:gd name="T86" fmla="*/ 394 w 1202"/>
                <a:gd name="T87" fmla="*/ 231 h 1163"/>
                <a:gd name="T88" fmla="*/ 394 w 1202"/>
                <a:gd name="T89" fmla="*/ 185 h 1163"/>
                <a:gd name="T90" fmla="*/ 380 w 1202"/>
                <a:gd name="T91" fmla="*/ 152 h 1163"/>
                <a:gd name="T92" fmla="*/ 368 w 1202"/>
                <a:gd name="T93" fmla="*/ 100 h 1163"/>
                <a:gd name="T94" fmla="*/ 387 w 1202"/>
                <a:gd name="T95" fmla="*/ 44 h 1163"/>
                <a:gd name="T96" fmla="*/ 451 w 1202"/>
                <a:gd name="T97" fmla="*/ 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1163">
                  <a:moveTo>
                    <a:pt x="472" y="0"/>
                  </a:moveTo>
                  <a:lnTo>
                    <a:pt x="492" y="2"/>
                  </a:lnTo>
                  <a:lnTo>
                    <a:pt x="512" y="8"/>
                  </a:lnTo>
                  <a:lnTo>
                    <a:pt x="530" y="17"/>
                  </a:lnTo>
                  <a:lnTo>
                    <a:pt x="545" y="30"/>
                  </a:lnTo>
                  <a:lnTo>
                    <a:pt x="558" y="44"/>
                  </a:lnTo>
                  <a:lnTo>
                    <a:pt x="561" y="48"/>
                  </a:lnTo>
                  <a:lnTo>
                    <a:pt x="569" y="64"/>
                  </a:lnTo>
                  <a:lnTo>
                    <a:pt x="574" y="81"/>
                  </a:lnTo>
                  <a:lnTo>
                    <a:pt x="575" y="100"/>
                  </a:lnTo>
                  <a:lnTo>
                    <a:pt x="574" y="111"/>
                  </a:lnTo>
                  <a:lnTo>
                    <a:pt x="572" y="124"/>
                  </a:lnTo>
                  <a:lnTo>
                    <a:pt x="568" y="138"/>
                  </a:lnTo>
                  <a:lnTo>
                    <a:pt x="563" y="152"/>
                  </a:lnTo>
                  <a:lnTo>
                    <a:pt x="559" y="164"/>
                  </a:lnTo>
                  <a:lnTo>
                    <a:pt x="555" y="174"/>
                  </a:lnTo>
                  <a:lnTo>
                    <a:pt x="552" y="181"/>
                  </a:lnTo>
                  <a:lnTo>
                    <a:pt x="549" y="185"/>
                  </a:lnTo>
                  <a:lnTo>
                    <a:pt x="549" y="186"/>
                  </a:lnTo>
                  <a:lnTo>
                    <a:pt x="544" y="203"/>
                  </a:lnTo>
                  <a:lnTo>
                    <a:pt x="544" y="218"/>
                  </a:lnTo>
                  <a:lnTo>
                    <a:pt x="551" y="231"/>
                  </a:lnTo>
                  <a:lnTo>
                    <a:pt x="560" y="240"/>
                  </a:lnTo>
                  <a:lnTo>
                    <a:pt x="574" y="247"/>
                  </a:lnTo>
                  <a:lnTo>
                    <a:pt x="592" y="249"/>
                  </a:lnTo>
                  <a:lnTo>
                    <a:pt x="872" y="249"/>
                  </a:lnTo>
                  <a:lnTo>
                    <a:pt x="873" y="249"/>
                  </a:lnTo>
                  <a:lnTo>
                    <a:pt x="945" y="249"/>
                  </a:lnTo>
                  <a:lnTo>
                    <a:pt x="945" y="590"/>
                  </a:lnTo>
                  <a:lnTo>
                    <a:pt x="946" y="605"/>
                  </a:lnTo>
                  <a:lnTo>
                    <a:pt x="951" y="618"/>
                  </a:lnTo>
                  <a:lnTo>
                    <a:pt x="959" y="627"/>
                  </a:lnTo>
                  <a:lnTo>
                    <a:pt x="969" y="633"/>
                  </a:lnTo>
                  <a:lnTo>
                    <a:pt x="981" y="636"/>
                  </a:lnTo>
                  <a:lnTo>
                    <a:pt x="994" y="636"/>
                  </a:lnTo>
                  <a:lnTo>
                    <a:pt x="1010" y="631"/>
                  </a:lnTo>
                  <a:lnTo>
                    <a:pt x="1013" y="630"/>
                  </a:lnTo>
                  <a:lnTo>
                    <a:pt x="1020" y="628"/>
                  </a:lnTo>
                  <a:lnTo>
                    <a:pt x="1030" y="624"/>
                  </a:lnTo>
                  <a:lnTo>
                    <a:pt x="1043" y="619"/>
                  </a:lnTo>
                  <a:lnTo>
                    <a:pt x="1058" y="615"/>
                  </a:lnTo>
                  <a:lnTo>
                    <a:pt x="1072" y="611"/>
                  </a:lnTo>
                  <a:lnTo>
                    <a:pt x="1086" y="608"/>
                  </a:lnTo>
                  <a:lnTo>
                    <a:pt x="1098" y="607"/>
                  </a:lnTo>
                  <a:lnTo>
                    <a:pt x="1123" y="609"/>
                  </a:lnTo>
                  <a:lnTo>
                    <a:pt x="1144" y="617"/>
                  </a:lnTo>
                  <a:lnTo>
                    <a:pt x="1163" y="628"/>
                  </a:lnTo>
                  <a:lnTo>
                    <a:pt x="1180" y="644"/>
                  </a:lnTo>
                  <a:lnTo>
                    <a:pt x="1192" y="663"/>
                  </a:lnTo>
                  <a:lnTo>
                    <a:pt x="1199" y="683"/>
                  </a:lnTo>
                  <a:lnTo>
                    <a:pt x="1202" y="706"/>
                  </a:lnTo>
                  <a:lnTo>
                    <a:pt x="1199" y="730"/>
                  </a:lnTo>
                  <a:lnTo>
                    <a:pt x="1192" y="750"/>
                  </a:lnTo>
                  <a:lnTo>
                    <a:pt x="1180" y="769"/>
                  </a:lnTo>
                  <a:lnTo>
                    <a:pt x="1163" y="785"/>
                  </a:lnTo>
                  <a:lnTo>
                    <a:pt x="1144" y="796"/>
                  </a:lnTo>
                  <a:lnTo>
                    <a:pt x="1123" y="804"/>
                  </a:lnTo>
                  <a:lnTo>
                    <a:pt x="1098" y="806"/>
                  </a:lnTo>
                  <a:lnTo>
                    <a:pt x="1086" y="805"/>
                  </a:lnTo>
                  <a:lnTo>
                    <a:pt x="1072" y="802"/>
                  </a:lnTo>
                  <a:lnTo>
                    <a:pt x="1058" y="799"/>
                  </a:lnTo>
                  <a:lnTo>
                    <a:pt x="1043" y="794"/>
                  </a:lnTo>
                  <a:lnTo>
                    <a:pt x="1030" y="789"/>
                  </a:lnTo>
                  <a:lnTo>
                    <a:pt x="1020" y="786"/>
                  </a:lnTo>
                  <a:lnTo>
                    <a:pt x="1013" y="783"/>
                  </a:lnTo>
                  <a:lnTo>
                    <a:pt x="1010" y="782"/>
                  </a:lnTo>
                  <a:lnTo>
                    <a:pt x="994" y="777"/>
                  </a:lnTo>
                  <a:lnTo>
                    <a:pt x="981" y="777"/>
                  </a:lnTo>
                  <a:lnTo>
                    <a:pt x="969" y="780"/>
                  </a:lnTo>
                  <a:lnTo>
                    <a:pt x="959" y="786"/>
                  </a:lnTo>
                  <a:lnTo>
                    <a:pt x="951" y="795"/>
                  </a:lnTo>
                  <a:lnTo>
                    <a:pt x="946" y="808"/>
                  </a:lnTo>
                  <a:lnTo>
                    <a:pt x="945" y="822"/>
                  </a:lnTo>
                  <a:lnTo>
                    <a:pt x="945" y="1163"/>
                  </a:lnTo>
                  <a:lnTo>
                    <a:pt x="592" y="1163"/>
                  </a:lnTo>
                  <a:lnTo>
                    <a:pt x="574" y="1161"/>
                  </a:lnTo>
                  <a:lnTo>
                    <a:pt x="560" y="1155"/>
                  </a:lnTo>
                  <a:lnTo>
                    <a:pt x="551" y="1145"/>
                  </a:lnTo>
                  <a:lnTo>
                    <a:pt x="544" y="1132"/>
                  </a:lnTo>
                  <a:lnTo>
                    <a:pt x="544" y="1117"/>
                  </a:lnTo>
                  <a:lnTo>
                    <a:pt x="549" y="1100"/>
                  </a:lnTo>
                  <a:lnTo>
                    <a:pt x="551" y="1097"/>
                  </a:lnTo>
                  <a:lnTo>
                    <a:pt x="554" y="1091"/>
                  </a:lnTo>
                  <a:lnTo>
                    <a:pt x="558" y="1081"/>
                  </a:lnTo>
                  <a:lnTo>
                    <a:pt x="563" y="1068"/>
                  </a:lnTo>
                  <a:lnTo>
                    <a:pt x="567" y="1054"/>
                  </a:lnTo>
                  <a:lnTo>
                    <a:pt x="571" y="1040"/>
                  </a:lnTo>
                  <a:lnTo>
                    <a:pt x="574" y="1026"/>
                  </a:lnTo>
                  <a:lnTo>
                    <a:pt x="575" y="1014"/>
                  </a:lnTo>
                  <a:lnTo>
                    <a:pt x="573" y="991"/>
                  </a:lnTo>
                  <a:lnTo>
                    <a:pt x="565" y="970"/>
                  </a:lnTo>
                  <a:lnTo>
                    <a:pt x="553" y="952"/>
                  </a:lnTo>
                  <a:lnTo>
                    <a:pt x="536" y="936"/>
                  </a:lnTo>
                  <a:lnTo>
                    <a:pt x="517" y="924"/>
                  </a:lnTo>
                  <a:lnTo>
                    <a:pt x="496" y="917"/>
                  </a:lnTo>
                  <a:lnTo>
                    <a:pt x="472" y="914"/>
                  </a:lnTo>
                  <a:lnTo>
                    <a:pt x="448" y="917"/>
                  </a:lnTo>
                  <a:lnTo>
                    <a:pt x="426" y="924"/>
                  </a:lnTo>
                  <a:lnTo>
                    <a:pt x="407" y="936"/>
                  </a:lnTo>
                  <a:lnTo>
                    <a:pt x="391" y="952"/>
                  </a:lnTo>
                  <a:lnTo>
                    <a:pt x="378" y="970"/>
                  </a:lnTo>
                  <a:lnTo>
                    <a:pt x="371" y="991"/>
                  </a:lnTo>
                  <a:lnTo>
                    <a:pt x="368" y="1014"/>
                  </a:lnTo>
                  <a:lnTo>
                    <a:pt x="369" y="1026"/>
                  </a:lnTo>
                  <a:lnTo>
                    <a:pt x="372" y="1040"/>
                  </a:lnTo>
                  <a:lnTo>
                    <a:pt x="376" y="1054"/>
                  </a:lnTo>
                  <a:lnTo>
                    <a:pt x="381" y="1068"/>
                  </a:lnTo>
                  <a:lnTo>
                    <a:pt x="387" y="1081"/>
                  </a:lnTo>
                  <a:lnTo>
                    <a:pt x="391" y="1091"/>
                  </a:lnTo>
                  <a:lnTo>
                    <a:pt x="394" y="1097"/>
                  </a:lnTo>
                  <a:lnTo>
                    <a:pt x="395" y="1100"/>
                  </a:lnTo>
                  <a:lnTo>
                    <a:pt x="400" y="1117"/>
                  </a:lnTo>
                  <a:lnTo>
                    <a:pt x="399" y="1132"/>
                  </a:lnTo>
                  <a:lnTo>
                    <a:pt x="394" y="1145"/>
                  </a:lnTo>
                  <a:lnTo>
                    <a:pt x="384" y="1155"/>
                  </a:lnTo>
                  <a:lnTo>
                    <a:pt x="369" y="1161"/>
                  </a:lnTo>
                  <a:lnTo>
                    <a:pt x="352" y="1163"/>
                  </a:lnTo>
                  <a:lnTo>
                    <a:pt x="0" y="1163"/>
                  </a:lnTo>
                  <a:lnTo>
                    <a:pt x="0" y="1108"/>
                  </a:lnTo>
                  <a:lnTo>
                    <a:pt x="1" y="1101"/>
                  </a:lnTo>
                  <a:lnTo>
                    <a:pt x="1" y="1094"/>
                  </a:lnTo>
                  <a:lnTo>
                    <a:pt x="1" y="822"/>
                  </a:lnTo>
                  <a:lnTo>
                    <a:pt x="3" y="808"/>
                  </a:lnTo>
                  <a:lnTo>
                    <a:pt x="8" y="795"/>
                  </a:lnTo>
                  <a:lnTo>
                    <a:pt x="15" y="786"/>
                  </a:lnTo>
                  <a:lnTo>
                    <a:pt x="25" y="780"/>
                  </a:lnTo>
                  <a:lnTo>
                    <a:pt x="37" y="777"/>
                  </a:lnTo>
                  <a:lnTo>
                    <a:pt x="52" y="777"/>
                  </a:lnTo>
                  <a:lnTo>
                    <a:pt x="67" y="782"/>
                  </a:lnTo>
                  <a:lnTo>
                    <a:pt x="69" y="783"/>
                  </a:lnTo>
                  <a:lnTo>
                    <a:pt x="76" y="786"/>
                  </a:lnTo>
                  <a:lnTo>
                    <a:pt x="87" y="789"/>
                  </a:lnTo>
                  <a:lnTo>
                    <a:pt x="99" y="794"/>
                  </a:lnTo>
                  <a:lnTo>
                    <a:pt x="114" y="799"/>
                  </a:lnTo>
                  <a:lnTo>
                    <a:pt x="129" y="802"/>
                  </a:lnTo>
                  <a:lnTo>
                    <a:pt x="143" y="805"/>
                  </a:lnTo>
                  <a:lnTo>
                    <a:pt x="155" y="806"/>
                  </a:lnTo>
                  <a:lnTo>
                    <a:pt x="179" y="804"/>
                  </a:lnTo>
                  <a:lnTo>
                    <a:pt x="200" y="796"/>
                  </a:lnTo>
                  <a:lnTo>
                    <a:pt x="220" y="785"/>
                  </a:lnTo>
                  <a:lnTo>
                    <a:pt x="236" y="769"/>
                  </a:lnTo>
                  <a:lnTo>
                    <a:pt x="248" y="750"/>
                  </a:lnTo>
                  <a:lnTo>
                    <a:pt x="256" y="730"/>
                  </a:lnTo>
                  <a:lnTo>
                    <a:pt x="258" y="706"/>
                  </a:lnTo>
                  <a:lnTo>
                    <a:pt x="256" y="683"/>
                  </a:lnTo>
                  <a:lnTo>
                    <a:pt x="248" y="663"/>
                  </a:lnTo>
                  <a:lnTo>
                    <a:pt x="236" y="644"/>
                  </a:lnTo>
                  <a:lnTo>
                    <a:pt x="220" y="628"/>
                  </a:lnTo>
                  <a:lnTo>
                    <a:pt x="200" y="617"/>
                  </a:lnTo>
                  <a:lnTo>
                    <a:pt x="179" y="609"/>
                  </a:lnTo>
                  <a:lnTo>
                    <a:pt x="155" y="607"/>
                  </a:lnTo>
                  <a:lnTo>
                    <a:pt x="143" y="608"/>
                  </a:lnTo>
                  <a:lnTo>
                    <a:pt x="129" y="611"/>
                  </a:lnTo>
                  <a:lnTo>
                    <a:pt x="114" y="615"/>
                  </a:lnTo>
                  <a:lnTo>
                    <a:pt x="99" y="619"/>
                  </a:lnTo>
                  <a:lnTo>
                    <a:pt x="87" y="624"/>
                  </a:lnTo>
                  <a:lnTo>
                    <a:pt x="76" y="628"/>
                  </a:lnTo>
                  <a:lnTo>
                    <a:pt x="69" y="630"/>
                  </a:lnTo>
                  <a:lnTo>
                    <a:pt x="67" y="631"/>
                  </a:lnTo>
                  <a:lnTo>
                    <a:pt x="52" y="636"/>
                  </a:lnTo>
                  <a:lnTo>
                    <a:pt x="37" y="636"/>
                  </a:lnTo>
                  <a:lnTo>
                    <a:pt x="25" y="633"/>
                  </a:lnTo>
                  <a:lnTo>
                    <a:pt x="15" y="627"/>
                  </a:lnTo>
                  <a:lnTo>
                    <a:pt x="8" y="618"/>
                  </a:lnTo>
                  <a:lnTo>
                    <a:pt x="3" y="605"/>
                  </a:lnTo>
                  <a:lnTo>
                    <a:pt x="1" y="590"/>
                  </a:lnTo>
                  <a:lnTo>
                    <a:pt x="1" y="319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352" y="249"/>
                  </a:lnTo>
                  <a:lnTo>
                    <a:pt x="369" y="247"/>
                  </a:lnTo>
                  <a:lnTo>
                    <a:pt x="384" y="240"/>
                  </a:lnTo>
                  <a:lnTo>
                    <a:pt x="394" y="231"/>
                  </a:lnTo>
                  <a:lnTo>
                    <a:pt x="399" y="218"/>
                  </a:lnTo>
                  <a:lnTo>
                    <a:pt x="400" y="203"/>
                  </a:lnTo>
                  <a:lnTo>
                    <a:pt x="395" y="186"/>
                  </a:lnTo>
                  <a:lnTo>
                    <a:pt x="394" y="185"/>
                  </a:lnTo>
                  <a:lnTo>
                    <a:pt x="393" y="181"/>
                  </a:lnTo>
                  <a:lnTo>
                    <a:pt x="390" y="174"/>
                  </a:lnTo>
                  <a:lnTo>
                    <a:pt x="386" y="164"/>
                  </a:lnTo>
                  <a:lnTo>
                    <a:pt x="380" y="152"/>
                  </a:lnTo>
                  <a:lnTo>
                    <a:pt x="376" y="138"/>
                  </a:lnTo>
                  <a:lnTo>
                    <a:pt x="372" y="124"/>
                  </a:lnTo>
                  <a:lnTo>
                    <a:pt x="369" y="111"/>
                  </a:lnTo>
                  <a:lnTo>
                    <a:pt x="368" y="100"/>
                  </a:lnTo>
                  <a:lnTo>
                    <a:pt x="370" y="81"/>
                  </a:lnTo>
                  <a:lnTo>
                    <a:pt x="375" y="64"/>
                  </a:lnTo>
                  <a:lnTo>
                    <a:pt x="384" y="48"/>
                  </a:lnTo>
                  <a:lnTo>
                    <a:pt x="387" y="44"/>
                  </a:lnTo>
                  <a:lnTo>
                    <a:pt x="399" y="30"/>
                  </a:lnTo>
                  <a:lnTo>
                    <a:pt x="414" y="17"/>
                  </a:lnTo>
                  <a:lnTo>
                    <a:pt x="431" y="8"/>
                  </a:lnTo>
                  <a:lnTo>
                    <a:pt x="451" y="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9BD5A7-0DA4-7945-B385-FAA468170FD3}"/>
                </a:ext>
              </a:extLst>
            </p:cNvPr>
            <p:cNvGrpSpPr/>
            <p:nvPr/>
          </p:nvGrpSpPr>
          <p:grpSpPr>
            <a:xfrm>
              <a:off x="8192864" y="2510002"/>
              <a:ext cx="2316162" cy="2259012"/>
              <a:chOff x="4864946" y="2746377"/>
              <a:chExt cx="2316162" cy="2259012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3617267-E6F3-AA41-BFB8-671DBD982CBB}"/>
                  </a:ext>
                </a:extLst>
              </p:cNvPr>
              <p:cNvSpPr/>
              <p:nvPr/>
            </p:nvSpPr>
            <p:spPr>
              <a:xfrm>
                <a:off x="4864946" y="2746377"/>
                <a:ext cx="2316162" cy="2259012"/>
              </a:xfrm>
              <a:custGeom>
                <a:avLst/>
                <a:gdLst>
                  <a:gd name="connsiteX0" fmla="*/ 1160462 w 2316162"/>
                  <a:gd name="connsiteY0" fmla="*/ 0 h 2359024"/>
                  <a:gd name="connsiteX1" fmla="*/ 1198562 w 2316162"/>
                  <a:gd name="connsiteY1" fmla="*/ 4762 h 2359024"/>
                  <a:gd name="connsiteX2" fmla="*/ 1231900 w 2316162"/>
                  <a:gd name="connsiteY2" fmla="*/ 15875 h 2359024"/>
                  <a:gd name="connsiteX3" fmla="*/ 1262062 w 2316162"/>
                  <a:gd name="connsiteY3" fmla="*/ 34925 h 2359024"/>
                  <a:gd name="connsiteX4" fmla="*/ 1289050 w 2316162"/>
                  <a:gd name="connsiteY4" fmla="*/ 60325 h 2359024"/>
                  <a:gd name="connsiteX5" fmla="*/ 1308100 w 2316162"/>
                  <a:gd name="connsiteY5" fmla="*/ 88900 h 2359024"/>
                  <a:gd name="connsiteX6" fmla="*/ 1320800 w 2316162"/>
                  <a:gd name="connsiteY6" fmla="*/ 122237 h 2359024"/>
                  <a:gd name="connsiteX7" fmla="*/ 1323975 w 2316162"/>
                  <a:gd name="connsiteY7" fmla="*/ 158750 h 2359024"/>
                  <a:gd name="connsiteX8" fmla="*/ 1322387 w 2316162"/>
                  <a:gd name="connsiteY8" fmla="*/ 177800 h 2359024"/>
                  <a:gd name="connsiteX9" fmla="*/ 1317625 w 2316162"/>
                  <a:gd name="connsiteY9" fmla="*/ 200025 h 2359024"/>
                  <a:gd name="connsiteX10" fmla="*/ 1311275 w 2316162"/>
                  <a:gd name="connsiteY10" fmla="*/ 222250 h 2359024"/>
                  <a:gd name="connsiteX11" fmla="*/ 1304925 w 2316162"/>
                  <a:gd name="connsiteY11" fmla="*/ 244475 h 2359024"/>
                  <a:gd name="connsiteX12" fmla="*/ 1296987 w 2316162"/>
                  <a:gd name="connsiteY12" fmla="*/ 265112 h 2359024"/>
                  <a:gd name="connsiteX13" fmla="*/ 1290637 w 2316162"/>
                  <a:gd name="connsiteY13" fmla="*/ 280987 h 2359024"/>
                  <a:gd name="connsiteX14" fmla="*/ 1285875 w 2316162"/>
                  <a:gd name="connsiteY14" fmla="*/ 290512 h 2359024"/>
                  <a:gd name="connsiteX15" fmla="*/ 1282700 w 2316162"/>
                  <a:gd name="connsiteY15" fmla="*/ 295275 h 2359024"/>
                  <a:gd name="connsiteX16" fmla="*/ 1274762 w 2316162"/>
                  <a:gd name="connsiteY16" fmla="*/ 322262 h 2359024"/>
                  <a:gd name="connsiteX17" fmla="*/ 1274762 w 2316162"/>
                  <a:gd name="connsiteY17" fmla="*/ 346075 h 2359024"/>
                  <a:gd name="connsiteX18" fmla="*/ 1285875 w 2316162"/>
                  <a:gd name="connsiteY18" fmla="*/ 366712 h 2359024"/>
                  <a:gd name="connsiteX19" fmla="*/ 1300162 w 2316162"/>
                  <a:gd name="connsiteY19" fmla="*/ 382587 h 2359024"/>
                  <a:gd name="connsiteX20" fmla="*/ 1322387 w 2316162"/>
                  <a:gd name="connsiteY20" fmla="*/ 392112 h 2359024"/>
                  <a:gd name="connsiteX21" fmla="*/ 1350962 w 2316162"/>
                  <a:gd name="connsiteY21" fmla="*/ 395287 h 2359024"/>
                  <a:gd name="connsiteX22" fmla="*/ 1908175 w 2316162"/>
                  <a:gd name="connsiteY22" fmla="*/ 395287 h 2359024"/>
                  <a:gd name="connsiteX23" fmla="*/ 1911350 w 2316162"/>
                  <a:gd name="connsiteY23" fmla="*/ 477837 h 2359024"/>
                  <a:gd name="connsiteX24" fmla="*/ 1911350 w 2316162"/>
                  <a:gd name="connsiteY24" fmla="*/ 485775 h 2359024"/>
                  <a:gd name="connsiteX25" fmla="*/ 1911350 w 2316162"/>
                  <a:gd name="connsiteY25" fmla="*/ 496887 h 2359024"/>
                  <a:gd name="connsiteX26" fmla="*/ 1911350 w 2316162"/>
                  <a:gd name="connsiteY26" fmla="*/ 506412 h 2359024"/>
                  <a:gd name="connsiteX27" fmla="*/ 1908175 w 2316162"/>
                  <a:gd name="connsiteY27" fmla="*/ 936625 h 2359024"/>
                  <a:gd name="connsiteX28" fmla="*/ 1909762 w 2316162"/>
                  <a:gd name="connsiteY28" fmla="*/ 962025 h 2359024"/>
                  <a:gd name="connsiteX29" fmla="*/ 1917700 w 2316162"/>
                  <a:gd name="connsiteY29" fmla="*/ 981075 h 2359024"/>
                  <a:gd name="connsiteX30" fmla="*/ 1930400 w 2316162"/>
                  <a:gd name="connsiteY30" fmla="*/ 995362 h 2359024"/>
                  <a:gd name="connsiteX31" fmla="*/ 1946275 w 2316162"/>
                  <a:gd name="connsiteY31" fmla="*/ 1006475 h 2359024"/>
                  <a:gd name="connsiteX32" fmla="*/ 1965325 w 2316162"/>
                  <a:gd name="connsiteY32" fmla="*/ 1011237 h 2359024"/>
                  <a:gd name="connsiteX33" fmla="*/ 1985962 w 2316162"/>
                  <a:gd name="connsiteY33" fmla="*/ 1009650 h 2359024"/>
                  <a:gd name="connsiteX34" fmla="*/ 2011362 w 2316162"/>
                  <a:gd name="connsiteY34" fmla="*/ 1003300 h 2359024"/>
                  <a:gd name="connsiteX35" fmla="*/ 2016125 w 2316162"/>
                  <a:gd name="connsiteY35" fmla="*/ 1001712 h 2359024"/>
                  <a:gd name="connsiteX36" fmla="*/ 2027237 w 2316162"/>
                  <a:gd name="connsiteY36" fmla="*/ 996950 h 2359024"/>
                  <a:gd name="connsiteX37" fmla="*/ 2043112 w 2316162"/>
                  <a:gd name="connsiteY37" fmla="*/ 990600 h 2359024"/>
                  <a:gd name="connsiteX38" fmla="*/ 2063750 w 2316162"/>
                  <a:gd name="connsiteY38" fmla="*/ 982662 h 2359024"/>
                  <a:gd name="connsiteX39" fmla="*/ 2087562 w 2316162"/>
                  <a:gd name="connsiteY39" fmla="*/ 976312 h 2359024"/>
                  <a:gd name="connsiteX40" fmla="*/ 2109787 w 2316162"/>
                  <a:gd name="connsiteY40" fmla="*/ 969962 h 2359024"/>
                  <a:gd name="connsiteX41" fmla="*/ 2132012 w 2316162"/>
                  <a:gd name="connsiteY41" fmla="*/ 965200 h 2359024"/>
                  <a:gd name="connsiteX42" fmla="*/ 2151062 w 2316162"/>
                  <a:gd name="connsiteY42" fmla="*/ 963612 h 2359024"/>
                  <a:gd name="connsiteX43" fmla="*/ 2190750 w 2316162"/>
                  <a:gd name="connsiteY43" fmla="*/ 968375 h 2359024"/>
                  <a:gd name="connsiteX44" fmla="*/ 2224087 w 2316162"/>
                  <a:gd name="connsiteY44" fmla="*/ 979487 h 2359024"/>
                  <a:gd name="connsiteX45" fmla="*/ 2254250 w 2316162"/>
                  <a:gd name="connsiteY45" fmla="*/ 998537 h 2359024"/>
                  <a:gd name="connsiteX46" fmla="*/ 2281237 w 2316162"/>
                  <a:gd name="connsiteY46" fmla="*/ 1022350 h 2359024"/>
                  <a:gd name="connsiteX47" fmla="*/ 2298700 w 2316162"/>
                  <a:gd name="connsiteY47" fmla="*/ 1052512 h 2359024"/>
                  <a:gd name="connsiteX48" fmla="*/ 2311400 w 2316162"/>
                  <a:gd name="connsiteY48" fmla="*/ 1085850 h 2359024"/>
                  <a:gd name="connsiteX49" fmla="*/ 2316162 w 2316162"/>
                  <a:gd name="connsiteY49" fmla="*/ 1120775 h 2359024"/>
                  <a:gd name="connsiteX50" fmla="*/ 2311400 w 2316162"/>
                  <a:gd name="connsiteY50" fmla="*/ 1158875 h 2359024"/>
                  <a:gd name="connsiteX51" fmla="*/ 2298700 w 2316162"/>
                  <a:gd name="connsiteY51" fmla="*/ 1192212 h 2359024"/>
                  <a:gd name="connsiteX52" fmla="*/ 2281237 w 2316162"/>
                  <a:gd name="connsiteY52" fmla="*/ 1220787 h 2359024"/>
                  <a:gd name="connsiteX53" fmla="*/ 2254250 w 2316162"/>
                  <a:gd name="connsiteY53" fmla="*/ 1246187 h 2359024"/>
                  <a:gd name="connsiteX54" fmla="*/ 2224087 w 2316162"/>
                  <a:gd name="connsiteY54" fmla="*/ 1265237 h 2359024"/>
                  <a:gd name="connsiteX55" fmla="*/ 2190750 w 2316162"/>
                  <a:gd name="connsiteY55" fmla="*/ 1276350 h 2359024"/>
                  <a:gd name="connsiteX56" fmla="*/ 2151062 w 2316162"/>
                  <a:gd name="connsiteY56" fmla="*/ 1281112 h 2359024"/>
                  <a:gd name="connsiteX57" fmla="*/ 2132012 w 2316162"/>
                  <a:gd name="connsiteY57" fmla="*/ 1279525 h 2359024"/>
                  <a:gd name="connsiteX58" fmla="*/ 2109787 w 2316162"/>
                  <a:gd name="connsiteY58" fmla="*/ 1274762 h 2359024"/>
                  <a:gd name="connsiteX59" fmla="*/ 2087562 w 2316162"/>
                  <a:gd name="connsiteY59" fmla="*/ 1268412 h 2359024"/>
                  <a:gd name="connsiteX60" fmla="*/ 2063750 w 2316162"/>
                  <a:gd name="connsiteY60" fmla="*/ 1260475 h 2359024"/>
                  <a:gd name="connsiteX61" fmla="*/ 2043112 w 2316162"/>
                  <a:gd name="connsiteY61" fmla="*/ 1254125 h 2359024"/>
                  <a:gd name="connsiteX62" fmla="*/ 2027237 w 2316162"/>
                  <a:gd name="connsiteY62" fmla="*/ 1247775 h 2359024"/>
                  <a:gd name="connsiteX63" fmla="*/ 2016125 w 2316162"/>
                  <a:gd name="connsiteY63" fmla="*/ 1243012 h 2359024"/>
                  <a:gd name="connsiteX64" fmla="*/ 2011362 w 2316162"/>
                  <a:gd name="connsiteY64" fmla="*/ 1241425 h 2359024"/>
                  <a:gd name="connsiteX65" fmla="*/ 1985962 w 2316162"/>
                  <a:gd name="connsiteY65" fmla="*/ 1235075 h 2359024"/>
                  <a:gd name="connsiteX66" fmla="*/ 1965325 w 2316162"/>
                  <a:gd name="connsiteY66" fmla="*/ 1233487 h 2359024"/>
                  <a:gd name="connsiteX67" fmla="*/ 1946275 w 2316162"/>
                  <a:gd name="connsiteY67" fmla="*/ 1238250 h 2359024"/>
                  <a:gd name="connsiteX68" fmla="*/ 1930400 w 2316162"/>
                  <a:gd name="connsiteY68" fmla="*/ 1247775 h 2359024"/>
                  <a:gd name="connsiteX69" fmla="*/ 1917700 w 2316162"/>
                  <a:gd name="connsiteY69" fmla="*/ 1263650 h 2359024"/>
                  <a:gd name="connsiteX70" fmla="*/ 1909762 w 2316162"/>
                  <a:gd name="connsiteY70" fmla="*/ 1282700 h 2359024"/>
                  <a:gd name="connsiteX71" fmla="*/ 1908175 w 2316162"/>
                  <a:gd name="connsiteY71" fmla="*/ 1306512 h 2359024"/>
                  <a:gd name="connsiteX72" fmla="*/ 1909203 w 2316162"/>
                  <a:gd name="connsiteY72" fmla="*/ 1861565 h 2359024"/>
                  <a:gd name="connsiteX73" fmla="*/ 1358900 w 2316162"/>
                  <a:gd name="connsiteY73" fmla="*/ 1862137 h 2359024"/>
                  <a:gd name="connsiteX74" fmla="*/ 1331912 w 2316162"/>
                  <a:gd name="connsiteY74" fmla="*/ 1866900 h 2359024"/>
                  <a:gd name="connsiteX75" fmla="*/ 1309687 w 2316162"/>
                  <a:gd name="connsiteY75" fmla="*/ 1878012 h 2359024"/>
                  <a:gd name="connsiteX76" fmla="*/ 1293812 w 2316162"/>
                  <a:gd name="connsiteY76" fmla="*/ 1892300 h 2359024"/>
                  <a:gd name="connsiteX77" fmla="*/ 1285875 w 2316162"/>
                  <a:gd name="connsiteY77" fmla="*/ 1912937 h 2359024"/>
                  <a:gd name="connsiteX78" fmla="*/ 1282700 w 2316162"/>
                  <a:gd name="connsiteY78" fmla="*/ 1936750 h 2359024"/>
                  <a:gd name="connsiteX79" fmla="*/ 1292225 w 2316162"/>
                  <a:gd name="connsiteY79" fmla="*/ 1963737 h 2359024"/>
                  <a:gd name="connsiteX80" fmla="*/ 1293812 w 2316162"/>
                  <a:gd name="connsiteY80" fmla="*/ 1968500 h 2359024"/>
                  <a:gd name="connsiteX81" fmla="*/ 1298575 w 2316162"/>
                  <a:gd name="connsiteY81" fmla="*/ 1978025 h 2359024"/>
                  <a:gd name="connsiteX82" fmla="*/ 1304925 w 2316162"/>
                  <a:gd name="connsiteY82" fmla="*/ 1993900 h 2359024"/>
                  <a:gd name="connsiteX83" fmla="*/ 1312862 w 2316162"/>
                  <a:gd name="connsiteY83" fmla="*/ 2014537 h 2359024"/>
                  <a:gd name="connsiteX84" fmla="*/ 1320800 w 2316162"/>
                  <a:gd name="connsiteY84" fmla="*/ 2035175 h 2359024"/>
                  <a:gd name="connsiteX85" fmla="*/ 1327150 w 2316162"/>
                  <a:gd name="connsiteY85" fmla="*/ 2058987 h 2359024"/>
                  <a:gd name="connsiteX86" fmla="*/ 1331912 w 2316162"/>
                  <a:gd name="connsiteY86" fmla="*/ 2081212 h 2359024"/>
                  <a:gd name="connsiteX87" fmla="*/ 1333500 w 2316162"/>
                  <a:gd name="connsiteY87" fmla="*/ 2098675 h 2359024"/>
                  <a:gd name="connsiteX88" fmla="*/ 1328737 w 2316162"/>
                  <a:gd name="connsiteY88" fmla="*/ 2136775 h 2359024"/>
                  <a:gd name="connsiteX89" fmla="*/ 1316037 w 2316162"/>
                  <a:gd name="connsiteY89" fmla="*/ 2170112 h 2359024"/>
                  <a:gd name="connsiteX90" fmla="*/ 1298575 w 2316162"/>
                  <a:gd name="connsiteY90" fmla="*/ 2198687 h 2359024"/>
                  <a:gd name="connsiteX91" fmla="*/ 1271587 w 2316162"/>
                  <a:gd name="connsiteY91" fmla="*/ 2222500 h 2359024"/>
                  <a:gd name="connsiteX92" fmla="*/ 1241425 w 2316162"/>
                  <a:gd name="connsiteY92" fmla="*/ 2243137 h 2359024"/>
                  <a:gd name="connsiteX93" fmla="*/ 1208087 w 2316162"/>
                  <a:gd name="connsiteY93" fmla="*/ 2254250 h 2359024"/>
                  <a:gd name="connsiteX94" fmla="*/ 1168400 w 2316162"/>
                  <a:gd name="connsiteY94" fmla="*/ 2259012 h 2359024"/>
                  <a:gd name="connsiteX95" fmla="*/ 1131887 w 2316162"/>
                  <a:gd name="connsiteY95" fmla="*/ 2254250 h 2359024"/>
                  <a:gd name="connsiteX96" fmla="*/ 1096962 w 2316162"/>
                  <a:gd name="connsiteY96" fmla="*/ 2243137 h 2359024"/>
                  <a:gd name="connsiteX97" fmla="*/ 1066800 w 2316162"/>
                  <a:gd name="connsiteY97" fmla="*/ 2222500 h 2359024"/>
                  <a:gd name="connsiteX98" fmla="*/ 1041400 w 2316162"/>
                  <a:gd name="connsiteY98" fmla="*/ 2198687 h 2359024"/>
                  <a:gd name="connsiteX99" fmla="*/ 1022350 w 2316162"/>
                  <a:gd name="connsiteY99" fmla="*/ 2170112 h 2359024"/>
                  <a:gd name="connsiteX100" fmla="*/ 1009650 w 2316162"/>
                  <a:gd name="connsiteY100" fmla="*/ 2136775 h 2359024"/>
                  <a:gd name="connsiteX101" fmla="*/ 1004887 w 2316162"/>
                  <a:gd name="connsiteY101" fmla="*/ 2098675 h 2359024"/>
                  <a:gd name="connsiteX102" fmla="*/ 1006475 w 2316162"/>
                  <a:gd name="connsiteY102" fmla="*/ 2081212 h 2359024"/>
                  <a:gd name="connsiteX103" fmla="*/ 1011237 w 2316162"/>
                  <a:gd name="connsiteY103" fmla="*/ 2058987 h 2359024"/>
                  <a:gd name="connsiteX104" fmla="*/ 1019175 w 2316162"/>
                  <a:gd name="connsiteY104" fmla="*/ 2035175 h 2359024"/>
                  <a:gd name="connsiteX105" fmla="*/ 1027112 w 2316162"/>
                  <a:gd name="connsiteY105" fmla="*/ 2014537 h 2359024"/>
                  <a:gd name="connsiteX106" fmla="*/ 1033462 w 2316162"/>
                  <a:gd name="connsiteY106" fmla="*/ 1993900 h 2359024"/>
                  <a:gd name="connsiteX107" fmla="*/ 1039812 w 2316162"/>
                  <a:gd name="connsiteY107" fmla="*/ 1978025 h 2359024"/>
                  <a:gd name="connsiteX108" fmla="*/ 1044575 w 2316162"/>
                  <a:gd name="connsiteY108" fmla="*/ 1968500 h 2359024"/>
                  <a:gd name="connsiteX109" fmla="*/ 1046162 w 2316162"/>
                  <a:gd name="connsiteY109" fmla="*/ 1963737 h 2359024"/>
                  <a:gd name="connsiteX110" fmla="*/ 1054100 w 2316162"/>
                  <a:gd name="connsiteY110" fmla="*/ 1936750 h 2359024"/>
                  <a:gd name="connsiteX111" fmla="*/ 1054100 w 2316162"/>
                  <a:gd name="connsiteY111" fmla="*/ 1912937 h 2359024"/>
                  <a:gd name="connsiteX112" fmla="*/ 1046162 w 2316162"/>
                  <a:gd name="connsiteY112" fmla="*/ 1892300 h 2359024"/>
                  <a:gd name="connsiteX113" fmla="*/ 1030287 w 2316162"/>
                  <a:gd name="connsiteY113" fmla="*/ 1878012 h 2359024"/>
                  <a:gd name="connsiteX114" fmla="*/ 1006475 w 2316162"/>
                  <a:gd name="connsiteY114" fmla="*/ 1866900 h 2359024"/>
                  <a:gd name="connsiteX115" fmla="*/ 979487 w 2316162"/>
                  <a:gd name="connsiteY115" fmla="*/ 1862137 h 2359024"/>
                  <a:gd name="connsiteX116" fmla="*/ 420687 w 2316162"/>
                  <a:gd name="connsiteY116" fmla="*/ 1862137 h 2359024"/>
                  <a:gd name="connsiteX117" fmla="*/ 420687 w 2316162"/>
                  <a:gd name="connsiteY117" fmla="*/ 2359024 h 2359024"/>
                  <a:gd name="connsiteX118" fmla="*/ 411984 w 2316162"/>
                  <a:gd name="connsiteY118" fmla="*/ 2359024 h 2359024"/>
                  <a:gd name="connsiteX119" fmla="*/ 411984 w 2316162"/>
                  <a:gd name="connsiteY119" fmla="*/ 1368423 h 2359024"/>
                  <a:gd name="connsiteX120" fmla="*/ 409575 w 2316162"/>
                  <a:gd name="connsiteY120" fmla="*/ 1368423 h 2359024"/>
                  <a:gd name="connsiteX121" fmla="*/ 409575 w 2316162"/>
                  <a:gd name="connsiteY121" fmla="*/ 1306513 h 2359024"/>
                  <a:gd name="connsiteX122" fmla="*/ 406400 w 2316162"/>
                  <a:gd name="connsiteY122" fmla="*/ 1284288 h 2359024"/>
                  <a:gd name="connsiteX123" fmla="*/ 398463 w 2316162"/>
                  <a:gd name="connsiteY123" fmla="*/ 1266825 h 2359024"/>
                  <a:gd name="connsiteX124" fmla="*/ 382588 w 2316162"/>
                  <a:gd name="connsiteY124" fmla="*/ 1254125 h 2359024"/>
                  <a:gd name="connsiteX125" fmla="*/ 365125 w 2316162"/>
                  <a:gd name="connsiteY125" fmla="*/ 1247775 h 2359024"/>
                  <a:gd name="connsiteX126" fmla="*/ 344488 w 2316162"/>
                  <a:gd name="connsiteY126" fmla="*/ 1246188 h 2359024"/>
                  <a:gd name="connsiteX127" fmla="*/ 320675 w 2316162"/>
                  <a:gd name="connsiteY127" fmla="*/ 1249363 h 2359024"/>
                  <a:gd name="connsiteX128" fmla="*/ 295275 w 2316162"/>
                  <a:gd name="connsiteY128" fmla="*/ 1257300 h 2359024"/>
                  <a:gd name="connsiteX129" fmla="*/ 292100 w 2316162"/>
                  <a:gd name="connsiteY129" fmla="*/ 1258888 h 2359024"/>
                  <a:gd name="connsiteX130" fmla="*/ 282575 w 2316162"/>
                  <a:gd name="connsiteY130" fmla="*/ 1262063 h 2359024"/>
                  <a:gd name="connsiteX131" fmla="*/ 266700 w 2316162"/>
                  <a:gd name="connsiteY131" fmla="*/ 1265238 h 2359024"/>
                  <a:gd name="connsiteX132" fmla="*/ 249238 w 2316162"/>
                  <a:gd name="connsiteY132" fmla="*/ 1270000 h 2359024"/>
                  <a:gd name="connsiteX133" fmla="*/ 227013 w 2316162"/>
                  <a:gd name="connsiteY133" fmla="*/ 1273175 h 2359024"/>
                  <a:gd name="connsiteX134" fmla="*/ 204788 w 2316162"/>
                  <a:gd name="connsiteY134" fmla="*/ 1277938 h 2359024"/>
                  <a:gd name="connsiteX135" fmla="*/ 184150 w 2316162"/>
                  <a:gd name="connsiteY135" fmla="*/ 1279525 h 2359024"/>
                  <a:gd name="connsiteX136" fmla="*/ 165100 w 2316162"/>
                  <a:gd name="connsiteY136" fmla="*/ 1281113 h 2359024"/>
                  <a:gd name="connsiteX137" fmla="*/ 127000 w 2316162"/>
                  <a:gd name="connsiteY137" fmla="*/ 1276350 h 2359024"/>
                  <a:gd name="connsiteX138" fmla="*/ 92075 w 2316162"/>
                  <a:gd name="connsiteY138" fmla="*/ 1265238 h 2359024"/>
                  <a:gd name="connsiteX139" fmla="*/ 61913 w 2316162"/>
                  <a:gd name="connsiteY139" fmla="*/ 1246188 h 2359024"/>
                  <a:gd name="connsiteX140" fmla="*/ 36513 w 2316162"/>
                  <a:gd name="connsiteY140" fmla="*/ 1220788 h 2359024"/>
                  <a:gd name="connsiteX141" fmla="*/ 17463 w 2316162"/>
                  <a:gd name="connsiteY141" fmla="*/ 1192213 h 2359024"/>
                  <a:gd name="connsiteX142" fmla="*/ 4763 w 2316162"/>
                  <a:gd name="connsiteY142" fmla="*/ 1158875 h 2359024"/>
                  <a:gd name="connsiteX143" fmla="*/ 0 w 2316162"/>
                  <a:gd name="connsiteY143" fmla="*/ 1122362 h 2359024"/>
                  <a:gd name="connsiteX144" fmla="*/ 4763 w 2316162"/>
                  <a:gd name="connsiteY144" fmla="*/ 1085850 h 2359024"/>
                  <a:gd name="connsiteX145" fmla="*/ 17463 w 2316162"/>
                  <a:gd name="connsiteY145" fmla="*/ 1052512 h 2359024"/>
                  <a:gd name="connsiteX146" fmla="*/ 36513 w 2316162"/>
                  <a:gd name="connsiteY146" fmla="*/ 1022350 h 2359024"/>
                  <a:gd name="connsiteX147" fmla="*/ 61913 w 2316162"/>
                  <a:gd name="connsiteY147" fmla="*/ 998537 h 2359024"/>
                  <a:gd name="connsiteX148" fmla="*/ 92075 w 2316162"/>
                  <a:gd name="connsiteY148" fmla="*/ 979487 h 2359024"/>
                  <a:gd name="connsiteX149" fmla="*/ 127000 w 2316162"/>
                  <a:gd name="connsiteY149" fmla="*/ 968375 h 2359024"/>
                  <a:gd name="connsiteX150" fmla="*/ 165100 w 2316162"/>
                  <a:gd name="connsiteY150" fmla="*/ 963612 h 2359024"/>
                  <a:gd name="connsiteX151" fmla="*/ 184150 w 2316162"/>
                  <a:gd name="connsiteY151" fmla="*/ 965200 h 2359024"/>
                  <a:gd name="connsiteX152" fmla="*/ 206375 w 2316162"/>
                  <a:gd name="connsiteY152" fmla="*/ 969962 h 2359024"/>
                  <a:gd name="connsiteX153" fmla="*/ 230188 w 2316162"/>
                  <a:gd name="connsiteY153" fmla="*/ 976312 h 2359024"/>
                  <a:gd name="connsiteX154" fmla="*/ 252413 w 2316162"/>
                  <a:gd name="connsiteY154" fmla="*/ 984250 h 2359024"/>
                  <a:gd name="connsiteX155" fmla="*/ 273050 w 2316162"/>
                  <a:gd name="connsiteY155" fmla="*/ 990600 h 2359024"/>
                  <a:gd name="connsiteX156" fmla="*/ 290513 w 2316162"/>
                  <a:gd name="connsiteY156" fmla="*/ 996950 h 2359024"/>
                  <a:gd name="connsiteX157" fmla="*/ 301625 w 2316162"/>
                  <a:gd name="connsiteY157" fmla="*/ 1001712 h 2359024"/>
                  <a:gd name="connsiteX158" fmla="*/ 304800 w 2316162"/>
                  <a:gd name="connsiteY158" fmla="*/ 1003300 h 2359024"/>
                  <a:gd name="connsiteX159" fmla="*/ 333375 w 2316162"/>
                  <a:gd name="connsiteY159" fmla="*/ 1011237 h 2359024"/>
                  <a:gd name="connsiteX160" fmla="*/ 358775 w 2316162"/>
                  <a:gd name="connsiteY160" fmla="*/ 1009650 h 2359024"/>
                  <a:gd name="connsiteX161" fmla="*/ 379413 w 2316162"/>
                  <a:gd name="connsiteY161" fmla="*/ 1001712 h 2359024"/>
                  <a:gd name="connsiteX162" fmla="*/ 396875 w 2316162"/>
                  <a:gd name="connsiteY162" fmla="*/ 987425 h 2359024"/>
                  <a:gd name="connsiteX163" fmla="*/ 406400 w 2316162"/>
                  <a:gd name="connsiteY163" fmla="*/ 965200 h 2359024"/>
                  <a:gd name="connsiteX164" fmla="*/ 409575 w 2316162"/>
                  <a:gd name="connsiteY164" fmla="*/ 936625 h 2359024"/>
                  <a:gd name="connsiteX165" fmla="*/ 409575 w 2316162"/>
                  <a:gd name="connsiteY165" fmla="*/ 402374 h 2359024"/>
                  <a:gd name="connsiteX166" fmla="*/ 412616 w 2316162"/>
                  <a:gd name="connsiteY166" fmla="*/ 402374 h 2359024"/>
                  <a:gd name="connsiteX167" fmla="*/ 412616 w 2316162"/>
                  <a:gd name="connsiteY167" fmla="*/ 395287 h 2359024"/>
                  <a:gd name="connsiteX168" fmla="*/ 969962 w 2316162"/>
                  <a:gd name="connsiteY168" fmla="*/ 395287 h 2359024"/>
                  <a:gd name="connsiteX169" fmla="*/ 996950 w 2316162"/>
                  <a:gd name="connsiteY169" fmla="*/ 392112 h 2359024"/>
                  <a:gd name="connsiteX170" fmla="*/ 1020762 w 2316162"/>
                  <a:gd name="connsiteY170" fmla="*/ 382587 h 2359024"/>
                  <a:gd name="connsiteX171" fmla="*/ 1036637 w 2316162"/>
                  <a:gd name="connsiteY171" fmla="*/ 366712 h 2359024"/>
                  <a:gd name="connsiteX172" fmla="*/ 1044575 w 2316162"/>
                  <a:gd name="connsiteY172" fmla="*/ 346075 h 2359024"/>
                  <a:gd name="connsiteX173" fmla="*/ 1046162 w 2316162"/>
                  <a:gd name="connsiteY173" fmla="*/ 322262 h 2359024"/>
                  <a:gd name="connsiteX174" fmla="*/ 1038225 w 2316162"/>
                  <a:gd name="connsiteY174" fmla="*/ 295275 h 2359024"/>
                  <a:gd name="connsiteX175" fmla="*/ 1036637 w 2316162"/>
                  <a:gd name="connsiteY175" fmla="*/ 290512 h 2359024"/>
                  <a:gd name="connsiteX176" fmla="*/ 1031875 w 2316162"/>
                  <a:gd name="connsiteY176" fmla="*/ 280987 h 2359024"/>
                  <a:gd name="connsiteX177" fmla="*/ 1025525 w 2316162"/>
                  <a:gd name="connsiteY177" fmla="*/ 265112 h 2359024"/>
                  <a:gd name="connsiteX178" fmla="*/ 1016000 w 2316162"/>
                  <a:gd name="connsiteY178" fmla="*/ 244475 h 2359024"/>
                  <a:gd name="connsiteX179" fmla="*/ 1008062 w 2316162"/>
                  <a:gd name="connsiteY179" fmla="*/ 222250 h 2359024"/>
                  <a:gd name="connsiteX180" fmla="*/ 1001712 w 2316162"/>
                  <a:gd name="connsiteY180" fmla="*/ 200025 h 2359024"/>
                  <a:gd name="connsiteX181" fmla="*/ 996950 w 2316162"/>
                  <a:gd name="connsiteY181" fmla="*/ 177800 h 2359024"/>
                  <a:gd name="connsiteX182" fmla="*/ 995362 w 2316162"/>
                  <a:gd name="connsiteY182" fmla="*/ 158750 h 2359024"/>
                  <a:gd name="connsiteX183" fmla="*/ 1000125 w 2316162"/>
                  <a:gd name="connsiteY183" fmla="*/ 122237 h 2359024"/>
                  <a:gd name="connsiteX184" fmla="*/ 1011237 w 2316162"/>
                  <a:gd name="connsiteY184" fmla="*/ 88900 h 2359024"/>
                  <a:gd name="connsiteX185" fmla="*/ 1031875 w 2316162"/>
                  <a:gd name="connsiteY185" fmla="*/ 60325 h 2359024"/>
                  <a:gd name="connsiteX186" fmla="*/ 1057275 w 2316162"/>
                  <a:gd name="connsiteY186" fmla="*/ 34925 h 2359024"/>
                  <a:gd name="connsiteX187" fmla="*/ 1087437 w 2316162"/>
                  <a:gd name="connsiteY187" fmla="*/ 15875 h 2359024"/>
                  <a:gd name="connsiteX188" fmla="*/ 1122362 w 2316162"/>
                  <a:gd name="connsiteY188" fmla="*/ 4762 h 2359024"/>
                  <a:gd name="connsiteX0" fmla="*/ 1160462 w 2316162"/>
                  <a:gd name="connsiteY0" fmla="*/ 0 h 2359024"/>
                  <a:gd name="connsiteX1" fmla="*/ 1198562 w 2316162"/>
                  <a:gd name="connsiteY1" fmla="*/ 4762 h 2359024"/>
                  <a:gd name="connsiteX2" fmla="*/ 1231900 w 2316162"/>
                  <a:gd name="connsiteY2" fmla="*/ 15875 h 2359024"/>
                  <a:gd name="connsiteX3" fmla="*/ 1262062 w 2316162"/>
                  <a:gd name="connsiteY3" fmla="*/ 34925 h 2359024"/>
                  <a:gd name="connsiteX4" fmla="*/ 1289050 w 2316162"/>
                  <a:gd name="connsiteY4" fmla="*/ 60325 h 2359024"/>
                  <a:gd name="connsiteX5" fmla="*/ 1308100 w 2316162"/>
                  <a:gd name="connsiteY5" fmla="*/ 88900 h 2359024"/>
                  <a:gd name="connsiteX6" fmla="*/ 1320800 w 2316162"/>
                  <a:gd name="connsiteY6" fmla="*/ 122237 h 2359024"/>
                  <a:gd name="connsiteX7" fmla="*/ 1323975 w 2316162"/>
                  <a:gd name="connsiteY7" fmla="*/ 158750 h 2359024"/>
                  <a:gd name="connsiteX8" fmla="*/ 1322387 w 2316162"/>
                  <a:gd name="connsiteY8" fmla="*/ 177800 h 2359024"/>
                  <a:gd name="connsiteX9" fmla="*/ 1317625 w 2316162"/>
                  <a:gd name="connsiteY9" fmla="*/ 200025 h 2359024"/>
                  <a:gd name="connsiteX10" fmla="*/ 1311275 w 2316162"/>
                  <a:gd name="connsiteY10" fmla="*/ 222250 h 2359024"/>
                  <a:gd name="connsiteX11" fmla="*/ 1304925 w 2316162"/>
                  <a:gd name="connsiteY11" fmla="*/ 244475 h 2359024"/>
                  <a:gd name="connsiteX12" fmla="*/ 1296987 w 2316162"/>
                  <a:gd name="connsiteY12" fmla="*/ 265112 h 2359024"/>
                  <a:gd name="connsiteX13" fmla="*/ 1290637 w 2316162"/>
                  <a:gd name="connsiteY13" fmla="*/ 280987 h 2359024"/>
                  <a:gd name="connsiteX14" fmla="*/ 1285875 w 2316162"/>
                  <a:gd name="connsiteY14" fmla="*/ 290512 h 2359024"/>
                  <a:gd name="connsiteX15" fmla="*/ 1282700 w 2316162"/>
                  <a:gd name="connsiteY15" fmla="*/ 295275 h 2359024"/>
                  <a:gd name="connsiteX16" fmla="*/ 1274762 w 2316162"/>
                  <a:gd name="connsiteY16" fmla="*/ 322262 h 2359024"/>
                  <a:gd name="connsiteX17" fmla="*/ 1274762 w 2316162"/>
                  <a:gd name="connsiteY17" fmla="*/ 346075 h 2359024"/>
                  <a:gd name="connsiteX18" fmla="*/ 1285875 w 2316162"/>
                  <a:gd name="connsiteY18" fmla="*/ 366712 h 2359024"/>
                  <a:gd name="connsiteX19" fmla="*/ 1300162 w 2316162"/>
                  <a:gd name="connsiteY19" fmla="*/ 382587 h 2359024"/>
                  <a:gd name="connsiteX20" fmla="*/ 1322387 w 2316162"/>
                  <a:gd name="connsiteY20" fmla="*/ 392112 h 2359024"/>
                  <a:gd name="connsiteX21" fmla="*/ 1350962 w 2316162"/>
                  <a:gd name="connsiteY21" fmla="*/ 395287 h 2359024"/>
                  <a:gd name="connsiteX22" fmla="*/ 1908175 w 2316162"/>
                  <a:gd name="connsiteY22" fmla="*/ 395287 h 2359024"/>
                  <a:gd name="connsiteX23" fmla="*/ 1911350 w 2316162"/>
                  <a:gd name="connsiteY23" fmla="*/ 477837 h 2359024"/>
                  <a:gd name="connsiteX24" fmla="*/ 1911350 w 2316162"/>
                  <a:gd name="connsiteY24" fmla="*/ 485775 h 2359024"/>
                  <a:gd name="connsiteX25" fmla="*/ 1911350 w 2316162"/>
                  <a:gd name="connsiteY25" fmla="*/ 496887 h 2359024"/>
                  <a:gd name="connsiteX26" fmla="*/ 1911350 w 2316162"/>
                  <a:gd name="connsiteY26" fmla="*/ 506412 h 2359024"/>
                  <a:gd name="connsiteX27" fmla="*/ 1908175 w 2316162"/>
                  <a:gd name="connsiteY27" fmla="*/ 936625 h 2359024"/>
                  <a:gd name="connsiteX28" fmla="*/ 1909762 w 2316162"/>
                  <a:gd name="connsiteY28" fmla="*/ 962025 h 2359024"/>
                  <a:gd name="connsiteX29" fmla="*/ 1917700 w 2316162"/>
                  <a:gd name="connsiteY29" fmla="*/ 981075 h 2359024"/>
                  <a:gd name="connsiteX30" fmla="*/ 1930400 w 2316162"/>
                  <a:gd name="connsiteY30" fmla="*/ 995362 h 2359024"/>
                  <a:gd name="connsiteX31" fmla="*/ 1946275 w 2316162"/>
                  <a:gd name="connsiteY31" fmla="*/ 1006475 h 2359024"/>
                  <a:gd name="connsiteX32" fmla="*/ 1965325 w 2316162"/>
                  <a:gd name="connsiteY32" fmla="*/ 1011237 h 2359024"/>
                  <a:gd name="connsiteX33" fmla="*/ 1985962 w 2316162"/>
                  <a:gd name="connsiteY33" fmla="*/ 1009650 h 2359024"/>
                  <a:gd name="connsiteX34" fmla="*/ 2011362 w 2316162"/>
                  <a:gd name="connsiteY34" fmla="*/ 1003300 h 2359024"/>
                  <a:gd name="connsiteX35" fmla="*/ 2016125 w 2316162"/>
                  <a:gd name="connsiteY35" fmla="*/ 1001712 h 2359024"/>
                  <a:gd name="connsiteX36" fmla="*/ 2027237 w 2316162"/>
                  <a:gd name="connsiteY36" fmla="*/ 996950 h 2359024"/>
                  <a:gd name="connsiteX37" fmla="*/ 2043112 w 2316162"/>
                  <a:gd name="connsiteY37" fmla="*/ 990600 h 2359024"/>
                  <a:gd name="connsiteX38" fmla="*/ 2063750 w 2316162"/>
                  <a:gd name="connsiteY38" fmla="*/ 982662 h 2359024"/>
                  <a:gd name="connsiteX39" fmla="*/ 2087562 w 2316162"/>
                  <a:gd name="connsiteY39" fmla="*/ 976312 h 2359024"/>
                  <a:gd name="connsiteX40" fmla="*/ 2109787 w 2316162"/>
                  <a:gd name="connsiteY40" fmla="*/ 969962 h 2359024"/>
                  <a:gd name="connsiteX41" fmla="*/ 2132012 w 2316162"/>
                  <a:gd name="connsiteY41" fmla="*/ 965200 h 2359024"/>
                  <a:gd name="connsiteX42" fmla="*/ 2151062 w 2316162"/>
                  <a:gd name="connsiteY42" fmla="*/ 963612 h 2359024"/>
                  <a:gd name="connsiteX43" fmla="*/ 2190750 w 2316162"/>
                  <a:gd name="connsiteY43" fmla="*/ 968375 h 2359024"/>
                  <a:gd name="connsiteX44" fmla="*/ 2224087 w 2316162"/>
                  <a:gd name="connsiteY44" fmla="*/ 979487 h 2359024"/>
                  <a:gd name="connsiteX45" fmla="*/ 2254250 w 2316162"/>
                  <a:gd name="connsiteY45" fmla="*/ 998537 h 2359024"/>
                  <a:gd name="connsiteX46" fmla="*/ 2281237 w 2316162"/>
                  <a:gd name="connsiteY46" fmla="*/ 1022350 h 2359024"/>
                  <a:gd name="connsiteX47" fmla="*/ 2298700 w 2316162"/>
                  <a:gd name="connsiteY47" fmla="*/ 1052512 h 2359024"/>
                  <a:gd name="connsiteX48" fmla="*/ 2311400 w 2316162"/>
                  <a:gd name="connsiteY48" fmla="*/ 1085850 h 2359024"/>
                  <a:gd name="connsiteX49" fmla="*/ 2316162 w 2316162"/>
                  <a:gd name="connsiteY49" fmla="*/ 1120775 h 2359024"/>
                  <a:gd name="connsiteX50" fmla="*/ 2311400 w 2316162"/>
                  <a:gd name="connsiteY50" fmla="*/ 1158875 h 2359024"/>
                  <a:gd name="connsiteX51" fmla="*/ 2298700 w 2316162"/>
                  <a:gd name="connsiteY51" fmla="*/ 1192212 h 2359024"/>
                  <a:gd name="connsiteX52" fmla="*/ 2281237 w 2316162"/>
                  <a:gd name="connsiteY52" fmla="*/ 1220787 h 2359024"/>
                  <a:gd name="connsiteX53" fmla="*/ 2254250 w 2316162"/>
                  <a:gd name="connsiteY53" fmla="*/ 1246187 h 2359024"/>
                  <a:gd name="connsiteX54" fmla="*/ 2224087 w 2316162"/>
                  <a:gd name="connsiteY54" fmla="*/ 1265237 h 2359024"/>
                  <a:gd name="connsiteX55" fmla="*/ 2190750 w 2316162"/>
                  <a:gd name="connsiteY55" fmla="*/ 1276350 h 2359024"/>
                  <a:gd name="connsiteX56" fmla="*/ 2151062 w 2316162"/>
                  <a:gd name="connsiteY56" fmla="*/ 1281112 h 2359024"/>
                  <a:gd name="connsiteX57" fmla="*/ 2132012 w 2316162"/>
                  <a:gd name="connsiteY57" fmla="*/ 1279525 h 2359024"/>
                  <a:gd name="connsiteX58" fmla="*/ 2109787 w 2316162"/>
                  <a:gd name="connsiteY58" fmla="*/ 1274762 h 2359024"/>
                  <a:gd name="connsiteX59" fmla="*/ 2087562 w 2316162"/>
                  <a:gd name="connsiteY59" fmla="*/ 1268412 h 2359024"/>
                  <a:gd name="connsiteX60" fmla="*/ 2063750 w 2316162"/>
                  <a:gd name="connsiteY60" fmla="*/ 1260475 h 2359024"/>
                  <a:gd name="connsiteX61" fmla="*/ 2043112 w 2316162"/>
                  <a:gd name="connsiteY61" fmla="*/ 1254125 h 2359024"/>
                  <a:gd name="connsiteX62" fmla="*/ 2027237 w 2316162"/>
                  <a:gd name="connsiteY62" fmla="*/ 1247775 h 2359024"/>
                  <a:gd name="connsiteX63" fmla="*/ 2016125 w 2316162"/>
                  <a:gd name="connsiteY63" fmla="*/ 1243012 h 2359024"/>
                  <a:gd name="connsiteX64" fmla="*/ 2011362 w 2316162"/>
                  <a:gd name="connsiteY64" fmla="*/ 1241425 h 2359024"/>
                  <a:gd name="connsiteX65" fmla="*/ 1985962 w 2316162"/>
                  <a:gd name="connsiteY65" fmla="*/ 1235075 h 2359024"/>
                  <a:gd name="connsiteX66" fmla="*/ 1965325 w 2316162"/>
                  <a:gd name="connsiteY66" fmla="*/ 1233487 h 2359024"/>
                  <a:gd name="connsiteX67" fmla="*/ 1946275 w 2316162"/>
                  <a:gd name="connsiteY67" fmla="*/ 1238250 h 2359024"/>
                  <a:gd name="connsiteX68" fmla="*/ 1930400 w 2316162"/>
                  <a:gd name="connsiteY68" fmla="*/ 1247775 h 2359024"/>
                  <a:gd name="connsiteX69" fmla="*/ 1917700 w 2316162"/>
                  <a:gd name="connsiteY69" fmla="*/ 1263650 h 2359024"/>
                  <a:gd name="connsiteX70" fmla="*/ 1909762 w 2316162"/>
                  <a:gd name="connsiteY70" fmla="*/ 1282700 h 2359024"/>
                  <a:gd name="connsiteX71" fmla="*/ 1908175 w 2316162"/>
                  <a:gd name="connsiteY71" fmla="*/ 1306512 h 2359024"/>
                  <a:gd name="connsiteX72" fmla="*/ 1909203 w 2316162"/>
                  <a:gd name="connsiteY72" fmla="*/ 1861565 h 2359024"/>
                  <a:gd name="connsiteX73" fmla="*/ 1358900 w 2316162"/>
                  <a:gd name="connsiteY73" fmla="*/ 1862137 h 2359024"/>
                  <a:gd name="connsiteX74" fmla="*/ 1331912 w 2316162"/>
                  <a:gd name="connsiteY74" fmla="*/ 1866900 h 2359024"/>
                  <a:gd name="connsiteX75" fmla="*/ 1309687 w 2316162"/>
                  <a:gd name="connsiteY75" fmla="*/ 1878012 h 2359024"/>
                  <a:gd name="connsiteX76" fmla="*/ 1293812 w 2316162"/>
                  <a:gd name="connsiteY76" fmla="*/ 1892300 h 2359024"/>
                  <a:gd name="connsiteX77" fmla="*/ 1285875 w 2316162"/>
                  <a:gd name="connsiteY77" fmla="*/ 1912937 h 2359024"/>
                  <a:gd name="connsiteX78" fmla="*/ 1282700 w 2316162"/>
                  <a:gd name="connsiteY78" fmla="*/ 1936750 h 2359024"/>
                  <a:gd name="connsiteX79" fmla="*/ 1292225 w 2316162"/>
                  <a:gd name="connsiteY79" fmla="*/ 1963737 h 2359024"/>
                  <a:gd name="connsiteX80" fmla="*/ 1293812 w 2316162"/>
                  <a:gd name="connsiteY80" fmla="*/ 1968500 h 2359024"/>
                  <a:gd name="connsiteX81" fmla="*/ 1298575 w 2316162"/>
                  <a:gd name="connsiteY81" fmla="*/ 1978025 h 2359024"/>
                  <a:gd name="connsiteX82" fmla="*/ 1304925 w 2316162"/>
                  <a:gd name="connsiteY82" fmla="*/ 1993900 h 2359024"/>
                  <a:gd name="connsiteX83" fmla="*/ 1312862 w 2316162"/>
                  <a:gd name="connsiteY83" fmla="*/ 2014537 h 2359024"/>
                  <a:gd name="connsiteX84" fmla="*/ 1320800 w 2316162"/>
                  <a:gd name="connsiteY84" fmla="*/ 2035175 h 2359024"/>
                  <a:gd name="connsiteX85" fmla="*/ 1327150 w 2316162"/>
                  <a:gd name="connsiteY85" fmla="*/ 2058987 h 2359024"/>
                  <a:gd name="connsiteX86" fmla="*/ 1331912 w 2316162"/>
                  <a:gd name="connsiteY86" fmla="*/ 2081212 h 2359024"/>
                  <a:gd name="connsiteX87" fmla="*/ 1333500 w 2316162"/>
                  <a:gd name="connsiteY87" fmla="*/ 2098675 h 2359024"/>
                  <a:gd name="connsiteX88" fmla="*/ 1328737 w 2316162"/>
                  <a:gd name="connsiteY88" fmla="*/ 2136775 h 2359024"/>
                  <a:gd name="connsiteX89" fmla="*/ 1316037 w 2316162"/>
                  <a:gd name="connsiteY89" fmla="*/ 2170112 h 2359024"/>
                  <a:gd name="connsiteX90" fmla="*/ 1298575 w 2316162"/>
                  <a:gd name="connsiteY90" fmla="*/ 2198687 h 2359024"/>
                  <a:gd name="connsiteX91" fmla="*/ 1271587 w 2316162"/>
                  <a:gd name="connsiteY91" fmla="*/ 2222500 h 2359024"/>
                  <a:gd name="connsiteX92" fmla="*/ 1241425 w 2316162"/>
                  <a:gd name="connsiteY92" fmla="*/ 2243137 h 2359024"/>
                  <a:gd name="connsiteX93" fmla="*/ 1208087 w 2316162"/>
                  <a:gd name="connsiteY93" fmla="*/ 2254250 h 2359024"/>
                  <a:gd name="connsiteX94" fmla="*/ 1168400 w 2316162"/>
                  <a:gd name="connsiteY94" fmla="*/ 2259012 h 2359024"/>
                  <a:gd name="connsiteX95" fmla="*/ 1131887 w 2316162"/>
                  <a:gd name="connsiteY95" fmla="*/ 2254250 h 2359024"/>
                  <a:gd name="connsiteX96" fmla="*/ 1096962 w 2316162"/>
                  <a:gd name="connsiteY96" fmla="*/ 2243137 h 2359024"/>
                  <a:gd name="connsiteX97" fmla="*/ 1066800 w 2316162"/>
                  <a:gd name="connsiteY97" fmla="*/ 2222500 h 2359024"/>
                  <a:gd name="connsiteX98" fmla="*/ 1041400 w 2316162"/>
                  <a:gd name="connsiteY98" fmla="*/ 2198687 h 2359024"/>
                  <a:gd name="connsiteX99" fmla="*/ 1022350 w 2316162"/>
                  <a:gd name="connsiteY99" fmla="*/ 2170112 h 2359024"/>
                  <a:gd name="connsiteX100" fmla="*/ 1009650 w 2316162"/>
                  <a:gd name="connsiteY100" fmla="*/ 2136775 h 2359024"/>
                  <a:gd name="connsiteX101" fmla="*/ 1004887 w 2316162"/>
                  <a:gd name="connsiteY101" fmla="*/ 2098675 h 2359024"/>
                  <a:gd name="connsiteX102" fmla="*/ 1006475 w 2316162"/>
                  <a:gd name="connsiteY102" fmla="*/ 2081212 h 2359024"/>
                  <a:gd name="connsiteX103" fmla="*/ 1011237 w 2316162"/>
                  <a:gd name="connsiteY103" fmla="*/ 2058987 h 2359024"/>
                  <a:gd name="connsiteX104" fmla="*/ 1019175 w 2316162"/>
                  <a:gd name="connsiteY104" fmla="*/ 2035175 h 2359024"/>
                  <a:gd name="connsiteX105" fmla="*/ 1027112 w 2316162"/>
                  <a:gd name="connsiteY105" fmla="*/ 2014537 h 2359024"/>
                  <a:gd name="connsiteX106" fmla="*/ 1033462 w 2316162"/>
                  <a:gd name="connsiteY106" fmla="*/ 1993900 h 2359024"/>
                  <a:gd name="connsiteX107" fmla="*/ 1039812 w 2316162"/>
                  <a:gd name="connsiteY107" fmla="*/ 1978025 h 2359024"/>
                  <a:gd name="connsiteX108" fmla="*/ 1044575 w 2316162"/>
                  <a:gd name="connsiteY108" fmla="*/ 1968500 h 2359024"/>
                  <a:gd name="connsiteX109" fmla="*/ 1046162 w 2316162"/>
                  <a:gd name="connsiteY109" fmla="*/ 1963737 h 2359024"/>
                  <a:gd name="connsiteX110" fmla="*/ 1054100 w 2316162"/>
                  <a:gd name="connsiteY110" fmla="*/ 1936750 h 2359024"/>
                  <a:gd name="connsiteX111" fmla="*/ 1054100 w 2316162"/>
                  <a:gd name="connsiteY111" fmla="*/ 1912937 h 2359024"/>
                  <a:gd name="connsiteX112" fmla="*/ 1046162 w 2316162"/>
                  <a:gd name="connsiteY112" fmla="*/ 1892300 h 2359024"/>
                  <a:gd name="connsiteX113" fmla="*/ 1030287 w 2316162"/>
                  <a:gd name="connsiteY113" fmla="*/ 1878012 h 2359024"/>
                  <a:gd name="connsiteX114" fmla="*/ 1006475 w 2316162"/>
                  <a:gd name="connsiteY114" fmla="*/ 1866900 h 2359024"/>
                  <a:gd name="connsiteX115" fmla="*/ 979487 w 2316162"/>
                  <a:gd name="connsiteY115" fmla="*/ 1862137 h 2359024"/>
                  <a:gd name="connsiteX116" fmla="*/ 420687 w 2316162"/>
                  <a:gd name="connsiteY116" fmla="*/ 1862137 h 2359024"/>
                  <a:gd name="connsiteX117" fmla="*/ 420687 w 2316162"/>
                  <a:gd name="connsiteY117" fmla="*/ 2359024 h 2359024"/>
                  <a:gd name="connsiteX118" fmla="*/ 411984 w 2316162"/>
                  <a:gd name="connsiteY118" fmla="*/ 1368423 h 2359024"/>
                  <a:gd name="connsiteX119" fmla="*/ 409575 w 2316162"/>
                  <a:gd name="connsiteY119" fmla="*/ 1368423 h 2359024"/>
                  <a:gd name="connsiteX120" fmla="*/ 409575 w 2316162"/>
                  <a:gd name="connsiteY120" fmla="*/ 1306513 h 2359024"/>
                  <a:gd name="connsiteX121" fmla="*/ 406400 w 2316162"/>
                  <a:gd name="connsiteY121" fmla="*/ 1284288 h 2359024"/>
                  <a:gd name="connsiteX122" fmla="*/ 398463 w 2316162"/>
                  <a:gd name="connsiteY122" fmla="*/ 1266825 h 2359024"/>
                  <a:gd name="connsiteX123" fmla="*/ 382588 w 2316162"/>
                  <a:gd name="connsiteY123" fmla="*/ 1254125 h 2359024"/>
                  <a:gd name="connsiteX124" fmla="*/ 365125 w 2316162"/>
                  <a:gd name="connsiteY124" fmla="*/ 1247775 h 2359024"/>
                  <a:gd name="connsiteX125" fmla="*/ 344488 w 2316162"/>
                  <a:gd name="connsiteY125" fmla="*/ 1246188 h 2359024"/>
                  <a:gd name="connsiteX126" fmla="*/ 320675 w 2316162"/>
                  <a:gd name="connsiteY126" fmla="*/ 1249363 h 2359024"/>
                  <a:gd name="connsiteX127" fmla="*/ 295275 w 2316162"/>
                  <a:gd name="connsiteY127" fmla="*/ 1257300 h 2359024"/>
                  <a:gd name="connsiteX128" fmla="*/ 292100 w 2316162"/>
                  <a:gd name="connsiteY128" fmla="*/ 1258888 h 2359024"/>
                  <a:gd name="connsiteX129" fmla="*/ 282575 w 2316162"/>
                  <a:gd name="connsiteY129" fmla="*/ 1262063 h 2359024"/>
                  <a:gd name="connsiteX130" fmla="*/ 266700 w 2316162"/>
                  <a:gd name="connsiteY130" fmla="*/ 1265238 h 2359024"/>
                  <a:gd name="connsiteX131" fmla="*/ 249238 w 2316162"/>
                  <a:gd name="connsiteY131" fmla="*/ 1270000 h 2359024"/>
                  <a:gd name="connsiteX132" fmla="*/ 227013 w 2316162"/>
                  <a:gd name="connsiteY132" fmla="*/ 1273175 h 2359024"/>
                  <a:gd name="connsiteX133" fmla="*/ 204788 w 2316162"/>
                  <a:gd name="connsiteY133" fmla="*/ 1277938 h 2359024"/>
                  <a:gd name="connsiteX134" fmla="*/ 184150 w 2316162"/>
                  <a:gd name="connsiteY134" fmla="*/ 1279525 h 2359024"/>
                  <a:gd name="connsiteX135" fmla="*/ 165100 w 2316162"/>
                  <a:gd name="connsiteY135" fmla="*/ 1281113 h 2359024"/>
                  <a:gd name="connsiteX136" fmla="*/ 127000 w 2316162"/>
                  <a:gd name="connsiteY136" fmla="*/ 1276350 h 2359024"/>
                  <a:gd name="connsiteX137" fmla="*/ 92075 w 2316162"/>
                  <a:gd name="connsiteY137" fmla="*/ 1265238 h 2359024"/>
                  <a:gd name="connsiteX138" fmla="*/ 61913 w 2316162"/>
                  <a:gd name="connsiteY138" fmla="*/ 1246188 h 2359024"/>
                  <a:gd name="connsiteX139" fmla="*/ 36513 w 2316162"/>
                  <a:gd name="connsiteY139" fmla="*/ 1220788 h 2359024"/>
                  <a:gd name="connsiteX140" fmla="*/ 17463 w 2316162"/>
                  <a:gd name="connsiteY140" fmla="*/ 1192213 h 2359024"/>
                  <a:gd name="connsiteX141" fmla="*/ 4763 w 2316162"/>
                  <a:gd name="connsiteY141" fmla="*/ 1158875 h 2359024"/>
                  <a:gd name="connsiteX142" fmla="*/ 0 w 2316162"/>
                  <a:gd name="connsiteY142" fmla="*/ 1122362 h 2359024"/>
                  <a:gd name="connsiteX143" fmla="*/ 4763 w 2316162"/>
                  <a:gd name="connsiteY143" fmla="*/ 1085850 h 2359024"/>
                  <a:gd name="connsiteX144" fmla="*/ 17463 w 2316162"/>
                  <a:gd name="connsiteY144" fmla="*/ 1052512 h 2359024"/>
                  <a:gd name="connsiteX145" fmla="*/ 36513 w 2316162"/>
                  <a:gd name="connsiteY145" fmla="*/ 1022350 h 2359024"/>
                  <a:gd name="connsiteX146" fmla="*/ 61913 w 2316162"/>
                  <a:gd name="connsiteY146" fmla="*/ 998537 h 2359024"/>
                  <a:gd name="connsiteX147" fmla="*/ 92075 w 2316162"/>
                  <a:gd name="connsiteY147" fmla="*/ 979487 h 2359024"/>
                  <a:gd name="connsiteX148" fmla="*/ 127000 w 2316162"/>
                  <a:gd name="connsiteY148" fmla="*/ 968375 h 2359024"/>
                  <a:gd name="connsiteX149" fmla="*/ 165100 w 2316162"/>
                  <a:gd name="connsiteY149" fmla="*/ 963612 h 2359024"/>
                  <a:gd name="connsiteX150" fmla="*/ 184150 w 2316162"/>
                  <a:gd name="connsiteY150" fmla="*/ 965200 h 2359024"/>
                  <a:gd name="connsiteX151" fmla="*/ 206375 w 2316162"/>
                  <a:gd name="connsiteY151" fmla="*/ 969962 h 2359024"/>
                  <a:gd name="connsiteX152" fmla="*/ 230188 w 2316162"/>
                  <a:gd name="connsiteY152" fmla="*/ 976312 h 2359024"/>
                  <a:gd name="connsiteX153" fmla="*/ 252413 w 2316162"/>
                  <a:gd name="connsiteY153" fmla="*/ 984250 h 2359024"/>
                  <a:gd name="connsiteX154" fmla="*/ 273050 w 2316162"/>
                  <a:gd name="connsiteY154" fmla="*/ 990600 h 2359024"/>
                  <a:gd name="connsiteX155" fmla="*/ 290513 w 2316162"/>
                  <a:gd name="connsiteY155" fmla="*/ 996950 h 2359024"/>
                  <a:gd name="connsiteX156" fmla="*/ 301625 w 2316162"/>
                  <a:gd name="connsiteY156" fmla="*/ 1001712 h 2359024"/>
                  <a:gd name="connsiteX157" fmla="*/ 304800 w 2316162"/>
                  <a:gd name="connsiteY157" fmla="*/ 1003300 h 2359024"/>
                  <a:gd name="connsiteX158" fmla="*/ 333375 w 2316162"/>
                  <a:gd name="connsiteY158" fmla="*/ 1011237 h 2359024"/>
                  <a:gd name="connsiteX159" fmla="*/ 358775 w 2316162"/>
                  <a:gd name="connsiteY159" fmla="*/ 1009650 h 2359024"/>
                  <a:gd name="connsiteX160" fmla="*/ 379413 w 2316162"/>
                  <a:gd name="connsiteY160" fmla="*/ 1001712 h 2359024"/>
                  <a:gd name="connsiteX161" fmla="*/ 396875 w 2316162"/>
                  <a:gd name="connsiteY161" fmla="*/ 987425 h 2359024"/>
                  <a:gd name="connsiteX162" fmla="*/ 406400 w 2316162"/>
                  <a:gd name="connsiteY162" fmla="*/ 965200 h 2359024"/>
                  <a:gd name="connsiteX163" fmla="*/ 409575 w 2316162"/>
                  <a:gd name="connsiteY163" fmla="*/ 936625 h 2359024"/>
                  <a:gd name="connsiteX164" fmla="*/ 409575 w 2316162"/>
                  <a:gd name="connsiteY164" fmla="*/ 402374 h 2359024"/>
                  <a:gd name="connsiteX165" fmla="*/ 412616 w 2316162"/>
                  <a:gd name="connsiteY165" fmla="*/ 402374 h 2359024"/>
                  <a:gd name="connsiteX166" fmla="*/ 412616 w 2316162"/>
                  <a:gd name="connsiteY166" fmla="*/ 395287 h 2359024"/>
                  <a:gd name="connsiteX167" fmla="*/ 969962 w 2316162"/>
                  <a:gd name="connsiteY167" fmla="*/ 395287 h 2359024"/>
                  <a:gd name="connsiteX168" fmla="*/ 996950 w 2316162"/>
                  <a:gd name="connsiteY168" fmla="*/ 392112 h 2359024"/>
                  <a:gd name="connsiteX169" fmla="*/ 1020762 w 2316162"/>
                  <a:gd name="connsiteY169" fmla="*/ 382587 h 2359024"/>
                  <a:gd name="connsiteX170" fmla="*/ 1036637 w 2316162"/>
                  <a:gd name="connsiteY170" fmla="*/ 366712 h 2359024"/>
                  <a:gd name="connsiteX171" fmla="*/ 1044575 w 2316162"/>
                  <a:gd name="connsiteY171" fmla="*/ 346075 h 2359024"/>
                  <a:gd name="connsiteX172" fmla="*/ 1046162 w 2316162"/>
                  <a:gd name="connsiteY172" fmla="*/ 322262 h 2359024"/>
                  <a:gd name="connsiteX173" fmla="*/ 1038225 w 2316162"/>
                  <a:gd name="connsiteY173" fmla="*/ 295275 h 2359024"/>
                  <a:gd name="connsiteX174" fmla="*/ 1036637 w 2316162"/>
                  <a:gd name="connsiteY174" fmla="*/ 290512 h 2359024"/>
                  <a:gd name="connsiteX175" fmla="*/ 1031875 w 2316162"/>
                  <a:gd name="connsiteY175" fmla="*/ 280987 h 2359024"/>
                  <a:gd name="connsiteX176" fmla="*/ 1025525 w 2316162"/>
                  <a:gd name="connsiteY176" fmla="*/ 265112 h 2359024"/>
                  <a:gd name="connsiteX177" fmla="*/ 1016000 w 2316162"/>
                  <a:gd name="connsiteY177" fmla="*/ 244475 h 2359024"/>
                  <a:gd name="connsiteX178" fmla="*/ 1008062 w 2316162"/>
                  <a:gd name="connsiteY178" fmla="*/ 222250 h 2359024"/>
                  <a:gd name="connsiteX179" fmla="*/ 1001712 w 2316162"/>
                  <a:gd name="connsiteY179" fmla="*/ 200025 h 2359024"/>
                  <a:gd name="connsiteX180" fmla="*/ 996950 w 2316162"/>
                  <a:gd name="connsiteY180" fmla="*/ 177800 h 2359024"/>
                  <a:gd name="connsiteX181" fmla="*/ 995362 w 2316162"/>
                  <a:gd name="connsiteY181" fmla="*/ 158750 h 2359024"/>
                  <a:gd name="connsiteX182" fmla="*/ 1000125 w 2316162"/>
                  <a:gd name="connsiteY182" fmla="*/ 122237 h 2359024"/>
                  <a:gd name="connsiteX183" fmla="*/ 1011237 w 2316162"/>
                  <a:gd name="connsiteY183" fmla="*/ 88900 h 2359024"/>
                  <a:gd name="connsiteX184" fmla="*/ 1031875 w 2316162"/>
                  <a:gd name="connsiteY184" fmla="*/ 60325 h 2359024"/>
                  <a:gd name="connsiteX185" fmla="*/ 1057275 w 2316162"/>
                  <a:gd name="connsiteY185" fmla="*/ 34925 h 2359024"/>
                  <a:gd name="connsiteX186" fmla="*/ 1087437 w 2316162"/>
                  <a:gd name="connsiteY186" fmla="*/ 15875 h 2359024"/>
                  <a:gd name="connsiteX187" fmla="*/ 1122362 w 2316162"/>
                  <a:gd name="connsiteY187" fmla="*/ 4762 h 2359024"/>
                  <a:gd name="connsiteX188" fmla="*/ 1160462 w 2316162"/>
                  <a:gd name="connsiteY188" fmla="*/ 0 h 2359024"/>
                  <a:gd name="connsiteX0" fmla="*/ 1160462 w 2316162"/>
                  <a:gd name="connsiteY0" fmla="*/ 0 h 2259012"/>
                  <a:gd name="connsiteX1" fmla="*/ 1198562 w 2316162"/>
                  <a:gd name="connsiteY1" fmla="*/ 4762 h 2259012"/>
                  <a:gd name="connsiteX2" fmla="*/ 1231900 w 2316162"/>
                  <a:gd name="connsiteY2" fmla="*/ 15875 h 2259012"/>
                  <a:gd name="connsiteX3" fmla="*/ 1262062 w 2316162"/>
                  <a:gd name="connsiteY3" fmla="*/ 34925 h 2259012"/>
                  <a:gd name="connsiteX4" fmla="*/ 1289050 w 2316162"/>
                  <a:gd name="connsiteY4" fmla="*/ 60325 h 2259012"/>
                  <a:gd name="connsiteX5" fmla="*/ 1308100 w 2316162"/>
                  <a:gd name="connsiteY5" fmla="*/ 88900 h 2259012"/>
                  <a:gd name="connsiteX6" fmla="*/ 1320800 w 2316162"/>
                  <a:gd name="connsiteY6" fmla="*/ 122237 h 2259012"/>
                  <a:gd name="connsiteX7" fmla="*/ 1323975 w 2316162"/>
                  <a:gd name="connsiteY7" fmla="*/ 158750 h 2259012"/>
                  <a:gd name="connsiteX8" fmla="*/ 1322387 w 2316162"/>
                  <a:gd name="connsiteY8" fmla="*/ 177800 h 2259012"/>
                  <a:gd name="connsiteX9" fmla="*/ 1317625 w 2316162"/>
                  <a:gd name="connsiteY9" fmla="*/ 200025 h 2259012"/>
                  <a:gd name="connsiteX10" fmla="*/ 1311275 w 2316162"/>
                  <a:gd name="connsiteY10" fmla="*/ 222250 h 2259012"/>
                  <a:gd name="connsiteX11" fmla="*/ 1304925 w 2316162"/>
                  <a:gd name="connsiteY11" fmla="*/ 244475 h 2259012"/>
                  <a:gd name="connsiteX12" fmla="*/ 1296987 w 2316162"/>
                  <a:gd name="connsiteY12" fmla="*/ 265112 h 2259012"/>
                  <a:gd name="connsiteX13" fmla="*/ 1290637 w 2316162"/>
                  <a:gd name="connsiteY13" fmla="*/ 280987 h 2259012"/>
                  <a:gd name="connsiteX14" fmla="*/ 1285875 w 2316162"/>
                  <a:gd name="connsiteY14" fmla="*/ 290512 h 2259012"/>
                  <a:gd name="connsiteX15" fmla="*/ 1282700 w 2316162"/>
                  <a:gd name="connsiteY15" fmla="*/ 295275 h 2259012"/>
                  <a:gd name="connsiteX16" fmla="*/ 1274762 w 2316162"/>
                  <a:gd name="connsiteY16" fmla="*/ 322262 h 2259012"/>
                  <a:gd name="connsiteX17" fmla="*/ 1274762 w 2316162"/>
                  <a:gd name="connsiteY17" fmla="*/ 346075 h 2259012"/>
                  <a:gd name="connsiteX18" fmla="*/ 1285875 w 2316162"/>
                  <a:gd name="connsiteY18" fmla="*/ 366712 h 2259012"/>
                  <a:gd name="connsiteX19" fmla="*/ 1300162 w 2316162"/>
                  <a:gd name="connsiteY19" fmla="*/ 382587 h 2259012"/>
                  <a:gd name="connsiteX20" fmla="*/ 1322387 w 2316162"/>
                  <a:gd name="connsiteY20" fmla="*/ 392112 h 2259012"/>
                  <a:gd name="connsiteX21" fmla="*/ 1350962 w 2316162"/>
                  <a:gd name="connsiteY21" fmla="*/ 395287 h 2259012"/>
                  <a:gd name="connsiteX22" fmla="*/ 1908175 w 2316162"/>
                  <a:gd name="connsiteY22" fmla="*/ 395287 h 2259012"/>
                  <a:gd name="connsiteX23" fmla="*/ 1911350 w 2316162"/>
                  <a:gd name="connsiteY23" fmla="*/ 477837 h 2259012"/>
                  <a:gd name="connsiteX24" fmla="*/ 1911350 w 2316162"/>
                  <a:gd name="connsiteY24" fmla="*/ 485775 h 2259012"/>
                  <a:gd name="connsiteX25" fmla="*/ 1911350 w 2316162"/>
                  <a:gd name="connsiteY25" fmla="*/ 496887 h 2259012"/>
                  <a:gd name="connsiteX26" fmla="*/ 1911350 w 2316162"/>
                  <a:gd name="connsiteY26" fmla="*/ 506412 h 2259012"/>
                  <a:gd name="connsiteX27" fmla="*/ 1908175 w 2316162"/>
                  <a:gd name="connsiteY27" fmla="*/ 936625 h 2259012"/>
                  <a:gd name="connsiteX28" fmla="*/ 1909762 w 2316162"/>
                  <a:gd name="connsiteY28" fmla="*/ 962025 h 2259012"/>
                  <a:gd name="connsiteX29" fmla="*/ 1917700 w 2316162"/>
                  <a:gd name="connsiteY29" fmla="*/ 981075 h 2259012"/>
                  <a:gd name="connsiteX30" fmla="*/ 1930400 w 2316162"/>
                  <a:gd name="connsiteY30" fmla="*/ 995362 h 2259012"/>
                  <a:gd name="connsiteX31" fmla="*/ 1946275 w 2316162"/>
                  <a:gd name="connsiteY31" fmla="*/ 1006475 h 2259012"/>
                  <a:gd name="connsiteX32" fmla="*/ 1965325 w 2316162"/>
                  <a:gd name="connsiteY32" fmla="*/ 1011237 h 2259012"/>
                  <a:gd name="connsiteX33" fmla="*/ 1985962 w 2316162"/>
                  <a:gd name="connsiteY33" fmla="*/ 1009650 h 2259012"/>
                  <a:gd name="connsiteX34" fmla="*/ 2011362 w 2316162"/>
                  <a:gd name="connsiteY34" fmla="*/ 1003300 h 2259012"/>
                  <a:gd name="connsiteX35" fmla="*/ 2016125 w 2316162"/>
                  <a:gd name="connsiteY35" fmla="*/ 1001712 h 2259012"/>
                  <a:gd name="connsiteX36" fmla="*/ 2027237 w 2316162"/>
                  <a:gd name="connsiteY36" fmla="*/ 996950 h 2259012"/>
                  <a:gd name="connsiteX37" fmla="*/ 2043112 w 2316162"/>
                  <a:gd name="connsiteY37" fmla="*/ 990600 h 2259012"/>
                  <a:gd name="connsiteX38" fmla="*/ 2063750 w 2316162"/>
                  <a:gd name="connsiteY38" fmla="*/ 982662 h 2259012"/>
                  <a:gd name="connsiteX39" fmla="*/ 2087562 w 2316162"/>
                  <a:gd name="connsiteY39" fmla="*/ 976312 h 2259012"/>
                  <a:gd name="connsiteX40" fmla="*/ 2109787 w 2316162"/>
                  <a:gd name="connsiteY40" fmla="*/ 969962 h 2259012"/>
                  <a:gd name="connsiteX41" fmla="*/ 2132012 w 2316162"/>
                  <a:gd name="connsiteY41" fmla="*/ 965200 h 2259012"/>
                  <a:gd name="connsiteX42" fmla="*/ 2151062 w 2316162"/>
                  <a:gd name="connsiteY42" fmla="*/ 963612 h 2259012"/>
                  <a:gd name="connsiteX43" fmla="*/ 2190750 w 2316162"/>
                  <a:gd name="connsiteY43" fmla="*/ 968375 h 2259012"/>
                  <a:gd name="connsiteX44" fmla="*/ 2224087 w 2316162"/>
                  <a:gd name="connsiteY44" fmla="*/ 979487 h 2259012"/>
                  <a:gd name="connsiteX45" fmla="*/ 2254250 w 2316162"/>
                  <a:gd name="connsiteY45" fmla="*/ 998537 h 2259012"/>
                  <a:gd name="connsiteX46" fmla="*/ 2281237 w 2316162"/>
                  <a:gd name="connsiteY46" fmla="*/ 1022350 h 2259012"/>
                  <a:gd name="connsiteX47" fmla="*/ 2298700 w 2316162"/>
                  <a:gd name="connsiteY47" fmla="*/ 1052512 h 2259012"/>
                  <a:gd name="connsiteX48" fmla="*/ 2311400 w 2316162"/>
                  <a:gd name="connsiteY48" fmla="*/ 1085850 h 2259012"/>
                  <a:gd name="connsiteX49" fmla="*/ 2316162 w 2316162"/>
                  <a:gd name="connsiteY49" fmla="*/ 1120775 h 2259012"/>
                  <a:gd name="connsiteX50" fmla="*/ 2311400 w 2316162"/>
                  <a:gd name="connsiteY50" fmla="*/ 1158875 h 2259012"/>
                  <a:gd name="connsiteX51" fmla="*/ 2298700 w 2316162"/>
                  <a:gd name="connsiteY51" fmla="*/ 1192212 h 2259012"/>
                  <a:gd name="connsiteX52" fmla="*/ 2281237 w 2316162"/>
                  <a:gd name="connsiteY52" fmla="*/ 1220787 h 2259012"/>
                  <a:gd name="connsiteX53" fmla="*/ 2254250 w 2316162"/>
                  <a:gd name="connsiteY53" fmla="*/ 1246187 h 2259012"/>
                  <a:gd name="connsiteX54" fmla="*/ 2224087 w 2316162"/>
                  <a:gd name="connsiteY54" fmla="*/ 1265237 h 2259012"/>
                  <a:gd name="connsiteX55" fmla="*/ 2190750 w 2316162"/>
                  <a:gd name="connsiteY55" fmla="*/ 1276350 h 2259012"/>
                  <a:gd name="connsiteX56" fmla="*/ 2151062 w 2316162"/>
                  <a:gd name="connsiteY56" fmla="*/ 1281112 h 2259012"/>
                  <a:gd name="connsiteX57" fmla="*/ 2132012 w 2316162"/>
                  <a:gd name="connsiteY57" fmla="*/ 1279525 h 2259012"/>
                  <a:gd name="connsiteX58" fmla="*/ 2109787 w 2316162"/>
                  <a:gd name="connsiteY58" fmla="*/ 1274762 h 2259012"/>
                  <a:gd name="connsiteX59" fmla="*/ 2087562 w 2316162"/>
                  <a:gd name="connsiteY59" fmla="*/ 1268412 h 2259012"/>
                  <a:gd name="connsiteX60" fmla="*/ 2063750 w 2316162"/>
                  <a:gd name="connsiteY60" fmla="*/ 1260475 h 2259012"/>
                  <a:gd name="connsiteX61" fmla="*/ 2043112 w 2316162"/>
                  <a:gd name="connsiteY61" fmla="*/ 1254125 h 2259012"/>
                  <a:gd name="connsiteX62" fmla="*/ 2027237 w 2316162"/>
                  <a:gd name="connsiteY62" fmla="*/ 1247775 h 2259012"/>
                  <a:gd name="connsiteX63" fmla="*/ 2016125 w 2316162"/>
                  <a:gd name="connsiteY63" fmla="*/ 1243012 h 2259012"/>
                  <a:gd name="connsiteX64" fmla="*/ 2011362 w 2316162"/>
                  <a:gd name="connsiteY64" fmla="*/ 1241425 h 2259012"/>
                  <a:gd name="connsiteX65" fmla="*/ 1985962 w 2316162"/>
                  <a:gd name="connsiteY65" fmla="*/ 1235075 h 2259012"/>
                  <a:gd name="connsiteX66" fmla="*/ 1965325 w 2316162"/>
                  <a:gd name="connsiteY66" fmla="*/ 1233487 h 2259012"/>
                  <a:gd name="connsiteX67" fmla="*/ 1946275 w 2316162"/>
                  <a:gd name="connsiteY67" fmla="*/ 1238250 h 2259012"/>
                  <a:gd name="connsiteX68" fmla="*/ 1930400 w 2316162"/>
                  <a:gd name="connsiteY68" fmla="*/ 1247775 h 2259012"/>
                  <a:gd name="connsiteX69" fmla="*/ 1917700 w 2316162"/>
                  <a:gd name="connsiteY69" fmla="*/ 1263650 h 2259012"/>
                  <a:gd name="connsiteX70" fmla="*/ 1909762 w 2316162"/>
                  <a:gd name="connsiteY70" fmla="*/ 1282700 h 2259012"/>
                  <a:gd name="connsiteX71" fmla="*/ 1908175 w 2316162"/>
                  <a:gd name="connsiteY71" fmla="*/ 1306512 h 2259012"/>
                  <a:gd name="connsiteX72" fmla="*/ 1909203 w 2316162"/>
                  <a:gd name="connsiteY72" fmla="*/ 1861565 h 2259012"/>
                  <a:gd name="connsiteX73" fmla="*/ 1358900 w 2316162"/>
                  <a:gd name="connsiteY73" fmla="*/ 1862137 h 2259012"/>
                  <a:gd name="connsiteX74" fmla="*/ 1331912 w 2316162"/>
                  <a:gd name="connsiteY74" fmla="*/ 1866900 h 2259012"/>
                  <a:gd name="connsiteX75" fmla="*/ 1309687 w 2316162"/>
                  <a:gd name="connsiteY75" fmla="*/ 1878012 h 2259012"/>
                  <a:gd name="connsiteX76" fmla="*/ 1293812 w 2316162"/>
                  <a:gd name="connsiteY76" fmla="*/ 1892300 h 2259012"/>
                  <a:gd name="connsiteX77" fmla="*/ 1285875 w 2316162"/>
                  <a:gd name="connsiteY77" fmla="*/ 1912937 h 2259012"/>
                  <a:gd name="connsiteX78" fmla="*/ 1282700 w 2316162"/>
                  <a:gd name="connsiteY78" fmla="*/ 1936750 h 2259012"/>
                  <a:gd name="connsiteX79" fmla="*/ 1292225 w 2316162"/>
                  <a:gd name="connsiteY79" fmla="*/ 1963737 h 2259012"/>
                  <a:gd name="connsiteX80" fmla="*/ 1293812 w 2316162"/>
                  <a:gd name="connsiteY80" fmla="*/ 1968500 h 2259012"/>
                  <a:gd name="connsiteX81" fmla="*/ 1298575 w 2316162"/>
                  <a:gd name="connsiteY81" fmla="*/ 1978025 h 2259012"/>
                  <a:gd name="connsiteX82" fmla="*/ 1304925 w 2316162"/>
                  <a:gd name="connsiteY82" fmla="*/ 1993900 h 2259012"/>
                  <a:gd name="connsiteX83" fmla="*/ 1312862 w 2316162"/>
                  <a:gd name="connsiteY83" fmla="*/ 2014537 h 2259012"/>
                  <a:gd name="connsiteX84" fmla="*/ 1320800 w 2316162"/>
                  <a:gd name="connsiteY84" fmla="*/ 2035175 h 2259012"/>
                  <a:gd name="connsiteX85" fmla="*/ 1327150 w 2316162"/>
                  <a:gd name="connsiteY85" fmla="*/ 2058987 h 2259012"/>
                  <a:gd name="connsiteX86" fmla="*/ 1331912 w 2316162"/>
                  <a:gd name="connsiteY86" fmla="*/ 2081212 h 2259012"/>
                  <a:gd name="connsiteX87" fmla="*/ 1333500 w 2316162"/>
                  <a:gd name="connsiteY87" fmla="*/ 2098675 h 2259012"/>
                  <a:gd name="connsiteX88" fmla="*/ 1328737 w 2316162"/>
                  <a:gd name="connsiteY88" fmla="*/ 2136775 h 2259012"/>
                  <a:gd name="connsiteX89" fmla="*/ 1316037 w 2316162"/>
                  <a:gd name="connsiteY89" fmla="*/ 2170112 h 2259012"/>
                  <a:gd name="connsiteX90" fmla="*/ 1298575 w 2316162"/>
                  <a:gd name="connsiteY90" fmla="*/ 2198687 h 2259012"/>
                  <a:gd name="connsiteX91" fmla="*/ 1271587 w 2316162"/>
                  <a:gd name="connsiteY91" fmla="*/ 2222500 h 2259012"/>
                  <a:gd name="connsiteX92" fmla="*/ 1241425 w 2316162"/>
                  <a:gd name="connsiteY92" fmla="*/ 2243137 h 2259012"/>
                  <a:gd name="connsiteX93" fmla="*/ 1208087 w 2316162"/>
                  <a:gd name="connsiteY93" fmla="*/ 2254250 h 2259012"/>
                  <a:gd name="connsiteX94" fmla="*/ 1168400 w 2316162"/>
                  <a:gd name="connsiteY94" fmla="*/ 2259012 h 2259012"/>
                  <a:gd name="connsiteX95" fmla="*/ 1131887 w 2316162"/>
                  <a:gd name="connsiteY95" fmla="*/ 2254250 h 2259012"/>
                  <a:gd name="connsiteX96" fmla="*/ 1096962 w 2316162"/>
                  <a:gd name="connsiteY96" fmla="*/ 2243137 h 2259012"/>
                  <a:gd name="connsiteX97" fmla="*/ 1066800 w 2316162"/>
                  <a:gd name="connsiteY97" fmla="*/ 2222500 h 2259012"/>
                  <a:gd name="connsiteX98" fmla="*/ 1041400 w 2316162"/>
                  <a:gd name="connsiteY98" fmla="*/ 2198687 h 2259012"/>
                  <a:gd name="connsiteX99" fmla="*/ 1022350 w 2316162"/>
                  <a:gd name="connsiteY99" fmla="*/ 2170112 h 2259012"/>
                  <a:gd name="connsiteX100" fmla="*/ 1009650 w 2316162"/>
                  <a:gd name="connsiteY100" fmla="*/ 2136775 h 2259012"/>
                  <a:gd name="connsiteX101" fmla="*/ 1004887 w 2316162"/>
                  <a:gd name="connsiteY101" fmla="*/ 2098675 h 2259012"/>
                  <a:gd name="connsiteX102" fmla="*/ 1006475 w 2316162"/>
                  <a:gd name="connsiteY102" fmla="*/ 2081212 h 2259012"/>
                  <a:gd name="connsiteX103" fmla="*/ 1011237 w 2316162"/>
                  <a:gd name="connsiteY103" fmla="*/ 2058987 h 2259012"/>
                  <a:gd name="connsiteX104" fmla="*/ 1019175 w 2316162"/>
                  <a:gd name="connsiteY104" fmla="*/ 2035175 h 2259012"/>
                  <a:gd name="connsiteX105" fmla="*/ 1027112 w 2316162"/>
                  <a:gd name="connsiteY105" fmla="*/ 2014537 h 2259012"/>
                  <a:gd name="connsiteX106" fmla="*/ 1033462 w 2316162"/>
                  <a:gd name="connsiteY106" fmla="*/ 1993900 h 2259012"/>
                  <a:gd name="connsiteX107" fmla="*/ 1039812 w 2316162"/>
                  <a:gd name="connsiteY107" fmla="*/ 1978025 h 2259012"/>
                  <a:gd name="connsiteX108" fmla="*/ 1044575 w 2316162"/>
                  <a:gd name="connsiteY108" fmla="*/ 1968500 h 2259012"/>
                  <a:gd name="connsiteX109" fmla="*/ 1046162 w 2316162"/>
                  <a:gd name="connsiteY109" fmla="*/ 1963737 h 2259012"/>
                  <a:gd name="connsiteX110" fmla="*/ 1054100 w 2316162"/>
                  <a:gd name="connsiteY110" fmla="*/ 1936750 h 2259012"/>
                  <a:gd name="connsiteX111" fmla="*/ 1054100 w 2316162"/>
                  <a:gd name="connsiteY111" fmla="*/ 1912937 h 2259012"/>
                  <a:gd name="connsiteX112" fmla="*/ 1046162 w 2316162"/>
                  <a:gd name="connsiteY112" fmla="*/ 1892300 h 2259012"/>
                  <a:gd name="connsiteX113" fmla="*/ 1030287 w 2316162"/>
                  <a:gd name="connsiteY113" fmla="*/ 1878012 h 2259012"/>
                  <a:gd name="connsiteX114" fmla="*/ 1006475 w 2316162"/>
                  <a:gd name="connsiteY114" fmla="*/ 1866900 h 2259012"/>
                  <a:gd name="connsiteX115" fmla="*/ 979487 w 2316162"/>
                  <a:gd name="connsiteY115" fmla="*/ 1862137 h 2259012"/>
                  <a:gd name="connsiteX116" fmla="*/ 420687 w 2316162"/>
                  <a:gd name="connsiteY116" fmla="*/ 1862137 h 2259012"/>
                  <a:gd name="connsiteX117" fmla="*/ 411984 w 2316162"/>
                  <a:gd name="connsiteY117" fmla="*/ 1368423 h 2259012"/>
                  <a:gd name="connsiteX118" fmla="*/ 409575 w 2316162"/>
                  <a:gd name="connsiteY118" fmla="*/ 1368423 h 2259012"/>
                  <a:gd name="connsiteX119" fmla="*/ 409575 w 2316162"/>
                  <a:gd name="connsiteY119" fmla="*/ 1306513 h 2259012"/>
                  <a:gd name="connsiteX120" fmla="*/ 406400 w 2316162"/>
                  <a:gd name="connsiteY120" fmla="*/ 1284288 h 2259012"/>
                  <a:gd name="connsiteX121" fmla="*/ 398463 w 2316162"/>
                  <a:gd name="connsiteY121" fmla="*/ 1266825 h 2259012"/>
                  <a:gd name="connsiteX122" fmla="*/ 382588 w 2316162"/>
                  <a:gd name="connsiteY122" fmla="*/ 1254125 h 2259012"/>
                  <a:gd name="connsiteX123" fmla="*/ 365125 w 2316162"/>
                  <a:gd name="connsiteY123" fmla="*/ 1247775 h 2259012"/>
                  <a:gd name="connsiteX124" fmla="*/ 344488 w 2316162"/>
                  <a:gd name="connsiteY124" fmla="*/ 1246188 h 2259012"/>
                  <a:gd name="connsiteX125" fmla="*/ 320675 w 2316162"/>
                  <a:gd name="connsiteY125" fmla="*/ 1249363 h 2259012"/>
                  <a:gd name="connsiteX126" fmla="*/ 295275 w 2316162"/>
                  <a:gd name="connsiteY126" fmla="*/ 1257300 h 2259012"/>
                  <a:gd name="connsiteX127" fmla="*/ 292100 w 2316162"/>
                  <a:gd name="connsiteY127" fmla="*/ 1258888 h 2259012"/>
                  <a:gd name="connsiteX128" fmla="*/ 282575 w 2316162"/>
                  <a:gd name="connsiteY128" fmla="*/ 1262063 h 2259012"/>
                  <a:gd name="connsiteX129" fmla="*/ 266700 w 2316162"/>
                  <a:gd name="connsiteY129" fmla="*/ 1265238 h 2259012"/>
                  <a:gd name="connsiteX130" fmla="*/ 249238 w 2316162"/>
                  <a:gd name="connsiteY130" fmla="*/ 1270000 h 2259012"/>
                  <a:gd name="connsiteX131" fmla="*/ 227013 w 2316162"/>
                  <a:gd name="connsiteY131" fmla="*/ 1273175 h 2259012"/>
                  <a:gd name="connsiteX132" fmla="*/ 204788 w 2316162"/>
                  <a:gd name="connsiteY132" fmla="*/ 1277938 h 2259012"/>
                  <a:gd name="connsiteX133" fmla="*/ 184150 w 2316162"/>
                  <a:gd name="connsiteY133" fmla="*/ 1279525 h 2259012"/>
                  <a:gd name="connsiteX134" fmla="*/ 165100 w 2316162"/>
                  <a:gd name="connsiteY134" fmla="*/ 1281113 h 2259012"/>
                  <a:gd name="connsiteX135" fmla="*/ 127000 w 2316162"/>
                  <a:gd name="connsiteY135" fmla="*/ 1276350 h 2259012"/>
                  <a:gd name="connsiteX136" fmla="*/ 92075 w 2316162"/>
                  <a:gd name="connsiteY136" fmla="*/ 1265238 h 2259012"/>
                  <a:gd name="connsiteX137" fmla="*/ 61913 w 2316162"/>
                  <a:gd name="connsiteY137" fmla="*/ 1246188 h 2259012"/>
                  <a:gd name="connsiteX138" fmla="*/ 36513 w 2316162"/>
                  <a:gd name="connsiteY138" fmla="*/ 1220788 h 2259012"/>
                  <a:gd name="connsiteX139" fmla="*/ 17463 w 2316162"/>
                  <a:gd name="connsiteY139" fmla="*/ 1192213 h 2259012"/>
                  <a:gd name="connsiteX140" fmla="*/ 4763 w 2316162"/>
                  <a:gd name="connsiteY140" fmla="*/ 1158875 h 2259012"/>
                  <a:gd name="connsiteX141" fmla="*/ 0 w 2316162"/>
                  <a:gd name="connsiteY141" fmla="*/ 1122362 h 2259012"/>
                  <a:gd name="connsiteX142" fmla="*/ 4763 w 2316162"/>
                  <a:gd name="connsiteY142" fmla="*/ 1085850 h 2259012"/>
                  <a:gd name="connsiteX143" fmla="*/ 17463 w 2316162"/>
                  <a:gd name="connsiteY143" fmla="*/ 1052512 h 2259012"/>
                  <a:gd name="connsiteX144" fmla="*/ 36513 w 2316162"/>
                  <a:gd name="connsiteY144" fmla="*/ 1022350 h 2259012"/>
                  <a:gd name="connsiteX145" fmla="*/ 61913 w 2316162"/>
                  <a:gd name="connsiteY145" fmla="*/ 998537 h 2259012"/>
                  <a:gd name="connsiteX146" fmla="*/ 92075 w 2316162"/>
                  <a:gd name="connsiteY146" fmla="*/ 979487 h 2259012"/>
                  <a:gd name="connsiteX147" fmla="*/ 127000 w 2316162"/>
                  <a:gd name="connsiteY147" fmla="*/ 968375 h 2259012"/>
                  <a:gd name="connsiteX148" fmla="*/ 165100 w 2316162"/>
                  <a:gd name="connsiteY148" fmla="*/ 963612 h 2259012"/>
                  <a:gd name="connsiteX149" fmla="*/ 184150 w 2316162"/>
                  <a:gd name="connsiteY149" fmla="*/ 965200 h 2259012"/>
                  <a:gd name="connsiteX150" fmla="*/ 206375 w 2316162"/>
                  <a:gd name="connsiteY150" fmla="*/ 969962 h 2259012"/>
                  <a:gd name="connsiteX151" fmla="*/ 230188 w 2316162"/>
                  <a:gd name="connsiteY151" fmla="*/ 976312 h 2259012"/>
                  <a:gd name="connsiteX152" fmla="*/ 252413 w 2316162"/>
                  <a:gd name="connsiteY152" fmla="*/ 984250 h 2259012"/>
                  <a:gd name="connsiteX153" fmla="*/ 273050 w 2316162"/>
                  <a:gd name="connsiteY153" fmla="*/ 990600 h 2259012"/>
                  <a:gd name="connsiteX154" fmla="*/ 290513 w 2316162"/>
                  <a:gd name="connsiteY154" fmla="*/ 996950 h 2259012"/>
                  <a:gd name="connsiteX155" fmla="*/ 301625 w 2316162"/>
                  <a:gd name="connsiteY155" fmla="*/ 1001712 h 2259012"/>
                  <a:gd name="connsiteX156" fmla="*/ 304800 w 2316162"/>
                  <a:gd name="connsiteY156" fmla="*/ 1003300 h 2259012"/>
                  <a:gd name="connsiteX157" fmla="*/ 333375 w 2316162"/>
                  <a:gd name="connsiteY157" fmla="*/ 1011237 h 2259012"/>
                  <a:gd name="connsiteX158" fmla="*/ 358775 w 2316162"/>
                  <a:gd name="connsiteY158" fmla="*/ 1009650 h 2259012"/>
                  <a:gd name="connsiteX159" fmla="*/ 379413 w 2316162"/>
                  <a:gd name="connsiteY159" fmla="*/ 1001712 h 2259012"/>
                  <a:gd name="connsiteX160" fmla="*/ 396875 w 2316162"/>
                  <a:gd name="connsiteY160" fmla="*/ 987425 h 2259012"/>
                  <a:gd name="connsiteX161" fmla="*/ 406400 w 2316162"/>
                  <a:gd name="connsiteY161" fmla="*/ 965200 h 2259012"/>
                  <a:gd name="connsiteX162" fmla="*/ 409575 w 2316162"/>
                  <a:gd name="connsiteY162" fmla="*/ 936625 h 2259012"/>
                  <a:gd name="connsiteX163" fmla="*/ 409575 w 2316162"/>
                  <a:gd name="connsiteY163" fmla="*/ 402374 h 2259012"/>
                  <a:gd name="connsiteX164" fmla="*/ 412616 w 2316162"/>
                  <a:gd name="connsiteY164" fmla="*/ 402374 h 2259012"/>
                  <a:gd name="connsiteX165" fmla="*/ 412616 w 2316162"/>
                  <a:gd name="connsiteY165" fmla="*/ 395287 h 2259012"/>
                  <a:gd name="connsiteX166" fmla="*/ 969962 w 2316162"/>
                  <a:gd name="connsiteY166" fmla="*/ 395287 h 2259012"/>
                  <a:gd name="connsiteX167" fmla="*/ 996950 w 2316162"/>
                  <a:gd name="connsiteY167" fmla="*/ 392112 h 2259012"/>
                  <a:gd name="connsiteX168" fmla="*/ 1020762 w 2316162"/>
                  <a:gd name="connsiteY168" fmla="*/ 382587 h 2259012"/>
                  <a:gd name="connsiteX169" fmla="*/ 1036637 w 2316162"/>
                  <a:gd name="connsiteY169" fmla="*/ 366712 h 2259012"/>
                  <a:gd name="connsiteX170" fmla="*/ 1044575 w 2316162"/>
                  <a:gd name="connsiteY170" fmla="*/ 346075 h 2259012"/>
                  <a:gd name="connsiteX171" fmla="*/ 1046162 w 2316162"/>
                  <a:gd name="connsiteY171" fmla="*/ 322262 h 2259012"/>
                  <a:gd name="connsiteX172" fmla="*/ 1038225 w 2316162"/>
                  <a:gd name="connsiteY172" fmla="*/ 295275 h 2259012"/>
                  <a:gd name="connsiteX173" fmla="*/ 1036637 w 2316162"/>
                  <a:gd name="connsiteY173" fmla="*/ 290512 h 2259012"/>
                  <a:gd name="connsiteX174" fmla="*/ 1031875 w 2316162"/>
                  <a:gd name="connsiteY174" fmla="*/ 280987 h 2259012"/>
                  <a:gd name="connsiteX175" fmla="*/ 1025525 w 2316162"/>
                  <a:gd name="connsiteY175" fmla="*/ 265112 h 2259012"/>
                  <a:gd name="connsiteX176" fmla="*/ 1016000 w 2316162"/>
                  <a:gd name="connsiteY176" fmla="*/ 244475 h 2259012"/>
                  <a:gd name="connsiteX177" fmla="*/ 1008062 w 2316162"/>
                  <a:gd name="connsiteY177" fmla="*/ 222250 h 2259012"/>
                  <a:gd name="connsiteX178" fmla="*/ 1001712 w 2316162"/>
                  <a:gd name="connsiteY178" fmla="*/ 200025 h 2259012"/>
                  <a:gd name="connsiteX179" fmla="*/ 996950 w 2316162"/>
                  <a:gd name="connsiteY179" fmla="*/ 177800 h 2259012"/>
                  <a:gd name="connsiteX180" fmla="*/ 995362 w 2316162"/>
                  <a:gd name="connsiteY180" fmla="*/ 158750 h 2259012"/>
                  <a:gd name="connsiteX181" fmla="*/ 1000125 w 2316162"/>
                  <a:gd name="connsiteY181" fmla="*/ 122237 h 2259012"/>
                  <a:gd name="connsiteX182" fmla="*/ 1011237 w 2316162"/>
                  <a:gd name="connsiteY182" fmla="*/ 88900 h 2259012"/>
                  <a:gd name="connsiteX183" fmla="*/ 1031875 w 2316162"/>
                  <a:gd name="connsiteY183" fmla="*/ 60325 h 2259012"/>
                  <a:gd name="connsiteX184" fmla="*/ 1057275 w 2316162"/>
                  <a:gd name="connsiteY184" fmla="*/ 34925 h 2259012"/>
                  <a:gd name="connsiteX185" fmla="*/ 1087437 w 2316162"/>
                  <a:gd name="connsiteY185" fmla="*/ 15875 h 2259012"/>
                  <a:gd name="connsiteX186" fmla="*/ 1122362 w 2316162"/>
                  <a:gd name="connsiteY186" fmla="*/ 4762 h 2259012"/>
                  <a:gd name="connsiteX187" fmla="*/ 1160462 w 2316162"/>
                  <a:gd name="connsiteY187" fmla="*/ 0 h 2259012"/>
                  <a:gd name="connsiteX0" fmla="*/ 1160462 w 2316162"/>
                  <a:gd name="connsiteY0" fmla="*/ 0 h 2259012"/>
                  <a:gd name="connsiteX1" fmla="*/ 1198562 w 2316162"/>
                  <a:gd name="connsiteY1" fmla="*/ 4762 h 2259012"/>
                  <a:gd name="connsiteX2" fmla="*/ 1231900 w 2316162"/>
                  <a:gd name="connsiteY2" fmla="*/ 15875 h 2259012"/>
                  <a:gd name="connsiteX3" fmla="*/ 1262062 w 2316162"/>
                  <a:gd name="connsiteY3" fmla="*/ 34925 h 2259012"/>
                  <a:gd name="connsiteX4" fmla="*/ 1289050 w 2316162"/>
                  <a:gd name="connsiteY4" fmla="*/ 60325 h 2259012"/>
                  <a:gd name="connsiteX5" fmla="*/ 1308100 w 2316162"/>
                  <a:gd name="connsiteY5" fmla="*/ 88900 h 2259012"/>
                  <a:gd name="connsiteX6" fmla="*/ 1320800 w 2316162"/>
                  <a:gd name="connsiteY6" fmla="*/ 122237 h 2259012"/>
                  <a:gd name="connsiteX7" fmla="*/ 1323975 w 2316162"/>
                  <a:gd name="connsiteY7" fmla="*/ 158750 h 2259012"/>
                  <a:gd name="connsiteX8" fmla="*/ 1322387 w 2316162"/>
                  <a:gd name="connsiteY8" fmla="*/ 177800 h 2259012"/>
                  <a:gd name="connsiteX9" fmla="*/ 1317625 w 2316162"/>
                  <a:gd name="connsiteY9" fmla="*/ 200025 h 2259012"/>
                  <a:gd name="connsiteX10" fmla="*/ 1311275 w 2316162"/>
                  <a:gd name="connsiteY10" fmla="*/ 222250 h 2259012"/>
                  <a:gd name="connsiteX11" fmla="*/ 1304925 w 2316162"/>
                  <a:gd name="connsiteY11" fmla="*/ 244475 h 2259012"/>
                  <a:gd name="connsiteX12" fmla="*/ 1296987 w 2316162"/>
                  <a:gd name="connsiteY12" fmla="*/ 265112 h 2259012"/>
                  <a:gd name="connsiteX13" fmla="*/ 1290637 w 2316162"/>
                  <a:gd name="connsiteY13" fmla="*/ 280987 h 2259012"/>
                  <a:gd name="connsiteX14" fmla="*/ 1285875 w 2316162"/>
                  <a:gd name="connsiteY14" fmla="*/ 290512 h 2259012"/>
                  <a:gd name="connsiteX15" fmla="*/ 1282700 w 2316162"/>
                  <a:gd name="connsiteY15" fmla="*/ 295275 h 2259012"/>
                  <a:gd name="connsiteX16" fmla="*/ 1274762 w 2316162"/>
                  <a:gd name="connsiteY16" fmla="*/ 322262 h 2259012"/>
                  <a:gd name="connsiteX17" fmla="*/ 1274762 w 2316162"/>
                  <a:gd name="connsiteY17" fmla="*/ 346075 h 2259012"/>
                  <a:gd name="connsiteX18" fmla="*/ 1285875 w 2316162"/>
                  <a:gd name="connsiteY18" fmla="*/ 366712 h 2259012"/>
                  <a:gd name="connsiteX19" fmla="*/ 1300162 w 2316162"/>
                  <a:gd name="connsiteY19" fmla="*/ 382587 h 2259012"/>
                  <a:gd name="connsiteX20" fmla="*/ 1322387 w 2316162"/>
                  <a:gd name="connsiteY20" fmla="*/ 392112 h 2259012"/>
                  <a:gd name="connsiteX21" fmla="*/ 1350962 w 2316162"/>
                  <a:gd name="connsiteY21" fmla="*/ 395287 h 2259012"/>
                  <a:gd name="connsiteX22" fmla="*/ 1908175 w 2316162"/>
                  <a:gd name="connsiteY22" fmla="*/ 395287 h 2259012"/>
                  <a:gd name="connsiteX23" fmla="*/ 1911350 w 2316162"/>
                  <a:gd name="connsiteY23" fmla="*/ 477837 h 2259012"/>
                  <a:gd name="connsiteX24" fmla="*/ 1911350 w 2316162"/>
                  <a:gd name="connsiteY24" fmla="*/ 485775 h 2259012"/>
                  <a:gd name="connsiteX25" fmla="*/ 1911350 w 2316162"/>
                  <a:gd name="connsiteY25" fmla="*/ 496887 h 2259012"/>
                  <a:gd name="connsiteX26" fmla="*/ 1911350 w 2316162"/>
                  <a:gd name="connsiteY26" fmla="*/ 506412 h 2259012"/>
                  <a:gd name="connsiteX27" fmla="*/ 1908175 w 2316162"/>
                  <a:gd name="connsiteY27" fmla="*/ 936625 h 2259012"/>
                  <a:gd name="connsiteX28" fmla="*/ 1909762 w 2316162"/>
                  <a:gd name="connsiteY28" fmla="*/ 962025 h 2259012"/>
                  <a:gd name="connsiteX29" fmla="*/ 1917700 w 2316162"/>
                  <a:gd name="connsiteY29" fmla="*/ 981075 h 2259012"/>
                  <a:gd name="connsiteX30" fmla="*/ 1930400 w 2316162"/>
                  <a:gd name="connsiteY30" fmla="*/ 995362 h 2259012"/>
                  <a:gd name="connsiteX31" fmla="*/ 1946275 w 2316162"/>
                  <a:gd name="connsiteY31" fmla="*/ 1006475 h 2259012"/>
                  <a:gd name="connsiteX32" fmla="*/ 1965325 w 2316162"/>
                  <a:gd name="connsiteY32" fmla="*/ 1011237 h 2259012"/>
                  <a:gd name="connsiteX33" fmla="*/ 1985962 w 2316162"/>
                  <a:gd name="connsiteY33" fmla="*/ 1009650 h 2259012"/>
                  <a:gd name="connsiteX34" fmla="*/ 2011362 w 2316162"/>
                  <a:gd name="connsiteY34" fmla="*/ 1003300 h 2259012"/>
                  <a:gd name="connsiteX35" fmla="*/ 2016125 w 2316162"/>
                  <a:gd name="connsiteY35" fmla="*/ 1001712 h 2259012"/>
                  <a:gd name="connsiteX36" fmla="*/ 2027237 w 2316162"/>
                  <a:gd name="connsiteY36" fmla="*/ 996950 h 2259012"/>
                  <a:gd name="connsiteX37" fmla="*/ 2043112 w 2316162"/>
                  <a:gd name="connsiteY37" fmla="*/ 990600 h 2259012"/>
                  <a:gd name="connsiteX38" fmla="*/ 2063750 w 2316162"/>
                  <a:gd name="connsiteY38" fmla="*/ 982662 h 2259012"/>
                  <a:gd name="connsiteX39" fmla="*/ 2087562 w 2316162"/>
                  <a:gd name="connsiteY39" fmla="*/ 976312 h 2259012"/>
                  <a:gd name="connsiteX40" fmla="*/ 2109787 w 2316162"/>
                  <a:gd name="connsiteY40" fmla="*/ 969962 h 2259012"/>
                  <a:gd name="connsiteX41" fmla="*/ 2132012 w 2316162"/>
                  <a:gd name="connsiteY41" fmla="*/ 965200 h 2259012"/>
                  <a:gd name="connsiteX42" fmla="*/ 2151062 w 2316162"/>
                  <a:gd name="connsiteY42" fmla="*/ 963612 h 2259012"/>
                  <a:gd name="connsiteX43" fmla="*/ 2190750 w 2316162"/>
                  <a:gd name="connsiteY43" fmla="*/ 968375 h 2259012"/>
                  <a:gd name="connsiteX44" fmla="*/ 2224087 w 2316162"/>
                  <a:gd name="connsiteY44" fmla="*/ 979487 h 2259012"/>
                  <a:gd name="connsiteX45" fmla="*/ 2254250 w 2316162"/>
                  <a:gd name="connsiteY45" fmla="*/ 998537 h 2259012"/>
                  <a:gd name="connsiteX46" fmla="*/ 2281237 w 2316162"/>
                  <a:gd name="connsiteY46" fmla="*/ 1022350 h 2259012"/>
                  <a:gd name="connsiteX47" fmla="*/ 2298700 w 2316162"/>
                  <a:gd name="connsiteY47" fmla="*/ 1052512 h 2259012"/>
                  <a:gd name="connsiteX48" fmla="*/ 2311400 w 2316162"/>
                  <a:gd name="connsiteY48" fmla="*/ 1085850 h 2259012"/>
                  <a:gd name="connsiteX49" fmla="*/ 2316162 w 2316162"/>
                  <a:gd name="connsiteY49" fmla="*/ 1120775 h 2259012"/>
                  <a:gd name="connsiteX50" fmla="*/ 2311400 w 2316162"/>
                  <a:gd name="connsiteY50" fmla="*/ 1158875 h 2259012"/>
                  <a:gd name="connsiteX51" fmla="*/ 2298700 w 2316162"/>
                  <a:gd name="connsiteY51" fmla="*/ 1192212 h 2259012"/>
                  <a:gd name="connsiteX52" fmla="*/ 2281237 w 2316162"/>
                  <a:gd name="connsiteY52" fmla="*/ 1220787 h 2259012"/>
                  <a:gd name="connsiteX53" fmla="*/ 2254250 w 2316162"/>
                  <a:gd name="connsiteY53" fmla="*/ 1246187 h 2259012"/>
                  <a:gd name="connsiteX54" fmla="*/ 2224087 w 2316162"/>
                  <a:gd name="connsiteY54" fmla="*/ 1265237 h 2259012"/>
                  <a:gd name="connsiteX55" fmla="*/ 2190750 w 2316162"/>
                  <a:gd name="connsiteY55" fmla="*/ 1276350 h 2259012"/>
                  <a:gd name="connsiteX56" fmla="*/ 2151062 w 2316162"/>
                  <a:gd name="connsiteY56" fmla="*/ 1281112 h 2259012"/>
                  <a:gd name="connsiteX57" fmla="*/ 2132012 w 2316162"/>
                  <a:gd name="connsiteY57" fmla="*/ 1279525 h 2259012"/>
                  <a:gd name="connsiteX58" fmla="*/ 2109787 w 2316162"/>
                  <a:gd name="connsiteY58" fmla="*/ 1274762 h 2259012"/>
                  <a:gd name="connsiteX59" fmla="*/ 2087562 w 2316162"/>
                  <a:gd name="connsiteY59" fmla="*/ 1268412 h 2259012"/>
                  <a:gd name="connsiteX60" fmla="*/ 2063750 w 2316162"/>
                  <a:gd name="connsiteY60" fmla="*/ 1260475 h 2259012"/>
                  <a:gd name="connsiteX61" fmla="*/ 2043112 w 2316162"/>
                  <a:gd name="connsiteY61" fmla="*/ 1254125 h 2259012"/>
                  <a:gd name="connsiteX62" fmla="*/ 2027237 w 2316162"/>
                  <a:gd name="connsiteY62" fmla="*/ 1247775 h 2259012"/>
                  <a:gd name="connsiteX63" fmla="*/ 2016125 w 2316162"/>
                  <a:gd name="connsiteY63" fmla="*/ 1243012 h 2259012"/>
                  <a:gd name="connsiteX64" fmla="*/ 2011362 w 2316162"/>
                  <a:gd name="connsiteY64" fmla="*/ 1241425 h 2259012"/>
                  <a:gd name="connsiteX65" fmla="*/ 1985962 w 2316162"/>
                  <a:gd name="connsiteY65" fmla="*/ 1235075 h 2259012"/>
                  <a:gd name="connsiteX66" fmla="*/ 1965325 w 2316162"/>
                  <a:gd name="connsiteY66" fmla="*/ 1233487 h 2259012"/>
                  <a:gd name="connsiteX67" fmla="*/ 1946275 w 2316162"/>
                  <a:gd name="connsiteY67" fmla="*/ 1238250 h 2259012"/>
                  <a:gd name="connsiteX68" fmla="*/ 1930400 w 2316162"/>
                  <a:gd name="connsiteY68" fmla="*/ 1247775 h 2259012"/>
                  <a:gd name="connsiteX69" fmla="*/ 1917700 w 2316162"/>
                  <a:gd name="connsiteY69" fmla="*/ 1263650 h 2259012"/>
                  <a:gd name="connsiteX70" fmla="*/ 1909762 w 2316162"/>
                  <a:gd name="connsiteY70" fmla="*/ 1282700 h 2259012"/>
                  <a:gd name="connsiteX71" fmla="*/ 1908175 w 2316162"/>
                  <a:gd name="connsiteY71" fmla="*/ 1306512 h 2259012"/>
                  <a:gd name="connsiteX72" fmla="*/ 1909203 w 2316162"/>
                  <a:gd name="connsiteY72" fmla="*/ 1861565 h 2259012"/>
                  <a:gd name="connsiteX73" fmla="*/ 1358900 w 2316162"/>
                  <a:gd name="connsiteY73" fmla="*/ 1862137 h 2259012"/>
                  <a:gd name="connsiteX74" fmla="*/ 1331912 w 2316162"/>
                  <a:gd name="connsiteY74" fmla="*/ 1866900 h 2259012"/>
                  <a:gd name="connsiteX75" fmla="*/ 1309687 w 2316162"/>
                  <a:gd name="connsiteY75" fmla="*/ 1878012 h 2259012"/>
                  <a:gd name="connsiteX76" fmla="*/ 1293812 w 2316162"/>
                  <a:gd name="connsiteY76" fmla="*/ 1892300 h 2259012"/>
                  <a:gd name="connsiteX77" fmla="*/ 1285875 w 2316162"/>
                  <a:gd name="connsiteY77" fmla="*/ 1912937 h 2259012"/>
                  <a:gd name="connsiteX78" fmla="*/ 1282700 w 2316162"/>
                  <a:gd name="connsiteY78" fmla="*/ 1936750 h 2259012"/>
                  <a:gd name="connsiteX79" fmla="*/ 1292225 w 2316162"/>
                  <a:gd name="connsiteY79" fmla="*/ 1963737 h 2259012"/>
                  <a:gd name="connsiteX80" fmla="*/ 1293812 w 2316162"/>
                  <a:gd name="connsiteY80" fmla="*/ 1968500 h 2259012"/>
                  <a:gd name="connsiteX81" fmla="*/ 1298575 w 2316162"/>
                  <a:gd name="connsiteY81" fmla="*/ 1978025 h 2259012"/>
                  <a:gd name="connsiteX82" fmla="*/ 1304925 w 2316162"/>
                  <a:gd name="connsiteY82" fmla="*/ 1993900 h 2259012"/>
                  <a:gd name="connsiteX83" fmla="*/ 1312862 w 2316162"/>
                  <a:gd name="connsiteY83" fmla="*/ 2014537 h 2259012"/>
                  <a:gd name="connsiteX84" fmla="*/ 1320800 w 2316162"/>
                  <a:gd name="connsiteY84" fmla="*/ 2035175 h 2259012"/>
                  <a:gd name="connsiteX85" fmla="*/ 1327150 w 2316162"/>
                  <a:gd name="connsiteY85" fmla="*/ 2058987 h 2259012"/>
                  <a:gd name="connsiteX86" fmla="*/ 1331912 w 2316162"/>
                  <a:gd name="connsiteY86" fmla="*/ 2081212 h 2259012"/>
                  <a:gd name="connsiteX87" fmla="*/ 1333500 w 2316162"/>
                  <a:gd name="connsiteY87" fmla="*/ 2098675 h 2259012"/>
                  <a:gd name="connsiteX88" fmla="*/ 1328737 w 2316162"/>
                  <a:gd name="connsiteY88" fmla="*/ 2136775 h 2259012"/>
                  <a:gd name="connsiteX89" fmla="*/ 1316037 w 2316162"/>
                  <a:gd name="connsiteY89" fmla="*/ 2170112 h 2259012"/>
                  <a:gd name="connsiteX90" fmla="*/ 1298575 w 2316162"/>
                  <a:gd name="connsiteY90" fmla="*/ 2198687 h 2259012"/>
                  <a:gd name="connsiteX91" fmla="*/ 1271587 w 2316162"/>
                  <a:gd name="connsiteY91" fmla="*/ 2222500 h 2259012"/>
                  <a:gd name="connsiteX92" fmla="*/ 1241425 w 2316162"/>
                  <a:gd name="connsiteY92" fmla="*/ 2243137 h 2259012"/>
                  <a:gd name="connsiteX93" fmla="*/ 1208087 w 2316162"/>
                  <a:gd name="connsiteY93" fmla="*/ 2254250 h 2259012"/>
                  <a:gd name="connsiteX94" fmla="*/ 1168400 w 2316162"/>
                  <a:gd name="connsiteY94" fmla="*/ 2259012 h 2259012"/>
                  <a:gd name="connsiteX95" fmla="*/ 1131887 w 2316162"/>
                  <a:gd name="connsiteY95" fmla="*/ 2254250 h 2259012"/>
                  <a:gd name="connsiteX96" fmla="*/ 1096962 w 2316162"/>
                  <a:gd name="connsiteY96" fmla="*/ 2243137 h 2259012"/>
                  <a:gd name="connsiteX97" fmla="*/ 1066800 w 2316162"/>
                  <a:gd name="connsiteY97" fmla="*/ 2222500 h 2259012"/>
                  <a:gd name="connsiteX98" fmla="*/ 1041400 w 2316162"/>
                  <a:gd name="connsiteY98" fmla="*/ 2198687 h 2259012"/>
                  <a:gd name="connsiteX99" fmla="*/ 1022350 w 2316162"/>
                  <a:gd name="connsiteY99" fmla="*/ 2170112 h 2259012"/>
                  <a:gd name="connsiteX100" fmla="*/ 1009650 w 2316162"/>
                  <a:gd name="connsiteY100" fmla="*/ 2136775 h 2259012"/>
                  <a:gd name="connsiteX101" fmla="*/ 1004887 w 2316162"/>
                  <a:gd name="connsiteY101" fmla="*/ 2098675 h 2259012"/>
                  <a:gd name="connsiteX102" fmla="*/ 1006475 w 2316162"/>
                  <a:gd name="connsiteY102" fmla="*/ 2081212 h 2259012"/>
                  <a:gd name="connsiteX103" fmla="*/ 1011237 w 2316162"/>
                  <a:gd name="connsiteY103" fmla="*/ 2058987 h 2259012"/>
                  <a:gd name="connsiteX104" fmla="*/ 1019175 w 2316162"/>
                  <a:gd name="connsiteY104" fmla="*/ 2035175 h 2259012"/>
                  <a:gd name="connsiteX105" fmla="*/ 1027112 w 2316162"/>
                  <a:gd name="connsiteY105" fmla="*/ 2014537 h 2259012"/>
                  <a:gd name="connsiteX106" fmla="*/ 1033462 w 2316162"/>
                  <a:gd name="connsiteY106" fmla="*/ 1993900 h 2259012"/>
                  <a:gd name="connsiteX107" fmla="*/ 1039812 w 2316162"/>
                  <a:gd name="connsiteY107" fmla="*/ 1978025 h 2259012"/>
                  <a:gd name="connsiteX108" fmla="*/ 1044575 w 2316162"/>
                  <a:gd name="connsiteY108" fmla="*/ 1968500 h 2259012"/>
                  <a:gd name="connsiteX109" fmla="*/ 1046162 w 2316162"/>
                  <a:gd name="connsiteY109" fmla="*/ 1963737 h 2259012"/>
                  <a:gd name="connsiteX110" fmla="*/ 1054100 w 2316162"/>
                  <a:gd name="connsiteY110" fmla="*/ 1936750 h 2259012"/>
                  <a:gd name="connsiteX111" fmla="*/ 1054100 w 2316162"/>
                  <a:gd name="connsiteY111" fmla="*/ 1912937 h 2259012"/>
                  <a:gd name="connsiteX112" fmla="*/ 1046162 w 2316162"/>
                  <a:gd name="connsiteY112" fmla="*/ 1892300 h 2259012"/>
                  <a:gd name="connsiteX113" fmla="*/ 1030287 w 2316162"/>
                  <a:gd name="connsiteY113" fmla="*/ 1878012 h 2259012"/>
                  <a:gd name="connsiteX114" fmla="*/ 1006475 w 2316162"/>
                  <a:gd name="connsiteY114" fmla="*/ 1866900 h 2259012"/>
                  <a:gd name="connsiteX115" fmla="*/ 979487 w 2316162"/>
                  <a:gd name="connsiteY115" fmla="*/ 1862137 h 2259012"/>
                  <a:gd name="connsiteX116" fmla="*/ 409209 w 2316162"/>
                  <a:gd name="connsiteY116" fmla="*/ 1862137 h 2259012"/>
                  <a:gd name="connsiteX117" fmla="*/ 411984 w 2316162"/>
                  <a:gd name="connsiteY117" fmla="*/ 1368423 h 2259012"/>
                  <a:gd name="connsiteX118" fmla="*/ 409575 w 2316162"/>
                  <a:gd name="connsiteY118" fmla="*/ 1368423 h 2259012"/>
                  <a:gd name="connsiteX119" fmla="*/ 409575 w 2316162"/>
                  <a:gd name="connsiteY119" fmla="*/ 1306513 h 2259012"/>
                  <a:gd name="connsiteX120" fmla="*/ 406400 w 2316162"/>
                  <a:gd name="connsiteY120" fmla="*/ 1284288 h 2259012"/>
                  <a:gd name="connsiteX121" fmla="*/ 398463 w 2316162"/>
                  <a:gd name="connsiteY121" fmla="*/ 1266825 h 2259012"/>
                  <a:gd name="connsiteX122" fmla="*/ 382588 w 2316162"/>
                  <a:gd name="connsiteY122" fmla="*/ 1254125 h 2259012"/>
                  <a:gd name="connsiteX123" fmla="*/ 365125 w 2316162"/>
                  <a:gd name="connsiteY123" fmla="*/ 1247775 h 2259012"/>
                  <a:gd name="connsiteX124" fmla="*/ 344488 w 2316162"/>
                  <a:gd name="connsiteY124" fmla="*/ 1246188 h 2259012"/>
                  <a:gd name="connsiteX125" fmla="*/ 320675 w 2316162"/>
                  <a:gd name="connsiteY125" fmla="*/ 1249363 h 2259012"/>
                  <a:gd name="connsiteX126" fmla="*/ 295275 w 2316162"/>
                  <a:gd name="connsiteY126" fmla="*/ 1257300 h 2259012"/>
                  <a:gd name="connsiteX127" fmla="*/ 292100 w 2316162"/>
                  <a:gd name="connsiteY127" fmla="*/ 1258888 h 2259012"/>
                  <a:gd name="connsiteX128" fmla="*/ 282575 w 2316162"/>
                  <a:gd name="connsiteY128" fmla="*/ 1262063 h 2259012"/>
                  <a:gd name="connsiteX129" fmla="*/ 266700 w 2316162"/>
                  <a:gd name="connsiteY129" fmla="*/ 1265238 h 2259012"/>
                  <a:gd name="connsiteX130" fmla="*/ 249238 w 2316162"/>
                  <a:gd name="connsiteY130" fmla="*/ 1270000 h 2259012"/>
                  <a:gd name="connsiteX131" fmla="*/ 227013 w 2316162"/>
                  <a:gd name="connsiteY131" fmla="*/ 1273175 h 2259012"/>
                  <a:gd name="connsiteX132" fmla="*/ 204788 w 2316162"/>
                  <a:gd name="connsiteY132" fmla="*/ 1277938 h 2259012"/>
                  <a:gd name="connsiteX133" fmla="*/ 184150 w 2316162"/>
                  <a:gd name="connsiteY133" fmla="*/ 1279525 h 2259012"/>
                  <a:gd name="connsiteX134" fmla="*/ 165100 w 2316162"/>
                  <a:gd name="connsiteY134" fmla="*/ 1281113 h 2259012"/>
                  <a:gd name="connsiteX135" fmla="*/ 127000 w 2316162"/>
                  <a:gd name="connsiteY135" fmla="*/ 1276350 h 2259012"/>
                  <a:gd name="connsiteX136" fmla="*/ 92075 w 2316162"/>
                  <a:gd name="connsiteY136" fmla="*/ 1265238 h 2259012"/>
                  <a:gd name="connsiteX137" fmla="*/ 61913 w 2316162"/>
                  <a:gd name="connsiteY137" fmla="*/ 1246188 h 2259012"/>
                  <a:gd name="connsiteX138" fmla="*/ 36513 w 2316162"/>
                  <a:gd name="connsiteY138" fmla="*/ 1220788 h 2259012"/>
                  <a:gd name="connsiteX139" fmla="*/ 17463 w 2316162"/>
                  <a:gd name="connsiteY139" fmla="*/ 1192213 h 2259012"/>
                  <a:gd name="connsiteX140" fmla="*/ 4763 w 2316162"/>
                  <a:gd name="connsiteY140" fmla="*/ 1158875 h 2259012"/>
                  <a:gd name="connsiteX141" fmla="*/ 0 w 2316162"/>
                  <a:gd name="connsiteY141" fmla="*/ 1122362 h 2259012"/>
                  <a:gd name="connsiteX142" fmla="*/ 4763 w 2316162"/>
                  <a:gd name="connsiteY142" fmla="*/ 1085850 h 2259012"/>
                  <a:gd name="connsiteX143" fmla="*/ 17463 w 2316162"/>
                  <a:gd name="connsiteY143" fmla="*/ 1052512 h 2259012"/>
                  <a:gd name="connsiteX144" fmla="*/ 36513 w 2316162"/>
                  <a:gd name="connsiteY144" fmla="*/ 1022350 h 2259012"/>
                  <a:gd name="connsiteX145" fmla="*/ 61913 w 2316162"/>
                  <a:gd name="connsiteY145" fmla="*/ 998537 h 2259012"/>
                  <a:gd name="connsiteX146" fmla="*/ 92075 w 2316162"/>
                  <a:gd name="connsiteY146" fmla="*/ 979487 h 2259012"/>
                  <a:gd name="connsiteX147" fmla="*/ 127000 w 2316162"/>
                  <a:gd name="connsiteY147" fmla="*/ 968375 h 2259012"/>
                  <a:gd name="connsiteX148" fmla="*/ 165100 w 2316162"/>
                  <a:gd name="connsiteY148" fmla="*/ 963612 h 2259012"/>
                  <a:gd name="connsiteX149" fmla="*/ 184150 w 2316162"/>
                  <a:gd name="connsiteY149" fmla="*/ 965200 h 2259012"/>
                  <a:gd name="connsiteX150" fmla="*/ 206375 w 2316162"/>
                  <a:gd name="connsiteY150" fmla="*/ 969962 h 2259012"/>
                  <a:gd name="connsiteX151" fmla="*/ 230188 w 2316162"/>
                  <a:gd name="connsiteY151" fmla="*/ 976312 h 2259012"/>
                  <a:gd name="connsiteX152" fmla="*/ 252413 w 2316162"/>
                  <a:gd name="connsiteY152" fmla="*/ 984250 h 2259012"/>
                  <a:gd name="connsiteX153" fmla="*/ 273050 w 2316162"/>
                  <a:gd name="connsiteY153" fmla="*/ 990600 h 2259012"/>
                  <a:gd name="connsiteX154" fmla="*/ 290513 w 2316162"/>
                  <a:gd name="connsiteY154" fmla="*/ 996950 h 2259012"/>
                  <a:gd name="connsiteX155" fmla="*/ 301625 w 2316162"/>
                  <a:gd name="connsiteY155" fmla="*/ 1001712 h 2259012"/>
                  <a:gd name="connsiteX156" fmla="*/ 304800 w 2316162"/>
                  <a:gd name="connsiteY156" fmla="*/ 1003300 h 2259012"/>
                  <a:gd name="connsiteX157" fmla="*/ 333375 w 2316162"/>
                  <a:gd name="connsiteY157" fmla="*/ 1011237 h 2259012"/>
                  <a:gd name="connsiteX158" fmla="*/ 358775 w 2316162"/>
                  <a:gd name="connsiteY158" fmla="*/ 1009650 h 2259012"/>
                  <a:gd name="connsiteX159" fmla="*/ 379413 w 2316162"/>
                  <a:gd name="connsiteY159" fmla="*/ 1001712 h 2259012"/>
                  <a:gd name="connsiteX160" fmla="*/ 396875 w 2316162"/>
                  <a:gd name="connsiteY160" fmla="*/ 987425 h 2259012"/>
                  <a:gd name="connsiteX161" fmla="*/ 406400 w 2316162"/>
                  <a:gd name="connsiteY161" fmla="*/ 965200 h 2259012"/>
                  <a:gd name="connsiteX162" fmla="*/ 409575 w 2316162"/>
                  <a:gd name="connsiteY162" fmla="*/ 936625 h 2259012"/>
                  <a:gd name="connsiteX163" fmla="*/ 409575 w 2316162"/>
                  <a:gd name="connsiteY163" fmla="*/ 402374 h 2259012"/>
                  <a:gd name="connsiteX164" fmla="*/ 412616 w 2316162"/>
                  <a:gd name="connsiteY164" fmla="*/ 402374 h 2259012"/>
                  <a:gd name="connsiteX165" fmla="*/ 412616 w 2316162"/>
                  <a:gd name="connsiteY165" fmla="*/ 395287 h 2259012"/>
                  <a:gd name="connsiteX166" fmla="*/ 969962 w 2316162"/>
                  <a:gd name="connsiteY166" fmla="*/ 395287 h 2259012"/>
                  <a:gd name="connsiteX167" fmla="*/ 996950 w 2316162"/>
                  <a:gd name="connsiteY167" fmla="*/ 392112 h 2259012"/>
                  <a:gd name="connsiteX168" fmla="*/ 1020762 w 2316162"/>
                  <a:gd name="connsiteY168" fmla="*/ 382587 h 2259012"/>
                  <a:gd name="connsiteX169" fmla="*/ 1036637 w 2316162"/>
                  <a:gd name="connsiteY169" fmla="*/ 366712 h 2259012"/>
                  <a:gd name="connsiteX170" fmla="*/ 1044575 w 2316162"/>
                  <a:gd name="connsiteY170" fmla="*/ 346075 h 2259012"/>
                  <a:gd name="connsiteX171" fmla="*/ 1046162 w 2316162"/>
                  <a:gd name="connsiteY171" fmla="*/ 322262 h 2259012"/>
                  <a:gd name="connsiteX172" fmla="*/ 1038225 w 2316162"/>
                  <a:gd name="connsiteY172" fmla="*/ 295275 h 2259012"/>
                  <a:gd name="connsiteX173" fmla="*/ 1036637 w 2316162"/>
                  <a:gd name="connsiteY173" fmla="*/ 290512 h 2259012"/>
                  <a:gd name="connsiteX174" fmla="*/ 1031875 w 2316162"/>
                  <a:gd name="connsiteY174" fmla="*/ 280987 h 2259012"/>
                  <a:gd name="connsiteX175" fmla="*/ 1025525 w 2316162"/>
                  <a:gd name="connsiteY175" fmla="*/ 265112 h 2259012"/>
                  <a:gd name="connsiteX176" fmla="*/ 1016000 w 2316162"/>
                  <a:gd name="connsiteY176" fmla="*/ 244475 h 2259012"/>
                  <a:gd name="connsiteX177" fmla="*/ 1008062 w 2316162"/>
                  <a:gd name="connsiteY177" fmla="*/ 222250 h 2259012"/>
                  <a:gd name="connsiteX178" fmla="*/ 1001712 w 2316162"/>
                  <a:gd name="connsiteY178" fmla="*/ 200025 h 2259012"/>
                  <a:gd name="connsiteX179" fmla="*/ 996950 w 2316162"/>
                  <a:gd name="connsiteY179" fmla="*/ 177800 h 2259012"/>
                  <a:gd name="connsiteX180" fmla="*/ 995362 w 2316162"/>
                  <a:gd name="connsiteY180" fmla="*/ 158750 h 2259012"/>
                  <a:gd name="connsiteX181" fmla="*/ 1000125 w 2316162"/>
                  <a:gd name="connsiteY181" fmla="*/ 122237 h 2259012"/>
                  <a:gd name="connsiteX182" fmla="*/ 1011237 w 2316162"/>
                  <a:gd name="connsiteY182" fmla="*/ 88900 h 2259012"/>
                  <a:gd name="connsiteX183" fmla="*/ 1031875 w 2316162"/>
                  <a:gd name="connsiteY183" fmla="*/ 60325 h 2259012"/>
                  <a:gd name="connsiteX184" fmla="*/ 1057275 w 2316162"/>
                  <a:gd name="connsiteY184" fmla="*/ 34925 h 2259012"/>
                  <a:gd name="connsiteX185" fmla="*/ 1087437 w 2316162"/>
                  <a:gd name="connsiteY185" fmla="*/ 15875 h 2259012"/>
                  <a:gd name="connsiteX186" fmla="*/ 1122362 w 2316162"/>
                  <a:gd name="connsiteY186" fmla="*/ 4762 h 2259012"/>
                  <a:gd name="connsiteX187" fmla="*/ 1160462 w 2316162"/>
                  <a:gd name="connsiteY187" fmla="*/ 0 h 225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2316162" h="2259012">
                    <a:moveTo>
                      <a:pt x="1160462" y="0"/>
                    </a:moveTo>
                    <a:lnTo>
                      <a:pt x="1198562" y="4762"/>
                    </a:lnTo>
                    <a:lnTo>
                      <a:pt x="1231900" y="15875"/>
                    </a:lnTo>
                    <a:lnTo>
                      <a:pt x="1262062" y="34925"/>
                    </a:lnTo>
                    <a:lnTo>
                      <a:pt x="1289050" y="60325"/>
                    </a:lnTo>
                    <a:lnTo>
                      <a:pt x="1308100" y="88900"/>
                    </a:lnTo>
                    <a:lnTo>
                      <a:pt x="1320800" y="122237"/>
                    </a:lnTo>
                    <a:lnTo>
                      <a:pt x="1323975" y="158750"/>
                    </a:lnTo>
                    <a:lnTo>
                      <a:pt x="1322387" y="177800"/>
                    </a:lnTo>
                    <a:lnTo>
                      <a:pt x="1317625" y="200025"/>
                    </a:lnTo>
                    <a:lnTo>
                      <a:pt x="1311275" y="222250"/>
                    </a:lnTo>
                    <a:lnTo>
                      <a:pt x="1304925" y="244475"/>
                    </a:lnTo>
                    <a:lnTo>
                      <a:pt x="1296987" y="265112"/>
                    </a:lnTo>
                    <a:lnTo>
                      <a:pt x="1290637" y="280987"/>
                    </a:lnTo>
                    <a:lnTo>
                      <a:pt x="1285875" y="290512"/>
                    </a:lnTo>
                    <a:lnTo>
                      <a:pt x="1282700" y="295275"/>
                    </a:lnTo>
                    <a:lnTo>
                      <a:pt x="1274762" y="322262"/>
                    </a:lnTo>
                    <a:lnTo>
                      <a:pt x="1274762" y="346075"/>
                    </a:lnTo>
                    <a:lnTo>
                      <a:pt x="1285875" y="366712"/>
                    </a:lnTo>
                    <a:lnTo>
                      <a:pt x="1300162" y="382587"/>
                    </a:lnTo>
                    <a:lnTo>
                      <a:pt x="1322387" y="392112"/>
                    </a:lnTo>
                    <a:lnTo>
                      <a:pt x="1350962" y="395287"/>
                    </a:lnTo>
                    <a:lnTo>
                      <a:pt x="1908175" y="395287"/>
                    </a:lnTo>
                    <a:lnTo>
                      <a:pt x="1911350" y="477837"/>
                    </a:lnTo>
                    <a:lnTo>
                      <a:pt x="1911350" y="485775"/>
                    </a:lnTo>
                    <a:lnTo>
                      <a:pt x="1911350" y="496887"/>
                    </a:lnTo>
                    <a:lnTo>
                      <a:pt x="1911350" y="506412"/>
                    </a:lnTo>
                    <a:cubicBezTo>
                      <a:pt x="1910292" y="649816"/>
                      <a:pt x="1909233" y="793221"/>
                      <a:pt x="1908175" y="936625"/>
                    </a:cubicBezTo>
                    <a:lnTo>
                      <a:pt x="1909762" y="962025"/>
                    </a:lnTo>
                    <a:lnTo>
                      <a:pt x="1917700" y="981075"/>
                    </a:lnTo>
                    <a:lnTo>
                      <a:pt x="1930400" y="995362"/>
                    </a:lnTo>
                    <a:lnTo>
                      <a:pt x="1946275" y="1006475"/>
                    </a:lnTo>
                    <a:lnTo>
                      <a:pt x="1965325" y="1011237"/>
                    </a:lnTo>
                    <a:lnTo>
                      <a:pt x="1985962" y="1009650"/>
                    </a:lnTo>
                    <a:lnTo>
                      <a:pt x="2011362" y="1003300"/>
                    </a:lnTo>
                    <a:lnTo>
                      <a:pt x="2016125" y="1001712"/>
                    </a:lnTo>
                    <a:lnTo>
                      <a:pt x="2027237" y="996950"/>
                    </a:lnTo>
                    <a:lnTo>
                      <a:pt x="2043112" y="990600"/>
                    </a:lnTo>
                    <a:lnTo>
                      <a:pt x="2063750" y="982662"/>
                    </a:lnTo>
                    <a:lnTo>
                      <a:pt x="2087562" y="976312"/>
                    </a:lnTo>
                    <a:lnTo>
                      <a:pt x="2109787" y="969962"/>
                    </a:lnTo>
                    <a:lnTo>
                      <a:pt x="2132012" y="965200"/>
                    </a:lnTo>
                    <a:lnTo>
                      <a:pt x="2151062" y="963612"/>
                    </a:lnTo>
                    <a:lnTo>
                      <a:pt x="2190750" y="968375"/>
                    </a:lnTo>
                    <a:lnTo>
                      <a:pt x="2224087" y="979487"/>
                    </a:lnTo>
                    <a:lnTo>
                      <a:pt x="2254250" y="998537"/>
                    </a:lnTo>
                    <a:lnTo>
                      <a:pt x="2281237" y="1022350"/>
                    </a:lnTo>
                    <a:lnTo>
                      <a:pt x="2298700" y="1052512"/>
                    </a:lnTo>
                    <a:lnTo>
                      <a:pt x="2311400" y="1085850"/>
                    </a:lnTo>
                    <a:lnTo>
                      <a:pt x="2316162" y="1120775"/>
                    </a:lnTo>
                    <a:lnTo>
                      <a:pt x="2311400" y="1158875"/>
                    </a:lnTo>
                    <a:lnTo>
                      <a:pt x="2298700" y="1192212"/>
                    </a:lnTo>
                    <a:lnTo>
                      <a:pt x="2281237" y="1220787"/>
                    </a:lnTo>
                    <a:lnTo>
                      <a:pt x="2254250" y="1246187"/>
                    </a:lnTo>
                    <a:lnTo>
                      <a:pt x="2224087" y="1265237"/>
                    </a:lnTo>
                    <a:lnTo>
                      <a:pt x="2190750" y="1276350"/>
                    </a:lnTo>
                    <a:lnTo>
                      <a:pt x="2151062" y="1281112"/>
                    </a:lnTo>
                    <a:lnTo>
                      <a:pt x="2132012" y="1279525"/>
                    </a:lnTo>
                    <a:lnTo>
                      <a:pt x="2109787" y="1274762"/>
                    </a:lnTo>
                    <a:lnTo>
                      <a:pt x="2087562" y="1268412"/>
                    </a:lnTo>
                    <a:lnTo>
                      <a:pt x="2063750" y="1260475"/>
                    </a:lnTo>
                    <a:lnTo>
                      <a:pt x="2043112" y="1254125"/>
                    </a:lnTo>
                    <a:lnTo>
                      <a:pt x="2027237" y="1247775"/>
                    </a:lnTo>
                    <a:lnTo>
                      <a:pt x="2016125" y="1243012"/>
                    </a:lnTo>
                    <a:lnTo>
                      <a:pt x="2011362" y="1241425"/>
                    </a:lnTo>
                    <a:lnTo>
                      <a:pt x="1985962" y="1235075"/>
                    </a:lnTo>
                    <a:lnTo>
                      <a:pt x="1965325" y="1233487"/>
                    </a:lnTo>
                    <a:lnTo>
                      <a:pt x="1946275" y="1238250"/>
                    </a:lnTo>
                    <a:lnTo>
                      <a:pt x="1930400" y="1247775"/>
                    </a:lnTo>
                    <a:lnTo>
                      <a:pt x="1917700" y="1263650"/>
                    </a:lnTo>
                    <a:lnTo>
                      <a:pt x="1909762" y="1282700"/>
                    </a:lnTo>
                    <a:lnTo>
                      <a:pt x="1908175" y="1306512"/>
                    </a:lnTo>
                    <a:cubicBezTo>
                      <a:pt x="1908518" y="1491530"/>
                      <a:pt x="1908860" y="1676547"/>
                      <a:pt x="1909203" y="1861565"/>
                    </a:cubicBezTo>
                    <a:lnTo>
                      <a:pt x="1358900" y="1862137"/>
                    </a:lnTo>
                    <a:lnTo>
                      <a:pt x="1331912" y="1866900"/>
                    </a:lnTo>
                    <a:lnTo>
                      <a:pt x="1309687" y="1878012"/>
                    </a:lnTo>
                    <a:lnTo>
                      <a:pt x="1293812" y="1892300"/>
                    </a:lnTo>
                    <a:lnTo>
                      <a:pt x="1285875" y="1912937"/>
                    </a:lnTo>
                    <a:lnTo>
                      <a:pt x="1282700" y="1936750"/>
                    </a:lnTo>
                    <a:lnTo>
                      <a:pt x="1292225" y="1963737"/>
                    </a:lnTo>
                    <a:lnTo>
                      <a:pt x="1293812" y="1968500"/>
                    </a:lnTo>
                    <a:lnTo>
                      <a:pt x="1298575" y="1978025"/>
                    </a:lnTo>
                    <a:lnTo>
                      <a:pt x="1304925" y="1993900"/>
                    </a:lnTo>
                    <a:lnTo>
                      <a:pt x="1312862" y="2014537"/>
                    </a:lnTo>
                    <a:lnTo>
                      <a:pt x="1320800" y="2035175"/>
                    </a:lnTo>
                    <a:lnTo>
                      <a:pt x="1327150" y="2058987"/>
                    </a:lnTo>
                    <a:lnTo>
                      <a:pt x="1331912" y="2081212"/>
                    </a:lnTo>
                    <a:lnTo>
                      <a:pt x="1333500" y="2098675"/>
                    </a:lnTo>
                    <a:lnTo>
                      <a:pt x="1328737" y="2136775"/>
                    </a:lnTo>
                    <a:lnTo>
                      <a:pt x="1316037" y="2170112"/>
                    </a:lnTo>
                    <a:lnTo>
                      <a:pt x="1298575" y="2198687"/>
                    </a:lnTo>
                    <a:lnTo>
                      <a:pt x="1271587" y="2222500"/>
                    </a:lnTo>
                    <a:lnTo>
                      <a:pt x="1241425" y="2243137"/>
                    </a:lnTo>
                    <a:lnTo>
                      <a:pt x="1208087" y="2254250"/>
                    </a:lnTo>
                    <a:lnTo>
                      <a:pt x="1168400" y="2259012"/>
                    </a:lnTo>
                    <a:lnTo>
                      <a:pt x="1131887" y="2254250"/>
                    </a:lnTo>
                    <a:lnTo>
                      <a:pt x="1096962" y="2243137"/>
                    </a:lnTo>
                    <a:lnTo>
                      <a:pt x="1066800" y="2222500"/>
                    </a:lnTo>
                    <a:lnTo>
                      <a:pt x="1041400" y="2198687"/>
                    </a:lnTo>
                    <a:lnTo>
                      <a:pt x="1022350" y="2170112"/>
                    </a:lnTo>
                    <a:lnTo>
                      <a:pt x="1009650" y="2136775"/>
                    </a:lnTo>
                    <a:lnTo>
                      <a:pt x="1004887" y="2098675"/>
                    </a:lnTo>
                    <a:lnTo>
                      <a:pt x="1006475" y="2081212"/>
                    </a:lnTo>
                    <a:lnTo>
                      <a:pt x="1011237" y="2058987"/>
                    </a:lnTo>
                    <a:lnTo>
                      <a:pt x="1019175" y="2035175"/>
                    </a:lnTo>
                    <a:lnTo>
                      <a:pt x="1027112" y="2014537"/>
                    </a:lnTo>
                    <a:lnTo>
                      <a:pt x="1033462" y="1993900"/>
                    </a:lnTo>
                    <a:lnTo>
                      <a:pt x="1039812" y="1978025"/>
                    </a:lnTo>
                    <a:lnTo>
                      <a:pt x="1044575" y="1968500"/>
                    </a:lnTo>
                    <a:lnTo>
                      <a:pt x="1046162" y="1963737"/>
                    </a:lnTo>
                    <a:lnTo>
                      <a:pt x="1054100" y="1936750"/>
                    </a:lnTo>
                    <a:lnTo>
                      <a:pt x="1054100" y="1912937"/>
                    </a:lnTo>
                    <a:lnTo>
                      <a:pt x="1046162" y="1892300"/>
                    </a:lnTo>
                    <a:lnTo>
                      <a:pt x="1030287" y="1878012"/>
                    </a:lnTo>
                    <a:lnTo>
                      <a:pt x="1006475" y="1866900"/>
                    </a:lnTo>
                    <a:lnTo>
                      <a:pt x="979487" y="1862137"/>
                    </a:lnTo>
                    <a:lnTo>
                      <a:pt x="409209" y="1862137"/>
                    </a:lnTo>
                    <a:lnTo>
                      <a:pt x="411984" y="1368423"/>
                    </a:lnTo>
                    <a:lnTo>
                      <a:pt x="409575" y="1368423"/>
                    </a:lnTo>
                    <a:lnTo>
                      <a:pt x="409575" y="1306513"/>
                    </a:lnTo>
                    <a:lnTo>
                      <a:pt x="406400" y="1284288"/>
                    </a:lnTo>
                    <a:lnTo>
                      <a:pt x="398463" y="1266825"/>
                    </a:lnTo>
                    <a:lnTo>
                      <a:pt x="382588" y="1254125"/>
                    </a:lnTo>
                    <a:lnTo>
                      <a:pt x="365125" y="1247775"/>
                    </a:lnTo>
                    <a:lnTo>
                      <a:pt x="344488" y="1246188"/>
                    </a:lnTo>
                    <a:lnTo>
                      <a:pt x="320675" y="1249363"/>
                    </a:lnTo>
                    <a:lnTo>
                      <a:pt x="295275" y="1257300"/>
                    </a:lnTo>
                    <a:lnTo>
                      <a:pt x="292100" y="1258888"/>
                    </a:lnTo>
                    <a:lnTo>
                      <a:pt x="282575" y="1262063"/>
                    </a:lnTo>
                    <a:lnTo>
                      <a:pt x="266700" y="1265238"/>
                    </a:lnTo>
                    <a:lnTo>
                      <a:pt x="249238" y="1270000"/>
                    </a:lnTo>
                    <a:lnTo>
                      <a:pt x="227013" y="1273175"/>
                    </a:lnTo>
                    <a:lnTo>
                      <a:pt x="204788" y="1277938"/>
                    </a:lnTo>
                    <a:lnTo>
                      <a:pt x="184150" y="1279525"/>
                    </a:lnTo>
                    <a:lnTo>
                      <a:pt x="165100" y="1281113"/>
                    </a:lnTo>
                    <a:lnTo>
                      <a:pt x="127000" y="1276350"/>
                    </a:lnTo>
                    <a:lnTo>
                      <a:pt x="92075" y="1265238"/>
                    </a:lnTo>
                    <a:lnTo>
                      <a:pt x="61913" y="1246188"/>
                    </a:lnTo>
                    <a:lnTo>
                      <a:pt x="36513" y="1220788"/>
                    </a:lnTo>
                    <a:lnTo>
                      <a:pt x="17463" y="1192213"/>
                    </a:lnTo>
                    <a:lnTo>
                      <a:pt x="4763" y="1158875"/>
                    </a:lnTo>
                    <a:lnTo>
                      <a:pt x="0" y="1122362"/>
                    </a:lnTo>
                    <a:lnTo>
                      <a:pt x="4763" y="1085850"/>
                    </a:lnTo>
                    <a:lnTo>
                      <a:pt x="17463" y="1052512"/>
                    </a:lnTo>
                    <a:lnTo>
                      <a:pt x="36513" y="1022350"/>
                    </a:lnTo>
                    <a:lnTo>
                      <a:pt x="61913" y="998537"/>
                    </a:lnTo>
                    <a:lnTo>
                      <a:pt x="92075" y="979487"/>
                    </a:lnTo>
                    <a:lnTo>
                      <a:pt x="127000" y="968375"/>
                    </a:lnTo>
                    <a:lnTo>
                      <a:pt x="165100" y="963612"/>
                    </a:lnTo>
                    <a:lnTo>
                      <a:pt x="184150" y="965200"/>
                    </a:lnTo>
                    <a:lnTo>
                      <a:pt x="206375" y="969962"/>
                    </a:lnTo>
                    <a:lnTo>
                      <a:pt x="230188" y="976312"/>
                    </a:lnTo>
                    <a:lnTo>
                      <a:pt x="252413" y="984250"/>
                    </a:lnTo>
                    <a:lnTo>
                      <a:pt x="273050" y="990600"/>
                    </a:lnTo>
                    <a:lnTo>
                      <a:pt x="290513" y="996950"/>
                    </a:lnTo>
                    <a:lnTo>
                      <a:pt x="301625" y="1001712"/>
                    </a:lnTo>
                    <a:lnTo>
                      <a:pt x="304800" y="1003300"/>
                    </a:lnTo>
                    <a:lnTo>
                      <a:pt x="333375" y="1011237"/>
                    </a:lnTo>
                    <a:lnTo>
                      <a:pt x="358775" y="1009650"/>
                    </a:lnTo>
                    <a:lnTo>
                      <a:pt x="379413" y="1001712"/>
                    </a:lnTo>
                    <a:lnTo>
                      <a:pt x="396875" y="987425"/>
                    </a:lnTo>
                    <a:lnTo>
                      <a:pt x="406400" y="965200"/>
                    </a:lnTo>
                    <a:lnTo>
                      <a:pt x="409575" y="936625"/>
                    </a:lnTo>
                    <a:lnTo>
                      <a:pt x="409575" y="402374"/>
                    </a:lnTo>
                    <a:lnTo>
                      <a:pt x="412616" y="402374"/>
                    </a:lnTo>
                    <a:lnTo>
                      <a:pt x="412616" y="395287"/>
                    </a:lnTo>
                    <a:lnTo>
                      <a:pt x="969962" y="395287"/>
                    </a:lnTo>
                    <a:lnTo>
                      <a:pt x="996950" y="392112"/>
                    </a:lnTo>
                    <a:lnTo>
                      <a:pt x="1020762" y="382587"/>
                    </a:lnTo>
                    <a:lnTo>
                      <a:pt x="1036637" y="366712"/>
                    </a:lnTo>
                    <a:lnTo>
                      <a:pt x="1044575" y="346075"/>
                    </a:lnTo>
                    <a:lnTo>
                      <a:pt x="1046162" y="322262"/>
                    </a:lnTo>
                    <a:lnTo>
                      <a:pt x="1038225" y="295275"/>
                    </a:lnTo>
                    <a:lnTo>
                      <a:pt x="1036637" y="290512"/>
                    </a:lnTo>
                    <a:lnTo>
                      <a:pt x="1031875" y="280987"/>
                    </a:lnTo>
                    <a:lnTo>
                      <a:pt x="1025525" y="265112"/>
                    </a:lnTo>
                    <a:lnTo>
                      <a:pt x="1016000" y="244475"/>
                    </a:lnTo>
                    <a:lnTo>
                      <a:pt x="1008062" y="222250"/>
                    </a:lnTo>
                    <a:lnTo>
                      <a:pt x="1001712" y="200025"/>
                    </a:lnTo>
                    <a:lnTo>
                      <a:pt x="996950" y="177800"/>
                    </a:lnTo>
                    <a:lnTo>
                      <a:pt x="995362" y="158750"/>
                    </a:lnTo>
                    <a:lnTo>
                      <a:pt x="1000125" y="122237"/>
                    </a:lnTo>
                    <a:lnTo>
                      <a:pt x="1011237" y="88900"/>
                    </a:lnTo>
                    <a:lnTo>
                      <a:pt x="1031875" y="60325"/>
                    </a:lnTo>
                    <a:lnTo>
                      <a:pt x="1057275" y="34925"/>
                    </a:lnTo>
                    <a:lnTo>
                      <a:pt x="1087437" y="15875"/>
                    </a:lnTo>
                    <a:lnTo>
                      <a:pt x="1122362" y="4762"/>
                    </a:lnTo>
                    <a:lnTo>
                      <a:pt x="1160462" y="0"/>
                    </a:lnTo>
                    <a:close/>
                  </a:path>
                </a:pathLst>
              </a:custGeom>
              <a:solidFill>
                <a:srgbClr val="F8C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BD38A6-8423-6941-AEE2-1E6398422AA6}"/>
                  </a:ext>
                </a:extLst>
              </p:cNvPr>
              <p:cNvSpPr txBox="1"/>
              <p:nvPr/>
            </p:nvSpPr>
            <p:spPr>
              <a:xfrm>
                <a:off x="5271344" y="3545524"/>
                <a:ext cx="1494142" cy="646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Buy-in &amp;</a:t>
                </a:r>
              </a:p>
              <a:p>
                <a:pPr algn="ctr"/>
                <a:r>
                  <a:rPr lang="en-US" sz="10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Alignment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D9C04-26D7-3947-B8E5-0043442651FA}"/>
                </a:ext>
              </a:extLst>
            </p:cNvPr>
            <p:cNvSpPr txBox="1"/>
            <p:nvPr/>
          </p:nvSpPr>
          <p:spPr>
            <a:xfrm>
              <a:off x="6933901" y="3279815"/>
              <a:ext cx="1535172" cy="64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46E342-2BF4-9740-B227-395F9CF66D3E}"/>
                </a:ext>
              </a:extLst>
            </p:cNvPr>
            <p:cNvSpPr txBox="1"/>
            <p:nvPr/>
          </p:nvSpPr>
          <p:spPr>
            <a:xfrm>
              <a:off x="8469073" y="4760714"/>
              <a:ext cx="1716666" cy="89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Effort &amp; 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AC0F1A-FA45-F64F-8986-BD93E98DC79F}"/>
                </a:ext>
              </a:extLst>
            </p:cNvPr>
            <p:cNvSpPr txBox="1"/>
            <p:nvPr/>
          </p:nvSpPr>
          <p:spPr>
            <a:xfrm>
              <a:off x="10331218" y="3356415"/>
              <a:ext cx="1295485" cy="64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Readiness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D41E78-454E-0347-BD34-E762050C1B6A}"/>
                </a:ext>
              </a:extLst>
            </p:cNvPr>
            <p:cNvSpPr txBox="1"/>
            <p:nvPr/>
          </p:nvSpPr>
          <p:spPr>
            <a:xfrm>
              <a:off x="8451753" y="1756695"/>
              <a:ext cx="1789160" cy="64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Transformation Opportunity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74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Principles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391250" y="1764341"/>
            <a:ext cx="8739609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200" b="1" dirty="0"/>
              <a:t>With </a:t>
            </a:r>
            <a:r>
              <a:rPr lang="en-US" sz="2200" b="1" dirty="0" err="1"/>
              <a:t>ERPsim</a:t>
            </a:r>
            <a:r>
              <a:rPr lang="en-US" sz="2200" b="1" dirty="0"/>
              <a:t> the customer experiences S/4HANA from a </a:t>
            </a:r>
            <a:r>
              <a:rPr lang="en-US" sz="2200" b="1" u="sng" dirty="0"/>
              <a:t>competitive business </a:t>
            </a:r>
            <a:r>
              <a:rPr lang="en-US" sz="2200" b="1" dirty="0"/>
              <a:t>perspective </a:t>
            </a:r>
          </a:p>
          <a:p>
            <a:pPr marL="936625" lvl="2" indent="-287338">
              <a:buFont typeface="Arial" panose="020B0604020202020204" pitchFamily="34" charset="0"/>
              <a:buChar char="•"/>
            </a:pPr>
            <a:r>
              <a:rPr lang="en-US" dirty="0"/>
              <a:t>Hands-on-experience instead of let me show you</a:t>
            </a:r>
          </a:p>
          <a:p>
            <a:pPr marL="936625" lvl="2" indent="-287338">
              <a:buFont typeface="Arial" panose="020B0604020202020204" pitchFamily="34" charset="0"/>
              <a:buChar char="•"/>
            </a:pPr>
            <a:r>
              <a:rPr lang="en-US" dirty="0"/>
              <a:t>It is easier than I thought – WOW effect</a:t>
            </a:r>
          </a:p>
          <a:p>
            <a:pPr marL="936625" lvl="2" indent="-287338">
              <a:buFont typeface="Arial" panose="020B0604020202020204" pitchFamily="34" charset="0"/>
              <a:buChar char="•"/>
            </a:pPr>
            <a:r>
              <a:rPr lang="en-US" dirty="0"/>
              <a:t>Actively engaged instead of passive listening to demo’s</a:t>
            </a:r>
          </a:p>
          <a:p>
            <a:pPr marL="936625" lvl="2" indent="-287338">
              <a:buFont typeface="Arial" panose="020B0604020202020204" pitchFamily="34" charset="0"/>
              <a:buChar char="•"/>
            </a:pPr>
            <a:r>
              <a:rPr lang="en-US" dirty="0"/>
              <a:t>Customer tells you why S/4HANA is great </a:t>
            </a:r>
          </a:p>
          <a:p>
            <a:pPr>
              <a:spcBef>
                <a:spcPts val="1350"/>
              </a:spcBef>
            </a:pPr>
            <a:r>
              <a:rPr lang="en-US" sz="2200" b="1" dirty="0"/>
              <a:t>Knowledge is power showcase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Data driven decision making enables successful Business strategy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Experience intuitive UI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Live enterprise system collaboration</a:t>
            </a:r>
          </a:p>
          <a:p>
            <a:pPr marL="0" marR="0" lvl="1" indent="0" fontAlgn="auto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/>
              <a:t>ERPsim4HANA is NOT 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Product demo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Business experience instead of product feature/function discussion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Deep dive functionality evaluation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Schedule demos as a follow-up or plan time for a complementary agenda item</a:t>
            </a:r>
          </a:p>
        </p:txBody>
      </p:sp>
      <p:grpSp>
        <p:nvGrpSpPr>
          <p:cNvPr id="17" name="Group 44">
            <a:extLst>
              <a:ext uri="{FF2B5EF4-FFF2-40B4-BE49-F238E27FC236}">
                <a16:creationId xmlns:a16="http://schemas.microsoft.com/office/drawing/2014/main" id="{9BE94BC7-6BB0-5845-8359-845E6C7EA42B}"/>
              </a:ext>
            </a:extLst>
          </p:cNvPr>
          <p:cNvGrpSpPr/>
          <p:nvPr/>
        </p:nvGrpSpPr>
        <p:grpSpPr>
          <a:xfrm>
            <a:off x="949124" y="1775582"/>
            <a:ext cx="442126" cy="407491"/>
            <a:chOff x="9286679" y="1067966"/>
            <a:chExt cx="395897" cy="379688"/>
          </a:xfrm>
        </p:grpSpPr>
        <p:sp>
          <p:nvSpPr>
            <p:cNvPr id="19" name="Oval 45">
              <a:extLst>
                <a:ext uri="{FF2B5EF4-FFF2-40B4-BE49-F238E27FC236}">
                  <a16:creationId xmlns:a16="http://schemas.microsoft.com/office/drawing/2014/main" id="{E02AF84B-A9A9-A348-840D-A9593BFA547F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0C4981E8-93F3-1141-B8E7-EE2D51F0F06E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1" name="Group 44">
            <a:extLst>
              <a:ext uri="{FF2B5EF4-FFF2-40B4-BE49-F238E27FC236}">
                <a16:creationId xmlns:a16="http://schemas.microsoft.com/office/drawing/2014/main" id="{39FC0B76-5A5E-0D4C-AF90-1C0E3A61D5EA}"/>
              </a:ext>
            </a:extLst>
          </p:cNvPr>
          <p:cNvGrpSpPr/>
          <p:nvPr/>
        </p:nvGrpSpPr>
        <p:grpSpPr>
          <a:xfrm>
            <a:off x="940073" y="3739047"/>
            <a:ext cx="442126" cy="407491"/>
            <a:chOff x="9286679" y="1067966"/>
            <a:chExt cx="395897" cy="379688"/>
          </a:xfrm>
        </p:grpSpPr>
        <p:sp>
          <p:nvSpPr>
            <p:cNvPr id="22" name="Oval 45">
              <a:extLst>
                <a:ext uri="{FF2B5EF4-FFF2-40B4-BE49-F238E27FC236}">
                  <a16:creationId xmlns:a16="http://schemas.microsoft.com/office/drawing/2014/main" id="{81807305-BEE9-4D4A-A081-78BD71925481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CF1B391F-9DC6-574A-9BF0-2A16D1C0F6E4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BD37B6BA-6E81-AD4C-BA7E-22F74B800707}"/>
              </a:ext>
            </a:extLst>
          </p:cNvPr>
          <p:cNvGrpSpPr/>
          <p:nvPr/>
        </p:nvGrpSpPr>
        <p:grpSpPr>
          <a:xfrm>
            <a:off x="955407" y="5087867"/>
            <a:ext cx="442126" cy="407491"/>
            <a:chOff x="9286679" y="1067966"/>
            <a:chExt cx="395897" cy="379688"/>
          </a:xfrm>
        </p:grpSpPr>
        <p:sp>
          <p:nvSpPr>
            <p:cNvPr id="25" name="Oval 45">
              <a:extLst>
                <a:ext uri="{FF2B5EF4-FFF2-40B4-BE49-F238E27FC236}">
                  <a16:creationId xmlns:a16="http://schemas.microsoft.com/office/drawing/2014/main" id="{DA902153-7ED2-4D4D-8B0E-77C37669FCCE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F67C5355-D7A1-D540-A275-5A37E8EFE3D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2262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649890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Differentiators</a:t>
            </a:r>
            <a:b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400" b="1" dirty="0">
                <a:solidFill>
                  <a:srgbClr val="F8CF2C"/>
                </a:solidFill>
              </a:rPr>
              <a:t>No </a:t>
            </a:r>
            <a:r>
              <a:rPr lang="fr-CA" sz="2400" b="1" dirty="0" err="1">
                <a:solidFill>
                  <a:srgbClr val="F8CF2C"/>
                </a:solidFill>
              </a:rPr>
              <a:t>other</a:t>
            </a:r>
            <a:r>
              <a:rPr lang="fr-CA" sz="2400" b="1" dirty="0">
                <a:solidFill>
                  <a:srgbClr val="F8CF2C"/>
                </a:solidFill>
              </a:rPr>
              <a:t> software </a:t>
            </a:r>
            <a:r>
              <a:rPr lang="fr-CA" sz="2400" b="1" dirty="0" err="1">
                <a:solidFill>
                  <a:srgbClr val="F8CF2C"/>
                </a:solidFill>
              </a:rPr>
              <a:t>vendor</a:t>
            </a:r>
            <a:r>
              <a:rPr lang="fr-CA" sz="2400" b="1" dirty="0">
                <a:solidFill>
                  <a:srgbClr val="F8CF2C"/>
                </a:solidFill>
              </a:rPr>
              <a:t> has </a:t>
            </a:r>
            <a:r>
              <a:rPr lang="fr-CA" sz="2400" b="1" dirty="0" err="1">
                <a:solidFill>
                  <a:srgbClr val="F8CF2C"/>
                </a:solidFill>
              </a:rPr>
              <a:t>this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081582" y="2305655"/>
            <a:ext cx="6204589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200" b="1" dirty="0"/>
              <a:t>Inspirational</a:t>
            </a:r>
            <a:endParaRPr lang="en-US" b="1" dirty="0"/>
          </a:p>
          <a:p>
            <a:pPr marL="731838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Emotional</a:t>
            </a:r>
            <a:r>
              <a:rPr lang="en-US" dirty="0"/>
              <a:t> selling – Empathy in a team setting instead of technology discussion</a:t>
            </a:r>
          </a:p>
          <a:p>
            <a:pPr marL="731838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Opens “Art-of-the-Possible” discussions</a:t>
            </a:r>
          </a:p>
          <a:p>
            <a:pPr marL="731838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Reference point for Design Thinking</a:t>
            </a:r>
          </a:p>
          <a:p>
            <a:pPr>
              <a:spcBef>
                <a:spcPts val="1350"/>
              </a:spcBef>
            </a:pPr>
            <a:r>
              <a:rPr lang="en-US" sz="2200" b="1" dirty="0"/>
              <a:t>Reconnects IT with the Business</a:t>
            </a:r>
            <a:endParaRPr lang="en-US" b="1" dirty="0"/>
          </a:p>
          <a:p>
            <a:pPr marL="763588" lvl="2" indent="-2730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IT often sold on value of S/4. Business less so… especially if they have been through a challenging ERP project before…</a:t>
            </a:r>
          </a:p>
          <a:p>
            <a:pPr marL="763588" lvl="2" indent="-2730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ERPsim</a:t>
            </a:r>
            <a:r>
              <a:rPr lang="en-US" dirty="0"/>
              <a:t> accelerates coalition-building, and identification of key influencers</a:t>
            </a:r>
          </a:p>
          <a:p>
            <a:pPr marL="763588" lvl="2" indent="-2730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Simulation requires NO SAP knowledge. Works from C-level to shop floor</a:t>
            </a:r>
          </a:p>
        </p:txBody>
      </p:sp>
      <p:grpSp>
        <p:nvGrpSpPr>
          <p:cNvPr id="19" name="Group 44">
            <a:extLst>
              <a:ext uri="{FF2B5EF4-FFF2-40B4-BE49-F238E27FC236}">
                <a16:creationId xmlns:a16="http://schemas.microsoft.com/office/drawing/2014/main" id="{F67781A0-7CAA-3148-9DA6-7D1854E8C518}"/>
              </a:ext>
            </a:extLst>
          </p:cNvPr>
          <p:cNvGrpSpPr/>
          <p:nvPr/>
        </p:nvGrpSpPr>
        <p:grpSpPr>
          <a:xfrm>
            <a:off x="657484" y="2358054"/>
            <a:ext cx="442126" cy="407491"/>
            <a:chOff x="9286679" y="1067966"/>
            <a:chExt cx="395897" cy="379688"/>
          </a:xfrm>
        </p:grpSpPr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5574BEEB-18C8-E744-96F2-47105748C4D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2DCF1464-F8F9-9A44-82C3-6E38700E404B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E8A8BC34-5790-F24C-965E-B759F5BA5B63}"/>
              </a:ext>
            </a:extLst>
          </p:cNvPr>
          <p:cNvGrpSpPr/>
          <p:nvPr/>
        </p:nvGrpSpPr>
        <p:grpSpPr>
          <a:xfrm>
            <a:off x="600115" y="4114706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3FC30521-C0B5-A34C-BEBE-E1E435A588F1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4C01E582-C16D-494F-B9CA-E25353C8694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6138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649890"/>
            <a:ext cx="69978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Customer Expectations</a:t>
            </a:r>
            <a:b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400" b="1" dirty="0">
                <a:solidFill>
                  <a:srgbClr val="F8CF2C"/>
                </a:solidFill>
              </a:rPr>
              <a:t>No </a:t>
            </a:r>
            <a:r>
              <a:rPr lang="fr-CA" sz="2400" b="1" dirty="0" err="1">
                <a:solidFill>
                  <a:srgbClr val="F8CF2C"/>
                </a:solidFill>
              </a:rPr>
              <a:t>other</a:t>
            </a:r>
            <a:r>
              <a:rPr lang="fr-CA" sz="2400" b="1" dirty="0">
                <a:solidFill>
                  <a:srgbClr val="F8CF2C"/>
                </a:solidFill>
              </a:rPr>
              <a:t> software </a:t>
            </a:r>
            <a:r>
              <a:rPr lang="fr-CA" sz="2400" b="1" dirty="0" err="1">
                <a:solidFill>
                  <a:srgbClr val="F8CF2C"/>
                </a:solidFill>
              </a:rPr>
              <a:t>vendor</a:t>
            </a:r>
            <a:r>
              <a:rPr lang="fr-CA" sz="2400" b="1" dirty="0">
                <a:solidFill>
                  <a:srgbClr val="F8CF2C"/>
                </a:solidFill>
              </a:rPr>
              <a:t> has </a:t>
            </a:r>
            <a:r>
              <a:rPr lang="fr-CA" sz="2400" b="1" dirty="0" err="1">
                <a:solidFill>
                  <a:srgbClr val="F8CF2C"/>
                </a:solidFill>
              </a:rPr>
              <a:t>this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081582" y="2305655"/>
            <a:ext cx="10510303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200" dirty="0"/>
              <a:t>Be careful about calling it a “game”. Some customers may react negatively. </a:t>
            </a:r>
            <a:r>
              <a:rPr lang="en-US" sz="2200" b="1" dirty="0"/>
              <a:t>“MBA-level business simulation”</a:t>
            </a:r>
            <a:r>
              <a:rPr lang="en-US" sz="2200" dirty="0"/>
              <a:t> that runs on real SAP, is better.</a:t>
            </a:r>
          </a:p>
          <a:p>
            <a:pPr>
              <a:spcBef>
                <a:spcPts val="1350"/>
              </a:spcBef>
            </a:pPr>
            <a:r>
              <a:rPr lang="en-US" sz="2200" b="1" dirty="0"/>
              <a:t>Plan sufficient time</a:t>
            </a:r>
            <a:r>
              <a:rPr lang="en-US" sz="2200" dirty="0"/>
              <a:t>. Minimum 1.5 hrs., 2-2.5 </a:t>
            </a:r>
            <a:r>
              <a:rPr lang="en-US" sz="2200" dirty="0" err="1"/>
              <a:t>hrs</a:t>
            </a:r>
            <a:r>
              <a:rPr lang="en-US" sz="2200" dirty="0"/>
              <a:t> better</a:t>
            </a:r>
          </a:p>
          <a:p>
            <a:pPr>
              <a:spcBef>
                <a:spcPts val="1350"/>
              </a:spcBef>
            </a:pPr>
            <a:r>
              <a:rPr lang="en-US" sz="2200" b="1" dirty="0"/>
              <a:t>Plan logistics</a:t>
            </a:r>
            <a:r>
              <a:rPr lang="en-US" sz="2200" dirty="0"/>
              <a:t>: leverage instructor guide for email invitation, wi-fi access, recommended browser, etc. For virtual, make sure you have solid virtual delivery skills (ex. Zoom skills) on your team.</a:t>
            </a:r>
          </a:p>
          <a:p>
            <a:pPr>
              <a:spcBef>
                <a:spcPts val="1350"/>
              </a:spcBef>
            </a:pPr>
            <a:r>
              <a:rPr lang="en-US" sz="2200" dirty="0"/>
              <a:t>Try to </a:t>
            </a:r>
            <a:r>
              <a:rPr lang="en-US" sz="2200" b="1" dirty="0"/>
              <a:t>set up teams </a:t>
            </a:r>
            <a:r>
              <a:rPr lang="en-US" sz="2200" dirty="0"/>
              <a:t>in advance, mix functional backgrounds. You don’t want “IT” to play against “Sales” or “Finance”…</a:t>
            </a:r>
          </a:p>
          <a:p>
            <a:pPr>
              <a:spcBef>
                <a:spcPts val="1350"/>
              </a:spcBef>
            </a:pPr>
            <a:r>
              <a:rPr lang="en-US" sz="2200" dirty="0"/>
              <a:t>Having an </a:t>
            </a:r>
            <a:r>
              <a:rPr lang="en-US" sz="2200" b="1" dirty="0"/>
              <a:t>SAP mentor </a:t>
            </a:r>
            <a:r>
              <a:rPr lang="en-US" sz="2200" dirty="0"/>
              <a:t>on each team is an opportunity to build rapport.</a:t>
            </a:r>
          </a:p>
        </p:txBody>
      </p:sp>
      <p:grpSp>
        <p:nvGrpSpPr>
          <p:cNvPr id="19" name="Group 44">
            <a:extLst>
              <a:ext uri="{FF2B5EF4-FFF2-40B4-BE49-F238E27FC236}">
                <a16:creationId xmlns:a16="http://schemas.microsoft.com/office/drawing/2014/main" id="{F67781A0-7CAA-3148-9DA6-7D1854E8C518}"/>
              </a:ext>
            </a:extLst>
          </p:cNvPr>
          <p:cNvGrpSpPr/>
          <p:nvPr/>
        </p:nvGrpSpPr>
        <p:grpSpPr>
          <a:xfrm>
            <a:off x="657484" y="2358054"/>
            <a:ext cx="442126" cy="407491"/>
            <a:chOff x="9286679" y="1067966"/>
            <a:chExt cx="395897" cy="379688"/>
          </a:xfrm>
        </p:grpSpPr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5574BEEB-18C8-E744-96F2-47105748C4D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2DCF1464-F8F9-9A44-82C3-6E38700E404B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E8A8BC34-5790-F24C-965E-B759F5BA5B63}"/>
              </a:ext>
            </a:extLst>
          </p:cNvPr>
          <p:cNvGrpSpPr/>
          <p:nvPr/>
        </p:nvGrpSpPr>
        <p:grpSpPr>
          <a:xfrm>
            <a:off x="648423" y="4839398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3FC30521-C0B5-A34C-BEBE-E1E435A588F1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4C01E582-C16D-494F-B9CA-E25353C8694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id="{95BCA933-42D2-B04F-8532-A08C5E9ECA91}"/>
              </a:ext>
            </a:extLst>
          </p:cNvPr>
          <p:cNvGrpSpPr/>
          <p:nvPr/>
        </p:nvGrpSpPr>
        <p:grpSpPr>
          <a:xfrm>
            <a:off x="663767" y="3163867"/>
            <a:ext cx="442126" cy="407491"/>
            <a:chOff x="9286679" y="1067966"/>
            <a:chExt cx="395897" cy="379688"/>
          </a:xfrm>
        </p:grpSpPr>
        <p:sp>
          <p:nvSpPr>
            <p:cNvPr id="11" name="Oval 45">
              <a:extLst>
                <a:ext uri="{FF2B5EF4-FFF2-40B4-BE49-F238E27FC236}">
                  <a16:creationId xmlns:a16="http://schemas.microsoft.com/office/drawing/2014/main" id="{181F2BBA-6C0F-4040-9D7F-B124F2D6999C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2B881F1-6DCC-1843-A1EB-E21FF365C387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29DF9D59-738C-9B4E-866F-192BD638D301}"/>
              </a:ext>
            </a:extLst>
          </p:cNvPr>
          <p:cNvGrpSpPr/>
          <p:nvPr/>
        </p:nvGrpSpPr>
        <p:grpSpPr>
          <a:xfrm>
            <a:off x="639382" y="5714789"/>
            <a:ext cx="442126" cy="407491"/>
            <a:chOff x="9286679" y="1067966"/>
            <a:chExt cx="395897" cy="379688"/>
          </a:xfrm>
        </p:grpSpPr>
        <p:sp>
          <p:nvSpPr>
            <p:cNvPr id="14" name="Oval 45">
              <a:extLst>
                <a:ext uri="{FF2B5EF4-FFF2-40B4-BE49-F238E27FC236}">
                  <a16:creationId xmlns:a16="http://schemas.microsoft.com/office/drawing/2014/main" id="{6F584BF8-DED1-8F47-BA03-E0EC37F75A0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F6EA16F-C674-3A43-A6CA-6C3AFC502592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6" name="Group 44">
            <a:extLst>
              <a:ext uri="{FF2B5EF4-FFF2-40B4-BE49-F238E27FC236}">
                <a16:creationId xmlns:a16="http://schemas.microsoft.com/office/drawing/2014/main" id="{3B0F1466-1F0A-C147-81BA-2CFCC4C1CE49}"/>
              </a:ext>
            </a:extLst>
          </p:cNvPr>
          <p:cNvGrpSpPr/>
          <p:nvPr/>
        </p:nvGrpSpPr>
        <p:grpSpPr>
          <a:xfrm>
            <a:off x="666525" y="3714588"/>
            <a:ext cx="442126" cy="407491"/>
            <a:chOff x="9286679" y="1067966"/>
            <a:chExt cx="395897" cy="379688"/>
          </a:xfrm>
        </p:grpSpPr>
        <p:sp>
          <p:nvSpPr>
            <p:cNvPr id="17" name="Oval 45">
              <a:extLst>
                <a:ext uri="{FF2B5EF4-FFF2-40B4-BE49-F238E27FC236}">
                  <a16:creationId xmlns:a16="http://schemas.microsoft.com/office/drawing/2014/main" id="{FF5C579F-109D-A543-B303-9908D2BB59DE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5D8A418E-522E-C44B-B06F-B3AE8543A1A0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77238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649890"/>
            <a:ext cx="69978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Customer Expectations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S/4HANA Sales Motions</a:t>
            </a:r>
            <a:endParaRPr lang="en-US" sz="2400" b="1" dirty="0">
              <a:solidFill>
                <a:srgbClr val="F8CF2C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2063786" y="2305655"/>
            <a:ext cx="35339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400" dirty="0"/>
              <a:t>Net-New customer</a:t>
            </a:r>
          </a:p>
          <a:p>
            <a:pPr>
              <a:spcBef>
                <a:spcPts val="1350"/>
              </a:spcBef>
            </a:pPr>
            <a:r>
              <a:rPr lang="en-US" sz="2400" dirty="0"/>
              <a:t>Installed base</a:t>
            </a:r>
          </a:p>
          <a:p>
            <a:pPr>
              <a:spcBef>
                <a:spcPts val="1350"/>
              </a:spcBef>
            </a:pPr>
            <a:r>
              <a:rPr lang="en-US" sz="2400" dirty="0"/>
              <a:t>Technical academies</a:t>
            </a:r>
          </a:p>
          <a:p>
            <a:pPr>
              <a:spcBef>
                <a:spcPts val="1350"/>
              </a:spcBef>
            </a:pPr>
            <a:r>
              <a:rPr lang="en-US" sz="2400" dirty="0"/>
              <a:t>Marketing events</a:t>
            </a:r>
          </a:p>
          <a:p>
            <a:pPr>
              <a:spcBef>
                <a:spcPts val="1350"/>
              </a:spcBef>
            </a:pPr>
            <a:r>
              <a:rPr lang="en-US" sz="2400" dirty="0"/>
              <a:t>Partner-led events</a:t>
            </a:r>
          </a:p>
          <a:p>
            <a:pPr>
              <a:spcBef>
                <a:spcPts val="1350"/>
              </a:spcBef>
            </a:pPr>
            <a:r>
              <a:rPr lang="en-US" sz="2400" dirty="0"/>
              <a:t>Regional competitions</a:t>
            </a:r>
          </a:p>
          <a:p>
            <a:pPr>
              <a:spcBef>
                <a:spcPts val="1350"/>
              </a:spcBef>
            </a:pPr>
            <a:r>
              <a:rPr lang="en-US" sz="2400" dirty="0"/>
              <a:t>Live or virtual</a:t>
            </a:r>
          </a:p>
        </p:txBody>
      </p:sp>
    </p:spTree>
    <p:extLst>
      <p:ext uri="{BB962C8B-B14F-4D97-AF65-F5344CB8AC3E}">
        <p14:creationId xmlns:p14="http://schemas.microsoft.com/office/powerpoint/2010/main" val="255123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388633"/>
            <a:ext cx="7491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Team Strategies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Pre-requisite: Hands-on experience with account team</a:t>
            </a:r>
            <a:endParaRPr lang="en-US" sz="2400" b="1" dirty="0">
              <a:solidFill>
                <a:srgbClr val="F8CF2C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638106" y="2153848"/>
            <a:ext cx="9813665" cy="449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Develop </a:t>
            </a:r>
            <a:r>
              <a:rPr lang="en-US" sz="2000" b="1" dirty="0" err="1"/>
              <a:t>ERPsim</a:t>
            </a:r>
            <a:r>
              <a:rPr lang="en-US" sz="2000" b="1" dirty="0"/>
              <a:t> strategy </a:t>
            </a:r>
            <a:r>
              <a:rPr lang="en-US" sz="2000" b="1" u="sng" dirty="0"/>
              <a:t>with account team</a:t>
            </a:r>
          </a:p>
          <a:p>
            <a:pPr marL="1200150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Run Business simulation workshop with account team</a:t>
            </a:r>
          </a:p>
          <a:p>
            <a:pPr marL="1200150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If you have not personally experienced </a:t>
            </a:r>
            <a:r>
              <a:rPr lang="en-US" dirty="0" err="1"/>
              <a:t>ERPSim</a:t>
            </a:r>
            <a:r>
              <a:rPr lang="en-US" dirty="0"/>
              <a:t>, you can not define the strategy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Set objectives / outcome(s) </a:t>
            </a:r>
          </a:p>
          <a:p>
            <a:pPr marL="1200150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Set expectations for the simulation event</a:t>
            </a:r>
          </a:p>
          <a:p>
            <a:pPr marL="1200150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Not a silver bullet </a:t>
            </a:r>
          </a:p>
          <a:p>
            <a:pPr marL="1200150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Not a Finance or MRP deep-dive</a:t>
            </a:r>
          </a:p>
          <a:p>
            <a:pPr marL="1200150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Do not use all bullets in first attempt – keep conversation going</a:t>
            </a:r>
          </a:p>
          <a:p>
            <a:pPr marL="1200150" lvl="2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There will be opportunities for follow-up activities</a:t>
            </a:r>
          </a:p>
          <a:p>
            <a:pPr marL="14288" lvl="3">
              <a:spcBef>
                <a:spcPts val="450"/>
              </a:spcBef>
            </a:pPr>
            <a:r>
              <a:rPr lang="en-US" sz="2000" b="1" dirty="0"/>
              <a:t>Define upselling opportunities after the event</a:t>
            </a:r>
          </a:p>
          <a:p>
            <a:pPr marL="1222375" lvl="3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Running the sim with a different group of stakeholders</a:t>
            </a:r>
          </a:p>
          <a:p>
            <a:pPr marL="1222375" lvl="3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Focused, in-depth demo afterwards</a:t>
            </a:r>
          </a:p>
          <a:p>
            <a:pPr marL="1222375" lvl="3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Design Thinking Workshop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E30C08A6-99CF-0444-833E-1DF5BD088424}"/>
              </a:ext>
            </a:extLst>
          </p:cNvPr>
          <p:cNvGrpSpPr/>
          <p:nvPr/>
        </p:nvGrpSpPr>
        <p:grpSpPr>
          <a:xfrm>
            <a:off x="1194596" y="2153848"/>
            <a:ext cx="442126" cy="407491"/>
            <a:chOff x="9286679" y="1067966"/>
            <a:chExt cx="395897" cy="379688"/>
          </a:xfrm>
        </p:grpSpPr>
        <p:sp>
          <p:nvSpPr>
            <p:cNvPr id="6" name="Oval 45">
              <a:extLst>
                <a:ext uri="{FF2B5EF4-FFF2-40B4-BE49-F238E27FC236}">
                  <a16:creationId xmlns:a16="http://schemas.microsoft.com/office/drawing/2014/main" id="{70C03F1E-CD14-6E43-9DA6-5AFA59D62704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C18A1C5F-0CEA-D645-A482-0CF55AF4C33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0186283D-A6F9-EE4F-B2E7-02EF043FD143}"/>
              </a:ext>
            </a:extLst>
          </p:cNvPr>
          <p:cNvGrpSpPr/>
          <p:nvPr/>
        </p:nvGrpSpPr>
        <p:grpSpPr>
          <a:xfrm>
            <a:off x="1186929" y="3108256"/>
            <a:ext cx="442126" cy="407491"/>
            <a:chOff x="9286679" y="1067966"/>
            <a:chExt cx="395897" cy="379688"/>
          </a:xfrm>
        </p:grpSpPr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9BC600EF-8828-AE40-B48C-7C1D8DAEDC2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76195DBD-D716-EE49-BF93-AEF862759D58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D0F52847-EC05-1D41-861D-CD8240A4AADD}"/>
              </a:ext>
            </a:extLst>
          </p:cNvPr>
          <p:cNvGrpSpPr/>
          <p:nvPr/>
        </p:nvGrpSpPr>
        <p:grpSpPr>
          <a:xfrm>
            <a:off x="1195980" y="5162540"/>
            <a:ext cx="442126" cy="407491"/>
            <a:chOff x="9286679" y="1067966"/>
            <a:chExt cx="395897" cy="379688"/>
          </a:xfrm>
        </p:grpSpPr>
        <p:sp>
          <p:nvSpPr>
            <p:cNvPr id="12" name="Oval 45">
              <a:extLst>
                <a:ext uri="{FF2B5EF4-FFF2-40B4-BE49-F238E27FC236}">
                  <a16:creationId xmlns:a16="http://schemas.microsoft.com/office/drawing/2014/main" id="{301561FD-C802-344E-9388-94202263470C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DBB5ACD4-BEB8-3B42-ABC4-EE57EF21F72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8394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1" y="388633"/>
            <a:ext cx="7491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Team Strategies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Potential Outcomes</a:t>
            </a:r>
            <a:endParaRPr lang="en-US" sz="2400" b="1" dirty="0">
              <a:solidFill>
                <a:srgbClr val="F8CF2C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1654628" y="1954794"/>
            <a:ext cx="10943771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2000" b="1" dirty="0"/>
              <a:t>Shorten sales cycle by overcoming silos faster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SAP and Customer collaboration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Build coalitions if customer is divided</a:t>
            </a:r>
          </a:p>
          <a:p>
            <a:pPr marL="1657350" lvl="3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Cross </a:t>
            </a:r>
            <a:r>
              <a:rPr lang="en-US" dirty="0" err="1"/>
              <a:t>LoB</a:t>
            </a:r>
            <a:endParaRPr lang="en-US" dirty="0"/>
          </a:p>
          <a:p>
            <a:pPr marL="1657350" lvl="3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Cross Business and IT</a:t>
            </a:r>
          </a:p>
          <a:p>
            <a:pPr>
              <a:spcBef>
                <a:spcPts val="900"/>
              </a:spcBef>
            </a:pPr>
            <a:r>
              <a:rPr lang="en-US" sz="2000" b="1" dirty="0"/>
              <a:t>Re-boot / Re-vitalize sales cycle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If stuck in sales process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Spent a lot of effort on a customer, but no deal in sight for 2015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Disrupt competitor sales flow/play – Nobody else offers Business simulation on their product</a:t>
            </a:r>
            <a:br>
              <a:rPr lang="en-US" dirty="0"/>
            </a:br>
            <a:endParaRPr lang="en-US" sz="800" dirty="0"/>
          </a:p>
          <a:p>
            <a:r>
              <a:rPr lang="en-US" sz="2000" b="1" dirty="0"/>
              <a:t>Dormant customers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Influence upgrade decisions to latest release enabling S/4HANA migration</a:t>
            </a:r>
          </a:p>
          <a:p>
            <a:pPr>
              <a:spcBef>
                <a:spcPts val="900"/>
              </a:spcBef>
            </a:pPr>
            <a:r>
              <a:rPr lang="en-US" sz="2000" b="1" dirty="0"/>
              <a:t>Strengthen/improve customer relationship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Somebody else owns the customer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Shift relationship power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Running out of time in deal closing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Build strong relationship in short time period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New account team in place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Jumpstart relationship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E30C08A6-99CF-0444-833E-1DF5BD088424}"/>
              </a:ext>
            </a:extLst>
          </p:cNvPr>
          <p:cNvGrpSpPr/>
          <p:nvPr/>
        </p:nvGrpSpPr>
        <p:grpSpPr>
          <a:xfrm>
            <a:off x="1212502" y="1949316"/>
            <a:ext cx="442126" cy="407491"/>
            <a:chOff x="9286679" y="1067966"/>
            <a:chExt cx="395897" cy="379688"/>
          </a:xfrm>
        </p:grpSpPr>
        <p:sp>
          <p:nvSpPr>
            <p:cNvPr id="6" name="Oval 45">
              <a:extLst>
                <a:ext uri="{FF2B5EF4-FFF2-40B4-BE49-F238E27FC236}">
                  <a16:creationId xmlns:a16="http://schemas.microsoft.com/office/drawing/2014/main" id="{70C03F1E-CD14-6E43-9DA6-5AFA59D62704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C18A1C5F-0CEA-D645-A482-0CF55AF4C33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0186283D-A6F9-EE4F-B2E7-02EF043FD143}"/>
              </a:ext>
            </a:extLst>
          </p:cNvPr>
          <p:cNvGrpSpPr/>
          <p:nvPr/>
        </p:nvGrpSpPr>
        <p:grpSpPr>
          <a:xfrm>
            <a:off x="1212502" y="3622430"/>
            <a:ext cx="442126" cy="407491"/>
            <a:chOff x="9286679" y="1067966"/>
            <a:chExt cx="395897" cy="379688"/>
          </a:xfrm>
        </p:grpSpPr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9BC600EF-8828-AE40-B48C-7C1D8DAEDC2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76195DBD-D716-EE49-BF93-AEF862759D58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D0F52847-EC05-1D41-861D-CD8240A4AADD}"/>
              </a:ext>
            </a:extLst>
          </p:cNvPr>
          <p:cNvGrpSpPr/>
          <p:nvPr/>
        </p:nvGrpSpPr>
        <p:grpSpPr>
          <a:xfrm>
            <a:off x="1212502" y="4853684"/>
            <a:ext cx="442126" cy="407491"/>
            <a:chOff x="9286679" y="1067966"/>
            <a:chExt cx="395897" cy="379688"/>
          </a:xfrm>
        </p:grpSpPr>
        <p:sp>
          <p:nvSpPr>
            <p:cNvPr id="12" name="Oval 45">
              <a:extLst>
                <a:ext uri="{FF2B5EF4-FFF2-40B4-BE49-F238E27FC236}">
                  <a16:creationId xmlns:a16="http://schemas.microsoft.com/office/drawing/2014/main" id="{301561FD-C802-344E-9388-94202263470C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DBB5ACD4-BEB8-3B42-ABC4-EE57EF21F72C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AA02E194-B418-C24D-888F-B7597FA0DB2A}"/>
              </a:ext>
            </a:extLst>
          </p:cNvPr>
          <p:cNvGrpSpPr/>
          <p:nvPr/>
        </p:nvGrpSpPr>
        <p:grpSpPr>
          <a:xfrm>
            <a:off x="1212502" y="5589507"/>
            <a:ext cx="442126" cy="407491"/>
            <a:chOff x="9286679" y="1067966"/>
            <a:chExt cx="395897" cy="379688"/>
          </a:xfrm>
        </p:grpSpPr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F217CD62-F1A3-5241-BE63-EC61071F41D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7082CB5-37A5-7A4A-9F1E-5FF237B0A665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7094834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7EA3AFD59C64EA874246E3D3D7A91" ma:contentTypeVersion="12" ma:contentTypeDescription="Create a new document." ma:contentTypeScope="" ma:versionID="9054fa0c49a3d12d05748d0150417286">
  <xsd:schema xmlns:xsd="http://www.w3.org/2001/XMLSchema" xmlns:xs="http://www.w3.org/2001/XMLSchema" xmlns:p="http://schemas.microsoft.com/office/2006/metadata/properties" xmlns:ns2="a1fad71f-af27-4732-a3f7-ded52d7a8426" xmlns:ns3="3398906c-a62c-42fb-943c-3d5c02dfac6d" targetNamespace="http://schemas.microsoft.com/office/2006/metadata/properties" ma:root="true" ma:fieldsID="01cf3cbf49b19f95d093b6395e66dda3" ns2:_="" ns3:_="">
    <xsd:import namespace="a1fad71f-af27-4732-a3f7-ded52d7a8426"/>
    <xsd:import namespace="3398906c-a62c-42fb-943c-3d5c02dfac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ad71f-af27-4732-a3f7-ded52d7a8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906c-a62c-42fb-943c-3d5c02df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fad71f-af27-4732-a3f7-ded52d7a8426">
      <UserInfo>
        <DisplayName>Kamran Shaikh</DisplayName>
        <AccountId>53</AccountId>
        <AccountType/>
      </UserInfo>
      <UserInfo>
        <DisplayName>Guy Couillard</DisplayName>
        <AccountId>12</AccountId>
        <AccountType/>
      </UserInfo>
      <UserInfo>
        <DisplayName>Amélie Poulin</DisplayName>
        <AccountId>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1F561C-8A87-4353-A524-956B01891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E44C3C-3AA4-45C7-A163-568A9E061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ad71f-af27-4732-a3f7-ded52d7a8426"/>
    <ds:schemaRef ds:uri="3398906c-a62c-42fb-943c-3d5c02dfa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1912B1-F94A-4F29-88DA-FF84D4CEC980}">
  <ds:schemaRefs>
    <ds:schemaRef ds:uri="http://schemas.microsoft.com/office/2006/metadata/properties"/>
    <ds:schemaRef ds:uri="http://schemas.microsoft.com/office/infopath/2007/PartnerControls"/>
    <ds:schemaRef ds:uri="a1fad71f-af27-4732-a3f7-ded52d7a84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1270</Words>
  <Application>Microsoft Macintosh PowerPoint</Application>
  <PresentationFormat>Widescreen</PresentationFormat>
  <Paragraphs>186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Lato Light</vt:lpstr>
      <vt:lpstr>Segoe UI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Poulin</dc:creator>
  <cp:lastModifiedBy>Kamran Shaikh</cp:lastModifiedBy>
  <cp:revision>20</cp:revision>
  <dcterms:created xsi:type="dcterms:W3CDTF">2020-04-14T01:23:29Z</dcterms:created>
  <dcterms:modified xsi:type="dcterms:W3CDTF">2020-08-21T16:51:33Z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0x0101006607EA3AFD59C64EA874246E3D3D7A91</vt:lpwstr>
  </property>
</Properties>
</file>