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57" r:id="rId7"/>
    <p:sldId id="259" r:id="rId8"/>
    <p:sldId id="260" r:id="rId9"/>
    <p:sldId id="275" r:id="rId10"/>
    <p:sldId id="263" r:id="rId11"/>
    <p:sldId id="276" r:id="rId12"/>
    <p:sldId id="265" r:id="rId13"/>
    <p:sldId id="277" r:id="rId14"/>
    <p:sldId id="27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F2C"/>
    <a:srgbClr val="18171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 showGuides="1">
      <p:cViewPr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7A077-9C44-FD41-A95B-7EE2E8F1B60F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9B91-8787-3B4F-8EB1-75849461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E31E4-A79D-4051-B84F-DA507CB0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A2B14-0757-4ED5-B604-8C31BCF6C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8109A4-1263-4204-8FCC-3C267CBF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AAD4F-FB9C-45A1-BF10-A9E9AECD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FD4B9-40B6-4755-B4B2-088407F9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36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79BA2-F175-48BB-B076-BF462F22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D4E6E9-B371-42BD-A76E-56ECB13E4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131EBD-8FC3-4421-B7FD-227E9A8C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3498C-7D88-49F9-BD07-C9420184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C0EE5-CE16-453E-92A4-D50153B0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993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236A80-0403-4B90-8F9C-A9F9E1F73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DC8833-494F-4188-BFE8-837881D0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C0A2D-5416-4299-A2BC-8997EC3A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9152B-7922-41F3-879F-CFA5A78D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F6D60-8A8A-4171-9321-49D0215E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15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1C624-E455-4A47-B49D-B1ADFBAD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0A74C-9854-4BC9-B1C6-0EA3D275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3AE23-6EFA-4255-96BF-4BE85823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1C505-966B-48E4-BD6B-CC0C6555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164FD9-B7A7-4F3F-A525-69AACC07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3DD62-44AA-4D39-B79B-98303166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20A3EB-EC51-4C36-BB49-DAC4307C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FAC22D-741B-40BB-9BE8-6DFDABAC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8DA82-9B74-4027-A5E8-A8A950E4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15C53-84A9-48E5-93AB-662E72AC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15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387BD-BF21-4AE1-A04D-024289AD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D592D-7837-49BB-AF40-5521E4F0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71E249-24D2-46C9-94BE-5AA0CCC6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A5981B-AA58-4C22-B211-D0AC69DC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84565-66B7-4264-B642-06BC17E0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7C6F6F-91B8-4BD1-921D-55A38D43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6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C49AC-6BDF-4080-ACD3-6F3FEDFB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79748-A996-4333-A65C-01C0A1926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C9B75C-516D-4ADB-AD29-438EFD47A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30F95-4264-4336-980C-47FE77275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319522-04F6-4687-9E7E-DC6F62BA0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33A3E2-84EB-43A6-8B76-1E1214E0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A1AD3B-5AFD-4FFB-B15D-1C089437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95BF66-A8A2-4508-A3D9-485F61DC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3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18DC6-3071-4A72-BFB6-5C791EE9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9A3B6D-D9AF-4029-943E-DE17DEB1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A21229-D9B3-434E-9242-9D488F36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B2AE0F-88DC-48F7-BCE4-B1C3220C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38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8B7221-4784-475B-8024-52D16459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98CA96-17B1-4AED-ABB6-8461C3A9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B1E955-EB69-48FC-8F10-7D5B6B20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092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27336-A47D-430A-92F5-8DCA4F54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23D3D-593B-40A5-98FA-A0074545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80AF9A-4046-47A4-AF92-A161D64A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CC67DD-201A-4490-A423-2BDCF052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F6E45A-E4E1-4B1D-BCDF-F2F72975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C50F0D-81FC-4683-9FCF-1804D6EB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271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568E0-37D7-49A1-8B80-996A0051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7E5249-CE0E-4C0F-8891-E316479E8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4D56CD-8AC1-4149-94DC-F17B3DD75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A6D27-FEAF-4DD2-B9A1-7AB50582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5DFEF9-50B3-47A8-99DA-320EEB26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5743E6-CCB7-4EFC-94B1-FB7C240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90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C98119-465A-47FF-9784-13533DA2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3B3F2D-0174-434D-A691-F76A6FD62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D7B8A-30D4-4172-BBEB-185410346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E446-979F-4576-8801-0CE6D4988993}" type="datetimeFigureOut">
              <a:rPr lang="fr-CA" smtClean="0"/>
              <a:t>20-08-26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4372F-B475-4DEB-BBC1-9C095A21F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A47CC-CD91-46A1-B6F6-8F7DC593C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AD03D6-9D5B-4EA6-99E4-E309B9FCB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425"/>
          <a:stretch/>
        </p:blipFill>
        <p:spPr>
          <a:xfrm>
            <a:off x="11081989" y="6337242"/>
            <a:ext cx="1017654" cy="3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amarathorpe.com/wp-content/uploads/2013/12/Thiagi-Debrief-Method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58837D8-C616-4CE4-857E-8FE021FE439A}"/>
              </a:ext>
            </a:extLst>
          </p:cNvPr>
          <p:cNvGrpSpPr/>
          <p:nvPr/>
        </p:nvGrpSpPr>
        <p:grpSpPr>
          <a:xfrm>
            <a:off x="-1" y="-5029"/>
            <a:ext cx="12191980" cy="6857989"/>
            <a:chOff x="0" y="8389"/>
            <a:chExt cx="12191980" cy="6857989"/>
          </a:xfrm>
        </p:grpSpPr>
        <p:pic>
          <p:nvPicPr>
            <p:cNvPr id="5" name="Image 4" descr="Une image contenant personne, intérieur, fenêtre, table&#10;&#10;Description générée automatiquement">
              <a:extLst>
                <a:ext uri="{FF2B5EF4-FFF2-40B4-BE49-F238E27FC236}">
                  <a16:creationId xmlns:a16="http://schemas.microsoft.com/office/drawing/2014/main" id="{C311240E-4D56-4510-BD85-B3DDF447D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2"/>
            <a:stretch/>
          </p:blipFill>
          <p:spPr>
            <a:xfrm>
              <a:off x="0" y="8389"/>
              <a:ext cx="12191980" cy="68579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A29EED-7BB3-4414-B853-DD5FC0CAEA64}"/>
                </a:ext>
              </a:extLst>
            </p:cNvPr>
            <p:cNvSpPr/>
            <p:nvPr/>
          </p:nvSpPr>
          <p:spPr>
            <a:xfrm>
              <a:off x="1226181" y="14264"/>
              <a:ext cx="9739618" cy="5108050"/>
            </a:xfrm>
            <a:prstGeom prst="rect">
              <a:avLst/>
            </a:prstGeom>
            <a:solidFill>
              <a:srgbClr val="18171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D74C4E72-319E-423E-834A-B6FDD0E459AC}"/>
              </a:ext>
            </a:extLst>
          </p:cNvPr>
          <p:cNvSpPr txBox="1"/>
          <p:nvPr/>
        </p:nvSpPr>
        <p:spPr>
          <a:xfrm>
            <a:off x="3789013" y="1164265"/>
            <a:ext cx="4613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BATON SIMULATIONS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5DED6-9F52-4F07-B3A6-8266B9CA88C8}"/>
              </a:ext>
            </a:extLst>
          </p:cNvPr>
          <p:cNvSpPr txBox="1"/>
          <p:nvPr/>
        </p:nvSpPr>
        <p:spPr>
          <a:xfrm>
            <a:off x="3789015" y="1719589"/>
            <a:ext cx="4613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ERPsim Online </a:t>
            </a:r>
          </a:p>
          <a:p>
            <a:pPr algn="ctr"/>
            <a:r>
              <a:rPr lang="fr-CA" sz="4800" b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Train-the-Trainer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2ACB0A-E6E7-4F4D-A47E-2FC55EC2EC4F}"/>
              </a:ext>
            </a:extLst>
          </p:cNvPr>
          <p:cNvSpPr txBox="1"/>
          <p:nvPr/>
        </p:nvSpPr>
        <p:spPr>
          <a:xfrm>
            <a:off x="2017287" y="3568751"/>
            <a:ext cx="818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Module 7: </a:t>
            </a:r>
            <a:r>
              <a:rPr lang="fr-C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Debriefing</a:t>
            </a:r>
            <a:r>
              <a:rPr lang="fr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  </a:t>
            </a:r>
            <a:r>
              <a:rPr lang="fr-CA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ERPsim</a:t>
            </a:r>
            <a:endParaRPr lang="fr-CA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8CF2C"/>
              </a:highlight>
            </a:endParaRPr>
          </a:p>
          <a:p>
            <a:pPr algn="ctr"/>
            <a:r>
              <a:rPr lang="fr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214693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404673" y="2383009"/>
            <a:ext cx="6629172" cy="414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Traditional:  ask questions of the group and individuals respond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Written:  have each participant write response and then present to the group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Post-its:  have each participant writes answers on post-it notes and then group on a white board and discuss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By team:  present a question, let the team discuss for 2-3 minutes and then have a spokesperson report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As a simulation:  ask the teams to prepare and deliver a ”Board Presentation”  or a sales presentation on one of the topics</a:t>
            </a: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7FD20CB-75D4-41B6-9D4C-E5835431D2B6}"/>
              </a:ext>
            </a:extLst>
          </p:cNvPr>
          <p:cNvGrpSpPr/>
          <p:nvPr/>
        </p:nvGrpSpPr>
        <p:grpSpPr>
          <a:xfrm>
            <a:off x="467514" y="2423101"/>
            <a:ext cx="442126" cy="407491"/>
            <a:chOff x="9286679" y="1067966"/>
            <a:chExt cx="395897" cy="379688"/>
          </a:xfrm>
        </p:grpSpPr>
        <p:sp>
          <p:nvSpPr>
            <p:cNvPr id="5" name="Oval 45">
              <a:extLst>
                <a:ext uri="{FF2B5EF4-FFF2-40B4-BE49-F238E27FC236}">
                  <a16:creationId xmlns:a16="http://schemas.microsoft.com/office/drawing/2014/main" id="{D4546506-427C-46D1-A0F6-B79B1B1CB80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4B1B4B95-A4A0-4CE7-8CF6-D4FBF7490F9A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31A8190-6E73-4B42-B2B4-933135DE4C8C}"/>
              </a:ext>
            </a:extLst>
          </p:cNvPr>
          <p:cNvGrpSpPr/>
          <p:nvPr/>
        </p:nvGrpSpPr>
        <p:grpSpPr>
          <a:xfrm>
            <a:off x="449412" y="3103836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0DD2A769-E134-43BE-81D5-C5718F5D1435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8B3A73B-AF5A-4995-A606-AE93B5E2FBA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4E59AD48-E041-488B-B3D9-EF90FA2D5DEF}"/>
              </a:ext>
            </a:extLst>
          </p:cNvPr>
          <p:cNvGrpSpPr/>
          <p:nvPr/>
        </p:nvGrpSpPr>
        <p:grpSpPr>
          <a:xfrm>
            <a:off x="453141" y="3943769"/>
            <a:ext cx="442126" cy="407491"/>
            <a:chOff x="9286679" y="1067966"/>
            <a:chExt cx="395897" cy="379688"/>
          </a:xfrm>
        </p:grpSpPr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E6573E24-9BF1-4AA3-AE8F-34DBAD23C87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06603AE-B74D-4EBA-88F5-64FEC250F62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A5023CC6-9B7D-45A4-B07C-81F1F19FB182}"/>
              </a:ext>
            </a:extLst>
          </p:cNvPr>
          <p:cNvGrpSpPr/>
          <p:nvPr/>
        </p:nvGrpSpPr>
        <p:grpSpPr>
          <a:xfrm>
            <a:off x="473797" y="4756381"/>
            <a:ext cx="442126" cy="407491"/>
            <a:chOff x="9286679" y="1067966"/>
            <a:chExt cx="395897" cy="379688"/>
          </a:xfrm>
        </p:grpSpPr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9868BF02-5AE0-4DCD-B59A-70E3E8D52F4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00E5AC10-DD0E-4E77-A0E3-DB9AC2746C7D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4544B7-F5B7-4DCB-AC99-CC6E515D36B8}"/>
              </a:ext>
            </a:extLst>
          </p:cNvPr>
          <p:cNvSpPr txBox="1"/>
          <p:nvPr/>
        </p:nvSpPr>
        <p:spPr>
          <a:xfrm>
            <a:off x="7332558" y="2828747"/>
            <a:ext cx="44547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Also consider: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Using tools like </a:t>
            </a:r>
            <a:r>
              <a:rPr lang="en-CA" dirty="0" err="1"/>
              <a:t>Mentimeter</a:t>
            </a:r>
            <a:r>
              <a:rPr lang="en-CA" dirty="0"/>
              <a:t> to visualize data for participants and to help them debrief as a group.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Use your fellow instructors to brainstorm debriefing ideas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5" y="469783"/>
            <a:ext cx="5424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Debriefing Models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Transitioning</a:t>
            </a:r>
            <a:r>
              <a:rPr lang="fr-CA" sz="2400" b="1" dirty="0">
                <a:solidFill>
                  <a:srgbClr val="F8CF2C"/>
                </a:solidFill>
              </a:rPr>
              <a:t> </a:t>
            </a:r>
            <a:r>
              <a:rPr lang="fr-CA" sz="2400" b="1" dirty="0" err="1">
                <a:solidFill>
                  <a:srgbClr val="F8CF2C"/>
                </a:solidFill>
              </a:rPr>
              <a:t>from</a:t>
            </a:r>
            <a:r>
              <a:rPr lang="fr-CA" sz="2400" b="1" dirty="0">
                <a:solidFill>
                  <a:srgbClr val="F8CF2C"/>
                </a:solidFill>
              </a:rPr>
              <a:t> Simulation to </a:t>
            </a:r>
            <a:r>
              <a:rPr lang="fr-CA" sz="2400" b="1" dirty="0" err="1">
                <a:solidFill>
                  <a:srgbClr val="F8CF2C"/>
                </a:solidFill>
              </a:rPr>
              <a:t>Debrief</a:t>
            </a:r>
            <a:endParaRPr lang="fr-CA" dirty="0"/>
          </a:p>
        </p:txBody>
      </p:sp>
      <p:grpSp>
        <p:nvGrpSpPr>
          <p:cNvPr id="17" name="Group 44">
            <a:extLst>
              <a:ext uri="{FF2B5EF4-FFF2-40B4-BE49-F238E27FC236}">
                <a16:creationId xmlns:a16="http://schemas.microsoft.com/office/drawing/2014/main" id="{EFC11F45-BF26-0B43-8EED-8A92590147BA}"/>
              </a:ext>
            </a:extLst>
          </p:cNvPr>
          <p:cNvGrpSpPr/>
          <p:nvPr/>
        </p:nvGrpSpPr>
        <p:grpSpPr>
          <a:xfrm>
            <a:off x="449412" y="5496459"/>
            <a:ext cx="442126" cy="407491"/>
            <a:chOff x="9286679" y="1067966"/>
            <a:chExt cx="395897" cy="379688"/>
          </a:xfrm>
        </p:grpSpPr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03131B6A-1D0F-9A4C-B6AD-D61BECEECF76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624CC410-A6D2-9D4D-BF5E-DD1BB6CD90E8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167866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712797" y="2228198"/>
            <a:ext cx="10321787" cy="388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Debriefing is an important part of the value of </a:t>
            </a:r>
            <a:r>
              <a:rPr lang="en-CA" sz="2400" dirty="0" err="1"/>
              <a:t>ERPsim</a:t>
            </a:r>
            <a:r>
              <a:rPr lang="en-CA" sz="2400" dirty="0"/>
              <a:t>.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It takes a bit of time to get it working well- be patient and keep trying.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Prepare in advance and leave plenty of time.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Get creative:  use the suggestions offered here or try new ones.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Do some research on debriefing models. Start here: </a:t>
            </a:r>
            <a:r>
              <a:rPr lang="en-CA" sz="2400" dirty="0">
                <a:hlinkClick r:id="rId2"/>
              </a:rPr>
              <a:t>http://</a:t>
            </a:r>
            <a:r>
              <a:rPr lang="en-CA" sz="2400" dirty="0" err="1">
                <a:hlinkClick r:id="rId2"/>
              </a:rPr>
              <a:t>tamarathorpe.com</a:t>
            </a:r>
            <a:r>
              <a:rPr lang="en-CA" sz="2400" dirty="0">
                <a:hlinkClick r:id="rId2"/>
              </a:rPr>
              <a:t>/wp-content/uploads/2013/12/</a:t>
            </a:r>
            <a:r>
              <a:rPr lang="en-CA" sz="2400" dirty="0" err="1">
                <a:hlinkClick r:id="rId2"/>
              </a:rPr>
              <a:t>Thiagi</a:t>
            </a:r>
            <a:r>
              <a:rPr lang="en-CA" sz="2400" dirty="0">
                <a:hlinkClick r:id="rId2"/>
              </a:rPr>
              <a:t>-Debrief-</a:t>
            </a:r>
            <a:r>
              <a:rPr lang="en-CA" sz="2400" dirty="0" err="1">
                <a:hlinkClick r:id="rId2"/>
              </a:rPr>
              <a:t>Method.pdf</a:t>
            </a:r>
            <a:r>
              <a:rPr lang="en-CA" sz="2400" dirty="0">
                <a:hlinkClick r:id="rId2"/>
              </a:rPr>
              <a:t>  </a:t>
            </a:r>
            <a:r>
              <a:rPr lang="en-CA" sz="2400" dirty="0"/>
              <a:t>Search for “debriefing models”. Tons of material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HAVE FUN! The debrief can be as engaging as the simulation.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4" y="469783"/>
            <a:ext cx="64505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fr-CA" sz="3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Summing up and going forward </a:t>
            </a:r>
            <a:r>
              <a:rPr lang="fr-CA" sz="2400" b="1" dirty="0" err="1">
                <a:solidFill>
                  <a:srgbClr val="F8CF2C"/>
                </a:solidFill>
              </a:rPr>
              <a:t>Meaningful</a:t>
            </a:r>
            <a:r>
              <a:rPr lang="fr-CA" sz="2400" b="1" dirty="0">
                <a:solidFill>
                  <a:srgbClr val="F8CF2C"/>
                </a:solidFill>
              </a:rPr>
              <a:t> interactions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3763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A5FA469A-5EAF-495E-A911-6861CCBE1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 flipH="1">
            <a:off x="-415099" y="11"/>
            <a:ext cx="12191980" cy="6857989"/>
          </a:xfrm>
          <a:prstGeom prst="rect">
            <a:avLst/>
          </a:prstGeom>
        </p:spPr>
      </p:pic>
      <p:pic>
        <p:nvPicPr>
          <p:cNvPr id="14" name="Image 13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416F8299-6D96-4436-A999-82A902D82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91995"/>
          <a:stretch/>
        </p:blipFill>
        <p:spPr>
          <a:xfrm flipH="1">
            <a:off x="11147453" y="0"/>
            <a:ext cx="104454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C0033B-5031-475A-8394-0A02FF4B1FE0}"/>
              </a:ext>
            </a:extLst>
          </p:cNvPr>
          <p:cNvSpPr/>
          <p:nvPr/>
        </p:nvSpPr>
        <p:spPr>
          <a:xfrm>
            <a:off x="7438669" y="0"/>
            <a:ext cx="3724891" cy="6857154"/>
          </a:xfrm>
          <a:prstGeom prst="rect">
            <a:avLst/>
          </a:prstGeom>
          <a:solidFill>
            <a:srgbClr val="18171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7139FF-F9AF-43AA-A24B-A791E3C7E62B}"/>
              </a:ext>
            </a:extLst>
          </p:cNvPr>
          <p:cNvSpPr txBox="1"/>
          <p:nvPr/>
        </p:nvSpPr>
        <p:spPr>
          <a:xfrm>
            <a:off x="7560530" y="951388"/>
            <a:ext cx="301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module covers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219852-FA03-46F5-B8D6-3E8B11F10CF0}"/>
              </a:ext>
            </a:extLst>
          </p:cNvPr>
          <p:cNvSpPr txBox="1"/>
          <p:nvPr/>
        </p:nvSpPr>
        <p:spPr>
          <a:xfrm>
            <a:off x="7201591" y="1649519"/>
            <a:ext cx="3961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Learning Objectives &amp; Why to Debrief</a:t>
            </a:r>
            <a:endParaRPr lang="fr-CA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A" dirty="0" err="1">
                <a:solidFill>
                  <a:schemeClr val="bg1"/>
                </a:solidFill>
              </a:rPr>
              <a:t>Debriefing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Models</a:t>
            </a:r>
            <a:r>
              <a:rPr lang="fr-CA" dirty="0">
                <a:solidFill>
                  <a:schemeClr val="bg1"/>
                </a:solidFill>
              </a:rPr>
              <a:t> &amp; Stages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err="1">
                <a:solidFill>
                  <a:schemeClr val="bg1"/>
                </a:solidFill>
              </a:rPr>
              <a:t>Moving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Forward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5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ACB971F-E68A-469C-98C9-57C54011F20A}"/>
              </a:ext>
            </a:extLst>
          </p:cNvPr>
          <p:cNvSpPr txBox="1"/>
          <p:nvPr/>
        </p:nvSpPr>
        <p:spPr>
          <a:xfrm>
            <a:off x="209726" y="469783"/>
            <a:ext cx="4573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 101 </a:t>
            </a:r>
            <a:r>
              <a:rPr lang="en-CA" sz="2400" b="1" dirty="0">
                <a:solidFill>
                  <a:srgbClr val="F8CF2C"/>
                </a:solidFill>
              </a:rPr>
              <a:t>Preparing yourself &amp; participants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1F1139-93C6-4320-8E7C-71B62031BF55}"/>
              </a:ext>
            </a:extLst>
          </p:cNvPr>
          <p:cNvSpPr txBox="1"/>
          <p:nvPr/>
        </p:nvSpPr>
        <p:spPr>
          <a:xfrm>
            <a:off x="786606" y="2106606"/>
            <a:ext cx="64050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The taxonomy of learning objectives: knowledge, comprehension, application, analysis, synthesis and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As participants play, they are at the more functional end of the taxonomy: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What do I need to 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How do I do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Can we do that more efficiently?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Sponsor learning objectives are often at the higher end of the taxonomy: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How do we maximize business impact?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Do we need this? 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ow can we incorporate this?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/>
              <a:t>How do we get the greatest value from…?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Most people, after playing the sim, will not move to higher order learning unprompted!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6BC69D2-00B5-6140-ABCD-0ADFF054A6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4000"/>
                    </a14:imgEffect>
                    <a14:imgEffect>
                      <a14:brightnessContrast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24" y="2254887"/>
            <a:ext cx="3679568" cy="36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6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E6840BD-2822-4E45-AE85-01E6F68C7139}"/>
              </a:ext>
            </a:extLst>
          </p:cNvPr>
          <p:cNvSpPr txBox="1"/>
          <p:nvPr/>
        </p:nvSpPr>
        <p:spPr>
          <a:xfrm>
            <a:off x="209726" y="469783"/>
            <a:ext cx="60675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Debriefing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What</a:t>
            </a:r>
            <a:r>
              <a:rPr lang="fr-CA" sz="2400" b="1" dirty="0">
                <a:solidFill>
                  <a:srgbClr val="F8CF2C"/>
                </a:solidFill>
              </a:rPr>
              <a:t> &amp; </a:t>
            </a:r>
            <a:r>
              <a:rPr lang="fr-CA" sz="2400" b="1" dirty="0" err="1">
                <a:solidFill>
                  <a:srgbClr val="F8CF2C"/>
                </a:solidFill>
              </a:rPr>
              <a:t>Why</a:t>
            </a:r>
            <a:r>
              <a:rPr lang="fr-CA" sz="2400" b="1" dirty="0">
                <a:solidFill>
                  <a:srgbClr val="F8CF2C"/>
                </a:solidFill>
              </a:rPr>
              <a:t>? </a:t>
            </a:r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1B0C41-D45E-4D49-A014-FA76C9C65CEC}"/>
              </a:ext>
            </a:extLst>
          </p:cNvPr>
          <p:cNvSpPr txBox="1"/>
          <p:nvPr/>
        </p:nvSpPr>
        <p:spPr>
          <a:xfrm>
            <a:off x="642257" y="2172626"/>
            <a:ext cx="62497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 way to transition from the lower order objectives of playing the simulation to the sponsor’s higher order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What we learn as we play is wonderful, but not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 well crafted debrief will shift the cognitive mode to a more reflective style of thinking- encouraging participants to engage higher order cognitive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Most people, after playing the sim, will not move to higher order learning unprompted!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435CDFF-EA3B-9242-8BF5-7B7EFCB929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22" y="2172626"/>
            <a:ext cx="3080265" cy="30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209726" y="469783"/>
            <a:ext cx="471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Sponsor’s Objective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Simulation </a:t>
            </a:r>
            <a:r>
              <a:rPr lang="fr-CA" sz="2400" b="1" dirty="0" err="1">
                <a:solidFill>
                  <a:srgbClr val="F8CF2C"/>
                </a:solidFill>
              </a:rPr>
              <a:t>Resources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556817" y="2971579"/>
            <a:ext cx="57599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Preparation for the debrief begins in your first conversation with the sponsor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Establish clear objectives which can be realized by playing the simulation.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What is the outcome that will delight the sponsor? Ask!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17D3E8F7-FEF1-1041-BF56-8B54983414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58" y="2446638"/>
            <a:ext cx="2916193" cy="29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DCB9C64-6DBD-4CC4-9603-E890968592AC}"/>
              </a:ext>
            </a:extLst>
          </p:cNvPr>
          <p:cNvSpPr txBox="1"/>
          <p:nvPr/>
        </p:nvSpPr>
        <p:spPr>
          <a:xfrm>
            <a:off x="198840" y="371812"/>
            <a:ext cx="50651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Sponsor Objectives </a:t>
            </a:r>
          </a:p>
          <a:p>
            <a:r>
              <a:rPr lang="en-US" sz="2400" b="1" dirty="0">
                <a:solidFill>
                  <a:srgbClr val="F8CF2C"/>
                </a:solidFill>
              </a:rPr>
              <a:t>Setting the stage</a:t>
            </a:r>
            <a:endParaRPr lang="fr-CA" dirty="0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728A4D2-BD50-4C00-AB58-9AF10D1E8695}"/>
              </a:ext>
            </a:extLst>
          </p:cNvPr>
          <p:cNvGrpSpPr/>
          <p:nvPr/>
        </p:nvGrpSpPr>
        <p:grpSpPr>
          <a:xfrm>
            <a:off x="1308845" y="2421578"/>
            <a:ext cx="2845128" cy="3217579"/>
            <a:chOff x="4707453" y="2088018"/>
            <a:chExt cx="2845128" cy="3217578"/>
          </a:xfrm>
        </p:grpSpPr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D5F31AB-4E55-4190-A3E5-C4E018632D97}"/>
                </a:ext>
              </a:extLst>
            </p:cNvPr>
            <p:cNvGrpSpPr/>
            <p:nvPr/>
          </p:nvGrpSpPr>
          <p:grpSpPr>
            <a:xfrm>
              <a:off x="6625649" y="2231445"/>
              <a:ext cx="926932" cy="2374455"/>
              <a:chOff x="3647164" y="2464482"/>
              <a:chExt cx="231047" cy="591857"/>
            </a:xfrm>
            <a:solidFill>
              <a:schemeClr val="tx2">
                <a:lumMod val="75000"/>
              </a:schemeClr>
            </a:solidFill>
          </p:grpSpPr>
          <p:sp>
            <p:nvSpPr>
              <p:cNvPr id="13" name="Freeform 56">
                <a:extLst>
                  <a:ext uri="{FF2B5EF4-FFF2-40B4-BE49-F238E27FC236}">
                    <a16:creationId xmlns:a16="http://schemas.microsoft.com/office/drawing/2014/main" id="{A5DDDC41-E84F-4F55-BAAD-49CA10547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795" y="2464482"/>
                <a:ext cx="96006" cy="96006"/>
              </a:xfrm>
              <a:custGeom>
                <a:avLst/>
                <a:gdLst>
                  <a:gd name="T0" fmla="*/ 262 w 273"/>
                  <a:gd name="T1" fmla="*/ 182 h 271"/>
                  <a:gd name="T2" fmla="*/ 266 w 273"/>
                  <a:gd name="T3" fmla="*/ 173 h 271"/>
                  <a:gd name="T4" fmla="*/ 269 w 273"/>
                  <a:gd name="T5" fmla="*/ 165 h 271"/>
                  <a:gd name="T6" fmla="*/ 272 w 273"/>
                  <a:gd name="T7" fmla="*/ 155 h 271"/>
                  <a:gd name="T8" fmla="*/ 273 w 273"/>
                  <a:gd name="T9" fmla="*/ 146 h 271"/>
                  <a:gd name="T10" fmla="*/ 273 w 273"/>
                  <a:gd name="T11" fmla="*/ 137 h 271"/>
                  <a:gd name="T12" fmla="*/ 273 w 273"/>
                  <a:gd name="T13" fmla="*/ 127 h 271"/>
                  <a:gd name="T14" fmla="*/ 272 w 273"/>
                  <a:gd name="T15" fmla="*/ 119 h 271"/>
                  <a:gd name="T16" fmla="*/ 270 w 273"/>
                  <a:gd name="T17" fmla="*/ 110 h 271"/>
                  <a:gd name="T18" fmla="*/ 265 w 273"/>
                  <a:gd name="T19" fmla="*/ 92 h 271"/>
                  <a:gd name="T20" fmla="*/ 257 w 273"/>
                  <a:gd name="T21" fmla="*/ 76 h 271"/>
                  <a:gd name="T22" fmla="*/ 246 w 273"/>
                  <a:gd name="T23" fmla="*/ 60 h 271"/>
                  <a:gd name="T24" fmla="*/ 236 w 273"/>
                  <a:gd name="T25" fmla="*/ 45 h 271"/>
                  <a:gd name="T26" fmla="*/ 222 w 273"/>
                  <a:gd name="T27" fmla="*/ 33 h 271"/>
                  <a:gd name="T28" fmla="*/ 207 w 273"/>
                  <a:gd name="T29" fmla="*/ 23 h 271"/>
                  <a:gd name="T30" fmla="*/ 191 w 273"/>
                  <a:gd name="T31" fmla="*/ 13 h 271"/>
                  <a:gd name="T32" fmla="*/ 174 w 273"/>
                  <a:gd name="T33" fmla="*/ 6 h 271"/>
                  <a:gd name="T34" fmla="*/ 165 w 273"/>
                  <a:gd name="T35" fmla="*/ 4 h 271"/>
                  <a:gd name="T36" fmla="*/ 157 w 273"/>
                  <a:gd name="T37" fmla="*/ 1 h 271"/>
                  <a:gd name="T38" fmla="*/ 147 w 273"/>
                  <a:gd name="T39" fmla="*/ 0 h 271"/>
                  <a:gd name="T40" fmla="*/ 138 w 273"/>
                  <a:gd name="T41" fmla="*/ 0 h 271"/>
                  <a:gd name="T42" fmla="*/ 128 w 273"/>
                  <a:gd name="T43" fmla="*/ 0 h 271"/>
                  <a:gd name="T44" fmla="*/ 119 w 273"/>
                  <a:gd name="T45" fmla="*/ 1 h 271"/>
                  <a:gd name="T46" fmla="*/ 110 w 273"/>
                  <a:gd name="T47" fmla="*/ 2 h 271"/>
                  <a:gd name="T48" fmla="*/ 100 w 273"/>
                  <a:gd name="T49" fmla="*/ 5 h 271"/>
                  <a:gd name="T50" fmla="*/ 92 w 273"/>
                  <a:gd name="T51" fmla="*/ 6 h 271"/>
                  <a:gd name="T52" fmla="*/ 84 w 273"/>
                  <a:gd name="T53" fmla="*/ 9 h 271"/>
                  <a:gd name="T54" fmla="*/ 76 w 273"/>
                  <a:gd name="T55" fmla="*/ 13 h 271"/>
                  <a:gd name="T56" fmla="*/ 68 w 273"/>
                  <a:gd name="T57" fmla="*/ 17 h 271"/>
                  <a:gd name="T58" fmla="*/ 53 w 273"/>
                  <a:gd name="T59" fmla="*/ 27 h 271"/>
                  <a:gd name="T60" fmla="*/ 41 w 273"/>
                  <a:gd name="T61" fmla="*/ 37 h 271"/>
                  <a:gd name="T62" fmla="*/ 29 w 273"/>
                  <a:gd name="T63" fmla="*/ 49 h 271"/>
                  <a:gd name="T64" fmla="*/ 20 w 273"/>
                  <a:gd name="T65" fmla="*/ 64 h 271"/>
                  <a:gd name="T66" fmla="*/ 12 w 273"/>
                  <a:gd name="T67" fmla="*/ 79 h 271"/>
                  <a:gd name="T68" fmla="*/ 6 w 273"/>
                  <a:gd name="T69" fmla="*/ 95 h 271"/>
                  <a:gd name="T70" fmla="*/ 2 w 273"/>
                  <a:gd name="T71" fmla="*/ 112 h 271"/>
                  <a:gd name="T72" fmla="*/ 0 w 273"/>
                  <a:gd name="T73" fmla="*/ 129 h 271"/>
                  <a:gd name="T74" fmla="*/ 0 w 273"/>
                  <a:gd name="T75" fmla="*/ 146 h 271"/>
                  <a:gd name="T76" fmla="*/ 2 w 273"/>
                  <a:gd name="T77" fmla="*/ 163 h 271"/>
                  <a:gd name="T78" fmla="*/ 6 w 273"/>
                  <a:gd name="T79" fmla="*/ 179 h 271"/>
                  <a:gd name="T80" fmla="*/ 12 w 273"/>
                  <a:gd name="T81" fmla="*/ 196 h 271"/>
                  <a:gd name="T82" fmla="*/ 21 w 273"/>
                  <a:gd name="T83" fmla="*/ 210 h 271"/>
                  <a:gd name="T84" fmla="*/ 32 w 273"/>
                  <a:gd name="T85" fmla="*/ 224 h 271"/>
                  <a:gd name="T86" fmla="*/ 39 w 273"/>
                  <a:gd name="T87" fmla="*/ 232 h 271"/>
                  <a:gd name="T88" fmla="*/ 44 w 273"/>
                  <a:gd name="T89" fmla="*/ 238 h 271"/>
                  <a:gd name="T90" fmla="*/ 51 w 273"/>
                  <a:gd name="T91" fmla="*/ 244 h 271"/>
                  <a:gd name="T92" fmla="*/ 59 w 273"/>
                  <a:gd name="T93" fmla="*/ 249 h 271"/>
                  <a:gd name="T94" fmla="*/ 73 w 273"/>
                  <a:gd name="T95" fmla="*/ 259 h 271"/>
                  <a:gd name="T96" fmla="*/ 89 w 273"/>
                  <a:gd name="T97" fmla="*/ 264 h 271"/>
                  <a:gd name="T98" fmla="*/ 107 w 273"/>
                  <a:gd name="T99" fmla="*/ 269 h 271"/>
                  <a:gd name="T100" fmla="*/ 124 w 273"/>
                  <a:gd name="T101" fmla="*/ 271 h 271"/>
                  <a:gd name="T102" fmla="*/ 142 w 273"/>
                  <a:gd name="T103" fmla="*/ 271 h 271"/>
                  <a:gd name="T104" fmla="*/ 159 w 273"/>
                  <a:gd name="T105" fmla="*/ 269 h 271"/>
                  <a:gd name="T106" fmla="*/ 177 w 273"/>
                  <a:gd name="T107" fmla="*/ 265 h 271"/>
                  <a:gd name="T108" fmla="*/ 193 w 273"/>
                  <a:gd name="T109" fmla="*/ 259 h 271"/>
                  <a:gd name="T110" fmla="*/ 209 w 273"/>
                  <a:gd name="T111" fmla="*/ 251 h 271"/>
                  <a:gd name="T112" fmla="*/ 224 w 273"/>
                  <a:gd name="T113" fmla="*/ 240 h 271"/>
                  <a:gd name="T114" fmla="*/ 236 w 273"/>
                  <a:gd name="T115" fmla="*/ 229 h 271"/>
                  <a:gd name="T116" fmla="*/ 248 w 273"/>
                  <a:gd name="T117" fmla="*/ 214 h 271"/>
                  <a:gd name="T118" fmla="*/ 252 w 273"/>
                  <a:gd name="T119" fmla="*/ 208 h 271"/>
                  <a:gd name="T120" fmla="*/ 256 w 273"/>
                  <a:gd name="T121" fmla="*/ 200 h 271"/>
                  <a:gd name="T122" fmla="*/ 260 w 273"/>
                  <a:gd name="T123" fmla="*/ 192 h 271"/>
                  <a:gd name="T124" fmla="*/ 262 w 273"/>
                  <a:gd name="T125" fmla="*/ 18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3" h="271">
                    <a:moveTo>
                      <a:pt x="262" y="182"/>
                    </a:moveTo>
                    <a:lnTo>
                      <a:pt x="266" y="173"/>
                    </a:lnTo>
                    <a:lnTo>
                      <a:pt x="269" y="165"/>
                    </a:lnTo>
                    <a:lnTo>
                      <a:pt x="272" y="155"/>
                    </a:lnTo>
                    <a:lnTo>
                      <a:pt x="273" y="146"/>
                    </a:lnTo>
                    <a:lnTo>
                      <a:pt x="273" y="137"/>
                    </a:lnTo>
                    <a:lnTo>
                      <a:pt x="273" y="127"/>
                    </a:lnTo>
                    <a:lnTo>
                      <a:pt x="272" y="119"/>
                    </a:lnTo>
                    <a:lnTo>
                      <a:pt x="270" y="110"/>
                    </a:lnTo>
                    <a:lnTo>
                      <a:pt x="265" y="92"/>
                    </a:lnTo>
                    <a:lnTo>
                      <a:pt x="257" y="76"/>
                    </a:lnTo>
                    <a:lnTo>
                      <a:pt x="246" y="60"/>
                    </a:lnTo>
                    <a:lnTo>
                      <a:pt x="236" y="45"/>
                    </a:lnTo>
                    <a:lnTo>
                      <a:pt x="222" y="33"/>
                    </a:lnTo>
                    <a:lnTo>
                      <a:pt x="207" y="23"/>
                    </a:lnTo>
                    <a:lnTo>
                      <a:pt x="191" y="13"/>
                    </a:lnTo>
                    <a:lnTo>
                      <a:pt x="174" y="6"/>
                    </a:lnTo>
                    <a:lnTo>
                      <a:pt x="165" y="4"/>
                    </a:lnTo>
                    <a:lnTo>
                      <a:pt x="157" y="1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9" y="1"/>
                    </a:lnTo>
                    <a:lnTo>
                      <a:pt x="110" y="2"/>
                    </a:lnTo>
                    <a:lnTo>
                      <a:pt x="100" y="5"/>
                    </a:lnTo>
                    <a:lnTo>
                      <a:pt x="92" y="6"/>
                    </a:lnTo>
                    <a:lnTo>
                      <a:pt x="84" y="9"/>
                    </a:lnTo>
                    <a:lnTo>
                      <a:pt x="76" y="13"/>
                    </a:lnTo>
                    <a:lnTo>
                      <a:pt x="68" y="17"/>
                    </a:lnTo>
                    <a:lnTo>
                      <a:pt x="53" y="27"/>
                    </a:lnTo>
                    <a:lnTo>
                      <a:pt x="41" y="37"/>
                    </a:lnTo>
                    <a:lnTo>
                      <a:pt x="29" y="49"/>
                    </a:lnTo>
                    <a:lnTo>
                      <a:pt x="20" y="64"/>
                    </a:lnTo>
                    <a:lnTo>
                      <a:pt x="12" y="79"/>
                    </a:lnTo>
                    <a:lnTo>
                      <a:pt x="6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6" y="179"/>
                    </a:lnTo>
                    <a:lnTo>
                      <a:pt x="12" y="196"/>
                    </a:lnTo>
                    <a:lnTo>
                      <a:pt x="21" y="210"/>
                    </a:lnTo>
                    <a:lnTo>
                      <a:pt x="32" y="224"/>
                    </a:lnTo>
                    <a:lnTo>
                      <a:pt x="39" y="232"/>
                    </a:lnTo>
                    <a:lnTo>
                      <a:pt x="44" y="238"/>
                    </a:lnTo>
                    <a:lnTo>
                      <a:pt x="51" y="244"/>
                    </a:lnTo>
                    <a:lnTo>
                      <a:pt x="59" y="249"/>
                    </a:lnTo>
                    <a:lnTo>
                      <a:pt x="73" y="259"/>
                    </a:lnTo>
                    <a:lnTo>
                      <a:pt x="89" y="264"/>
                    </a:lnTo>
                    <a:lnTo>
                      <a:pt x="107" y="269"/>
                    </a:lnTo>
                    <a:lnTo>
                      <a:pt x="124" y="271"/>
                    </a:lnTo>
                    <a:lnTo>
                      <a:pt x="142" y="271"/>
                    </a:lnTo>
                    <a:lnTo>
                      <a:pt x="159" y="269"/>
                    </a:lnTo>
                    <a:lnTo>
                      <a:pt x="177" y="265"/>
                    </a:lnTo>
                    <a:lnTo>
                      <a:pt x="193" y="259"/>
                    </a:lnTo>
                    <a:lnTo>
                      <a:pt x="209" y="251"/>
                    </a:lnTo>
                    <a:lnTo>
                      <a:pt x="224" y="240"/>
                    </a:lnTo>
                    <a:lnTo>
                      <a:pt x="236" y="229"/>
                    </a:lnTo>
                    <a:lnTo>
                      <a:pt x="248" y="214"/>
                    </a:lnTo>
                    <a:lnTo>
                      <a:pt x="252" y="208"/>
                    </a:lnTo>
                    <a:lnTo>
                      <a:pt x="256" y="200"/>
                    </a:lnTo>
                    <a:lnTo>
                      <a:pt x="260" y="192"/>
                    </a:lnTo>
                    <a:lnTo>
                      <a:pt x="262" y="18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57">
                <a:extLst>
                  <a:ext uri="{FF2B5EF4-FFF2-40B4-BE49-F238E27FC236}">
                    <a16:creationId xmlns:a16="http://schemas.microsoft.com/office/drawing/2014/main" id="{69DB6CC6-6677-459A-8098-0B07FB46E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164" y="2569982"/>
                <a:ext cx="231047" cy="486357"/>
              </a:xfrm>
              <a:custGeom>
                <a:avLst/>
                <a:gdLst>
                  <a:gd name="T0" fmla="*/ 566 w 658"/>
                  <a:gd name="T1" fmla="*/ 20 h 1383"/>
                  <a:gd name="T2" fmla="*/ 506 w 658"/>
                  <a:gd name="T3" fmla="*/ 4 h 1383"/>
                  <a:gd name="T4" fmla="*/ 396 w 658"/>
                  <a:gd name="T5" fmla="*/ 0 h 1383"/>
                  <a:gd name="T6" fmla="*/ 259 w 658"/>
                  <a:gd name="T7" fmla="*/ 0 h 1383"/>
                  <a:gd name="T8" fmla="*/ 136 w 658"/>
                  <a:gd name="T9" fmla="*/ 8 h 1383"/>
                  <a:gd name="T10" fmla="*/ 74 w 658"/>
                  <a:gd name="T11" fmla="*/ 27 h 1383"/>
                  <a:gd name="T12" fmla="*/ 40 w 658"/>
                  <a:gd name="T13" fmla="*/ 53 h 1383"/>
                  <a:gd name="T14" fmla="*/ 16 w 658"/>
                  <a:gd name="T15" fmla="*/ 90 h 1383"/>
                  <a:gd name="T16" fmla="*/ 4 w 658"/>
                  <a:gd name="T17" fmla="*/ 131 h 1383"/>
                  <a:gd name="T18" fmla="*/ 2 w 658"/>
                  <a:gd name="T19" fmla="*/ 220 h 1383"/>
                  <a:gd name="T20" fmla="*/ 0 w 658"/>
                  <a:gd name="T21" fmla="*/ 448 h 1383"/>
                  <a:gd name="T22" fmla="*/ 2 w 658"/>
                  <a:gd name="T23" fmla="*/ 629 h 1383"/>
                  <a:gd name="T24" fmla="*/ 19 w 658"/>
                  <a:gd name="T25" fmla="*/ 665 h 1383"/>
                  <a:gd name="T26" fmla="*/ 42 w 658"/>
                  <a:gd name="T27" fmla="*/ 676 h 1383"/>
                  <a:gd name="T28" fmla="*/ 73 w 658"/>
                  <a:gd name="T29" fmla="*/ 676 h 1383"/>
                  <a:gd name="T30" fmla="*/ 97 w 658"/>
                  <a:gd name="T31" fmla="*/ 657 h 1383"/>
                  <a:gd name="T32" fmla="*/ 117 w 658"/>
                  <a:gd name="T33" fmla="*/ 602 h 1383"/>
                  <a:gd name="T34" fmla="*/ 118 w 658"/>
                  <a:gd name="T35" fmla="*/ 452 h 1383"/>
                  <a:gd name="T36" fmla="*/ 118 w 658"/>
                  <a:gd name="T37" fmla="*/ 273 h 1383"/>
                  <a:gd name="T38" fmla="*/ 153 w 658"/>
                  <a:gd name="T39" fmla="*/ 296 h 1383"/>
                  <a:gd name="T40" fmla="*/ 153 w 658"/>
                  <a:gd name="T41" fmla="*/ 566 h 1383"/>
                  <a:gd name="T42" fmla="*/ 153 w 658"/>
                  <a:gd name="T43" fmla="*/ 836 h 1383"/>
                  <a:gd name="T44" fmla="*/ 153 w 658"/>
                  <a:gd name="T45" fmla="*/ 1107 h 1383"/>
                  <a:gd name="T46" fmla="*/ 154 w 658"/>
                  <a:gd name="T47" fmla="*/ 1323 h 1383"/>
                  <a:gd name="T48" fmla="*/ 175 w 658"/>
                  <a:gd name="T49" fmla="*/ 1363 h 1383"/>
                  <a:gd name="T50" fmla="*/ 215 w 658"/>
                  <a:gd name="T51" fmla="*/ 1382 h 1383"/>
                  <a:gd name="T52" fmla="*/ 262 w 658"/>
                  <a:gd name="T53" fmla="*/ 1379 h 1383"/>
                  <a:gd name="T54" fmla="*/ 299 w 658"/>
                  <a:gd name="T55" fmla="*/ 1349 h 1383"/>
                  <a:gd name="T56" fmla="*/ 311 w 658"/>
                  <a:gd name="T57" fmla="*/ 1272 h 1383"/>
                  <a:gd name="T58" fmla="*/ 311 w 658"/>
                  <a:gd name="T59" fmla="*/ 1030 h 1383"/>
                  <a:gd name="T60" fmla="*/ 313 w 658"/>
                  <a:gd name="T61" fmla="*/ 745 h 1383"/>
                  <a:gd name="T62" fmla="*/ 347 w 658"/>
                  <a:gd name="T63" fmla="*/ 756 h 1383"/>
                  <a:gd name="T64" fmla="*/ 347 w 658"/>
                  <a:gd name="T65" fmla="*/ 1082 h 1383"/>
                  <a:gd name="T66" fmla="*/ 350 w 658"/>
                  <a:gd name="T67" fmla="*/ 1333 h 1383"/>
                  <a:gd name="T68" fmla="*/ 361 w 658"/>
                  <a:gd name="T69" fmla="*/ 1359 h 1383"/>
                  <a:gd name="T70" fmla="*/ 388 w 658"/>
                  <a:gd name="T71" fmla="*/ 1378 h 1383"/>
                  <a:gd name="T72" fmla="*/ 444 w 658"/>
                  <a:gd name="T73" fmla="*/ 1379 h 1383"/>
                  <a:gd name="T74" fmla="*/ 484 w 658"/>
                  <a:gd name="T75" fmla="*/ 1355 h 1383"/>
                  <a:gd name="T76" fmla="*/ 496 w 658"/>
                  <a:gd name="T77" fmla="*/ 1331 h 1383"/>
                  <a:gd name="T78" fmla="*/ 499 w 658"/>
                  <a:gd name="T79" fmla="*/ 1240 h 1383"/>
                  <a:gd name="T80" fmla="*/ 499 w 658"/>
                  <a:gd name="T81" fmla="*/ 971 h 1383"/>
                  <a:gd name="T82" fmla="*/ 499 w 658"/>
                  <a:gd name="T83" fmla="*/ 700 h 1383"/>
                  <a:gd name="T84" fmla="*/ 499 w 658"/>
                  <a:gd name="T85" fmla="*/ 429 h 1383"/>
                  <a:gd name="T86" fmla="*/ 510 w 658"/>
                  <a:gd name="T87" fmla="*/ 226 h 1383"/>
                  <a:gd name="T88" fmla="*/ 542 w 658"/>
                  <a:gd name="T89" fmla="*/ 273 h 1383"/>
                  <a:gd name="T90" fmla="*/ 542 w 658"/>
                  <a:gd name="T91" fmla="*/ 461 h 1383"/>
                  <a:gd name="T92" fmla="*/ 543 w 658"/>
                  <a:gd name="T93" fmla="*/ 617 h 1383"/>
                  <a:gd name="T94" fmla="*/ 565 w 658"/>
                  <a:gd name="T95" fmla="*/ 662 h 1383"/>
                  <a:gd name="T96" fmla="*/ 589 w 658"/>
                  <a:gd name="T97" fmla="*/ 676 h 1383"/>
                  <a:gd name="T98" fmla="*/ 618 w 658"/>
                  <a:gd name="T99" fmla="*/ 676 h 1383"/>
                  <a:gd name="T100" fmla="*/ 638 w 658"/>
                  <a:gd name="T101" fmla="*/ 665 h 1383"/>
                  <a:gd name="T102" fmla="*/ 653 w 658"/>
                  <a:gd name="T103" fmla="*/ 639 h 1383"/>
                  <a:gd name="T104" fmla="*/ 658 w 658"/>
                  <a:gd name="T105" fmla="*/ 555 h 1383"/>
                  <a:gd name="T106" fmla="*/ 658 w 658"/>
                  <a:gd name="T107" fmla="*/ 360 h 1383"/>
                  <a:gd name="T108" fmla="*/ 658 w 658"/>
                  <a:gd name="T109" fmla="*/ 192 h 1383"/>
                  <a:gd name="T110" fmla="*/ 648 w 658"/>
                  <a:gd name="T111" fmla="*/ 111 h 1383"/>
                  <a:gd name="T112" fmla="*/ 629 w 658"/>
                  <a:gd name="T113" fmla="*/ 71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8" h="1383">
                    <a:moveTo>
                      <a:pt x="605" y="45"/>
                    </a:moveTo>
                    <a:lnTo>
                      <a:pt x="593" y="36"/>
                    </a:lnTo>
                    <a:lnTo>
                      <a:pt x="579" y="27"/>
                    </a:lnTo>
                    <a:lnTo>
                      <a:pt x="566" y="20"/>
                    </a:lnTo>
                    <a:lnTo>
                      <a:pt x="551" y="15"/>
                    </a:lnTo>
                    <a:lnTo>
                      <a:pt x="536" y="11"/>
                    </a:lnTo>
                    <a:lnTo>
                      <a:pt x="522" y="6"/>
                    </a:lnTo>
                    <a:lnTo>
                      <a:pt x="506" y="4"/>
                    </a:lnTo>
                    <a:lnTo>
                      <a:pt x="491" y="2"/>
                    </a:lnTo>
                    <a:lnTo>
                      <a:pt x="459" y="0"/>
                    </a:lnTo>
                    <a:lnTo>
                      <a:pt x="427" y="0"/>
                    </a:lnTo>
                    <a:lnTo>
                      <a:pt x="396" y="0"/>
                    </a:lnTo>
                    <a:lnTo>
                      <a:pt x="365" y="0"/>
                    </a:lnTo>
                    <a:lnTo>
                      <a:pt x="330" y="1"/>
                    </a:lnTo>
                    <a:lnTo>
                      <a:pt x="294" y="0"/>
                    </a:lnTo>
                    <a:lnTo>
                      <a:pt x="259" y="0"/>
                    </a:lnTo>
                    <a:lnTo>
                      <a:pt x="223" y="0"/>
                    </a:lnTo>
                    <a:lnTo>
                      <a:pt x="188" y="1"/>
                    </a:lnTo>
                    <a:lnTo>
                      <a:pt x="153" y="4"/>
                    </a:lnTo>
                    <a:lnTo>
                      <a:pt x="136" y="8"/>
                    </a:lnTo>
                    <a:lnTo>
                      <a:pt x="118" y="12"/>
                    </a:lnTo>
                    <a:lnTo>
                      <a:pt x="101" y="16"/>
                    </a:lnTo>
                    <a:lnTo>
                      <a:pt x="85" y="23"/>
                    </a:lnTo>
                    <a:lnTo>
                      <a:pt x="74" y="27"/>
                    </a:lnTo>
                    <a:lnTo>
                      <a:pt x="65" y="32"/>
                    </a:lnTo>
                    <a:lnTo>
                      <a:pt x="55" y="39"/>
                    </a:lnTo>
                    <a:lnTo>
                      <a:pt x="47" y="45"/>
                    </a:lnTo>
                    <a:lnTo>
                      <a:pt x="40" y="53"/>
                    </a:lnTo>
                    <a:lnTo>
                      <a:pt x="32" y="61"/>
                    </a:lnTo>
                    <a:lnTo>
                      <a:pt x="27" y="70"/>
                    </a:lnTo>
                    <a:lnTo>
                      <a:pt x="22" y="79"/>
                    </a:lnTo>
                    <a:lnTo>
                      <a:pt x="16" y="90"/>
                    </a:lnTo>
                    <a:lnTo>
                      <a:pt x="12" y="99"/>
                    </a:lnTo>
                    <a:lnTo>
                      <a:pt x="8" y="110"/>
                    </a:lnTo>
                    <a:lnTo>
                      <a:pt x="6" y="120"/>
                    </a:lnTo>
                    <a:lnTo>
                      <a:pt x="4" y="131"/>
                    </a:lnTo>
                    <a:lnTo>
                      <a:pt x="2" y="142"/>
                    </a:lnTo>
                    <a:lnTo>
                      <a:pt x="2" y="153"/>
                    </a:lnTo>
                    <a:lnTo>
                      <a:pt x="2" y="163"/>
                    </a:lnTo>
                    <a:lnTo>
                      <a:pt x="2" y="220"/>
                    </a:lnTo>
                    <a:lnTo>
                      <a:pt x="2" y="277"/>
                    </a:lnTo>
                    <a:lnTo>
                      <a:pt x="0" y="334"/>
                    </a:lnTo>
                    <a:lnTo>
                      <a:pt x="0" y="390"/>
                    </a:lnTo>
                    <a:lnTo>
                      <a:pt x="0" y="448"/>
                    </a:lnTo>
                    <a:lnTo>
                      <a:pt x="2" y="504"/>
                    </a:lnTo>
                    <a:lnTo>
                      <a:pt x="2" y="562"/>
                    </a:lnTo>
                    <a:lnTo>
                      <a:pt x="2" y="618"/>
                    </a:lnTo>
                    <a:lnTo>
                      <a:pt x="2" y="629"/>
                    </a:lnTo>
                    <a:lnTo>
                      <a:pt x="4" y="638"/>
                    </a:lnTo>
                    <a:lnTo>
                      <a:pt x="7" y="649"/>
                    </a:lnTo>
                    <a:lnTo>
                      <a:pt x="12" y="658"/>
                    </a:lnTo>
                    <a:lnTo>
                      <a:pt x="19" y="665"/>
                    </a:lnTo>
                    <a:lnTo>
                      <a:pt x="28" y="672"/>
                    </a:lnTo>
                    <a:lnTo>
                      <a:pt x="32" y="673"/>
                    </a:lnTo>
                    <a:lnTo>
                      <a:pt x="38" y="676"/>
                    </a:lnTo>
                    <a:lnTo>
                      <a:pt x="42" y="676"/>
                    </a:lnTo>
                    <a:lnTo>
                      <a:pt x="47" y="676"/>
                    </a:lnTo>
                    <a:lnTo>
                      <a:pt x="57" y="677"/>
                    </a:lnTo>
                    <a:lnTo>
                      <a:pt x="65" y="677"/>
                    </a:lnTo>
                    <a:lnTo>
                      <a:pt x="73" y="676"/>
                    </a:lnTo>
                    <a:lnTo>
                      <a:pt x="79" y="672"/>
                    </a:lnTo>
                    <a:lnTo>
                      <a:pt x="86" y="667"/>
                    </a:lnTo>
                    <a:lnTo>
                      <a:pt x="91" y="663"/>
                    </a:lnTo>
                    <a:lnTo>
                      <a:pt x="97" y="657"/>
                    </a:lnTo>
                    <a:lnTo>
                      <a:pt x="101" y="650"/>
                    </a:lnTo>
                    <a:lnTo>
                      <a:pt x="109" y="635"/>
                    </a:lnTo>
                    <a:lnTo>
                      <a:pt x="114" y="619"/>
                    </a:lnTo>
                    <a:lnTo>
                      <a:pt x="117" y="602"/>
                    </a:lnTo>
                    <a:lnTo>
                      <a:pt x="117" y="587"/>
                    </a:lnTo>
                    <a:lnTo>
                      <a:pt x="118" y="541"/>
                    </a:lnTo>
                    <a:lnTo>
                      <a:pt x="118" y="497"/>
                    </a:lnTo>
                    <a:lnTo>
                      <a:pt x="118" y="452"/>
                    </a:lnTo>
                    <a:lnTo>
                      <a:pt x="117" y="407"/>
                    </a:lnTo>
                    <a:lnTo>
                      <a:pt x="117" y="362"/>
                    </a:lnTo>
                    <a:lnTo>
                      <a:pt x="117" y="318"/>
                    </a:lnTo>
                    <a:lnTo>
                      <a:pt x="118" y="273"/>
                    </a:lnTo>
                    <a:lnTo>
                      <a:pt x="118" y="228"/>
                    </a:lnTo>
                    <a:lnTo>
                      <a:pt x="136" y="228"/>
                    </a:lnTo>
                    <a:lnTo>
                      <a:pt x="152" y="228"/>
                    </a:lnTo>
                    <a:lnTo>
                      <a:pt x="153" y="296"/>
                    </a:lnTo>
                    <a:lnTo>
                      <a:pt x="153" y="363"/>
                    </a:lnTo>
                    <a:lnTo>
                      <a:pt x="153" y="430"/>
                    </a:lnTo>
                    <a:lnTo>
                      <a:pt x="153" y="499"/>
                    </a:lnTo>
                    <a:lnTo>
                      <a:pt x="153" y="566"/>
                    </a:lnTo>
                    <a:lnTo>
                      <a:pt x="153" y="634"/>
                    </a:lnTo>
                    <a:lnTo>
                      <a:pt x="153" y="701"/>
                    </a:lnTo>
                    <a:lnTo>
                      <a:pt x="153" y="769"/>
                    </a:lnTo>
                    <a:lnTo>
                      <a:pt x="153" y="836"/>
                    </a:lnTo>
                    <a:lnTo>
                      <a:pt x="153" y="903"/>
                    </a:lnTo>
                    <a:lnTo>
                      <a:pt x="153" y="972"/>
                    </a:lnTo>
                    <a:lnTo>
                      <a:pt x="153" y="1039"/>
                    </a:lnTo>
                    <a:lnTo>
                      <a:pt x="153" y="1107"/>
                    </a:lnTo>
                    <a:lnTo>
                      <a:pt x="153" y="1174"/>
                    </a:lnTo>
                    <a:lnTo>
                      <a:pt x="153" y="1243"/>
                    </a:lnTo>
                    <a:lnTo>
                      <a:pt x="154" y="1310"/>
                    </a:lnTo>
                    <a:lnTo>
                      <a:pt x="154" y="1323"/>
                    </a:lnTo>
                    <a:lnTo>
                      <a:pt x="157" y="1335"/>
                    </a:lnTo>
                    <a:lnTo>
                      <a:pt x="161" y="1346"/>
                    </a:lnTo>
                    <a:lnTo>
                      <a:pt x="168" y="1355"/>
                    </a:lnTo>
                    <a:lnTo>
                      <a:pt x="175" y="1363"/>
                    </a:lnTo>
                    <a:lnTo>
                      <a:pt x="184" y="1370"/>
                    </a:lnTo>
                    <a:lnTo>
                      <a:pt x="193" y="1375"/>
                    </a:lnTo>
                    <a:lnTo>
                      <a:pt x="204" y="1379"/>
                    </a:lnTo>
                    <a:lnTo>
                      <a:pt x="215" y="1382"/>
                    </a:lnTo>
                    <a:lnTo>
                      <a:pt x="227" y="1383"/>
                    </a:lnTo>
                    <a:lnTo>
                      <a:pt x="239" y="1383"/>
                    </a:lnTo>
                    <a:lnTo>
                      <a:pt x="251" y="1382"/>
                    </a:lnTo>
                    <a:lnTo>
                      <a:pt x="262" y="1379"/>
                    </a:lnTo>
                    <a:lnTo>
                      <a:pt x="274" y="1375"/>
                    </a:lnTo>
                    <a:lnTo>
                      <a:pt x="283" y="1370"/>
                    </a:lnTo>
                    <a:lnTo>
                      <a:pt x="294" y="1363"/>
                    </a:lnTo>
                    <a:lnTo>
                      <a:pt x="299" y="1349"/>
                    </a:lnTo>
                    <a:lnTo>
                      <a:pt x="303" y="1334"/>
                    </a:lnTo>
                    <a:lnTo>
                      <a:pt x="306" y="1319"/>
                    </a:lnTo>
                    <a:lnTo>
                      <a:pt x="309" y="1303"/>
                    </a:lnTo>
                    <a:lnTo>
                      <a:pt x="311" y="1272"/>
                    </a:lnTo>
                    <a:lnTo>
                      <a:pt x="313" y="1241"/>
                    </a:lnTo>
                    <a:lnTo>
                      <a:pt x="313" y="1170"/>
                    </a:lnTo>
                    <a:lnTo>
                      <a:pt x="311" y="1101"/>
                    </a:lnTo>
                    <a:lnTo>
                      <a:pt x="311" y="1030"/>
                    </a:lnTo>
                    <a:lnTo>
                      <a:pt x="311" y="958"/>
                    </a:lnTo>
                    <a:lnTo>
                      <a:pt x="311" y="887"/>
                    </a:lnTo>
                    <a:lnTo>
                      <a:pt x="313" y="816"/>
                    </a:lnTo>
                    <a:lnTo>
                      <a:pt x="313" y="745"/>
                    </a:lnTo>
                    <a:lnTo>
                      <a:pt x="313" y="674"/>
                    </a:lnTo>
                    <a:lnTo>
                      <a:pt x="330" y="674"/>
                    </a:lnTo>
                    <a:lnTo>
                      <a:pt x="347" y="674"/>
                    </a:lnTo>
                    <a:lnTo>
                      <a:pt x="347" y="756"/>
                    </a:lnTo>
                    <a:lnTo>
                      <a:pt x="347" y="838"/>
                    </a:lnTo>
                    <a:lnTo>
                      <a:pt x="347" y="918"/>
                    </a:lnTo>
                    <a:lnTo>
                      <a:pt x="347" y="1000"/>
                    </a:lnTo>
                    <a:lnTo>
                      <a:pt x="347" y="1082"/>
                    </a:lnTo>
                    <a:lnTo>
                      <a:pt x="347" y="1162"/>
                    </a:lnTo>
                    <a:lnTo>
                      <a:pt x="347" y="1244"/>
                    </a:lnTo>
                    <a:lnTo>
                      <a:pt x="349" y="1324"/>
                    </a:lnTo>
                    <a:lnTo>
                      <a:pt x="350" y="1333"/>
                    </a:lnTo>
                    <a:lnTo>
                      <a:pt x="351" y="1341"/>
                    </a:lnTo>
                    <a:lnTo>
                      <a:pt x="354" y="1347"/>
                    </a:lnTo>
                    <a:lnTo>
                      <a:pt x="357" y="1354"/>
                    </a:lnTo>
                    <a:lnTo>
                      <a:pt x="361" y="1359"/>
                    </a:lnTo>
                    <a:lnTo>
                      <a:pt x="366" y="1363"/>
                    </a:lnTo>
                    <a:lnTo>
                      <a:pt x="370" y="1369"/>
                    </a:lnTo>
                    <a:lnTo>
                      <a:pt x="377" y="1373"/>
                    </a:lnTo>
                    <a:lnTo>
                      <a:pt x="388" y="1378"/>
                    </a:lnTo>
                    <a:lnTo>
                      <a:pt x="401" y="1382"/>
                    </a:lnTo>
                    <a:lnTo>
                      <a:pt x="416" y="1383"/>
                    </a:lnTo>
                    <a:lnTo>
                      <a:pt x="429" y="1382"/>
                    </a:lnTo>
                    <a:lnTo>
                      <a:pt x="444" y="1379"/>
                    </a:lnTo>
                    <a:lnTo>
                      <a:pt x="457" y="1375"/>
                    </a:lnTo>
                    <a:lnTo>
                      <a:pt x="469" y="1369"/>
                    </a:lnTo>
                    <a:lnTo>
                      <a:pt x="480" y="1359"/>
                    </a:lnTo>
                    <a:lnTo>
                      <a:pt x="484" y="1355"/>
                    </a:lnTo>
                    <a:lnTo>
                      <a:pt x="488" y="1350"/>
                    </a:lnTo>
                    <a:lnTo>
                      <a:pt x="492" y="1343"/>
                    </a:lnTo>
                    <a:lnTo>
                      <a:pt x="495" y="1338"/>
                    </a:lnTo>
                    <a:lnTo>
                      <a:pt x="496" y="1331"/>
                    </a:lnTo>
                    <a:lnTo>
                      <a:pt x="498" y="1323"/>
                    </a:lnTo>
                    <a:lnTo>
                      <a:pt x="499" y="1316"/>
                    </a:lnTo>
                    <a:lnTo>
                      <a:pt x="498" y="1308"/>
                    </a:lnTo>
                    <a:lnTo>
                      <a:pt x="499" y="1240"/>
                    </a:lnTo>
                    <a:lnTo>
                      <a:pt x="499" y="1173"/>
                    </a:lnTo>
                    <a:lnTo>
                      <a:pt x="499" y="1106"/>
                    </a:lnTo>
                    <a:lnTo>
                      <a:pt x="499" y="1038"/>
                    </a:lnTo>
                    <a:lnTo>
                      <a:pt x="499" y="971"/>
                    </a:lnTo>
                    <a:lnTo>
                      <a:pt x="499" y="902"/>
                    </a:lnTo>
                    <a:lnTo>
                      <a:pt x="499" y="835"/>
                    </a:lnTo>
                    <a:lnTo>
                      <a:pt x="499" y="767"/>
                    </a:lnTo>
                    <a:lnTo>
                      <a:pt x="499" y="700"/>
                    </a:lnTo>
                    <a:lnTo>
                      <a:pt x="499" y="633"/>
                    </a:lnTo>
                    <a:lnTo>
                      <a:pt x="499" y="564"/>
                    </a:lnTo>
                    <a:lnTo>
                      <a:pt x="499" y="497"/>
                    </a:lnTo>
                    <a:lnTo>
                      <a:pt x="499" y="429"/>
                    </a:lnTo>
                    <a:lnTo>
                      <a:pt x="499" y="362"/>
                    </a:lnTo>
                    <a:lnTo>
                      <a:pt x="499" y="293"/>
                    </a:lnTo>
                    <a:lnTo>
                      <a:pt x="499" y="226"/>
                    </a:lnTo>
                    <a:lnTo>
                      <a:pt x="510" y="226"/>
                    </a:lnTo>
                    <a:lnTo>
                      <a:pt x="520" y="226"/>
                    </a:lnTo>
                    <a:lnTo>
                      <a:pt x="532" y="226"/>
                    </a:lnTo>
                    <a:lnTo>
                      <a:pt x="542" y="225"/>
                    </a:lnTo>
                    <a:lnTo>
                      <a:pt x="542" y="273"/>
                    </a:lnTo>
                    <a:lnTo>
                      <a:pt x="542" y="320"/>
                    </a:lnTo>
                    <a:lnTo>
                      <a:pt x="542" y="367"/>
                    </a:lnTo>
                    <a:lnTo>
                      <a:pt x="542" y="414"/>
                    </a:lnTo>
                    <a:lnTo>
                      <a:pt x="542" y="461"/>
                    </a:lnTo>
                    <a:lnTo>
                      <a:pt x="542" y="508"/>
                    </a:lnTo>
                    <a:lnTo>
                      <a:pt x="542" y="556"/>
                    </a:lnTo>
                    <a:lnTo>
                      <a:pt x="542" y="603"/>
                    </a:lnTo>
                    <a:lnTo>
                      <a:pt x="543" y="617"/>
                    </a:lnTo>
                    <a:lnTo>
                      <a:pt x="546" y="631"/>
                    </a:lnTo>
                    <a:lnTo>
                      <a:pt x="553" y="645"/>
                    </a:lnTo>
                    <a:lnTo>
                      <a:pt x="561" y="657"/>
                    </a:lnTo>
                    <a:lnTo>
                      <a:pt x="565" y="662"/>
                    </a:lnTo>
                    <a:lnTo>
                      <a:pt x="570" y="667"/>
                    </a:lnTo>
                    <a:lnTo>
                      <a:pt x="577" y="670"/>
                    </a:lnTo>
                    <a:lnTo>
                      <a:pt x="582" y="674"/>
                    </a:lnTo>
                    <a:lnTo>
                      <a:pt x="589" y="676"/>
                    </a:lnTo>
                    <a:lnTo>
                      <a:pt x="597" y="677"/>
                    </a:lnTo>
                    <a:lnTo>
                      <a:pt x="604" y="677"/>
                    </a:lnTo>
                    <a:lnTo>
                      <a:pt x="612" y="676"/>
                    </a:lnTo>
                    <a:lnTo>
                      <a:pt x="618" y="676"/>
                    </a:lnTo>
                    <a:lnTo>
                      <a:pt x="624" y="674"/>
                    </a:lnTo>
                    <a:lnTo>
                      <a:pt x="629" y="672"/>
                    </a:lnTo>
                    <a:lnTo>
                      <a:pt x="634" y="669"/>
                    </a:lnTo>
                    <a:lnTo>
                      <a:pt x="638" y="665"/>
                    </a:lnTo>
                    <a:lnTo>
                      <a:pt x="642" y="661"/>
                    </a:lnTo>
                    <a:lnTo>
                      <a:pt x="645" y="655"/>
                    </a:lnTo>
                    <a:lnTo>
                      <a:pt x="649" y="650"/>
                    </a:lnTo>
                    <a:lnTo>
                      <a:pt x="653" y="639"/>
                    </a:lnTo>
                    <a:lnTo>
                      <a:pt x="656" y="627"/>
                    </a:lnTo>
                    <a:lnTo>
                      <a:pt x="658" y="615"/>
                    </a:lnTo>
                    <a:lnTo>
                      <a:pt x="658" y="603"/>
                    </a:lnTo>
                    <a:lnTo>
                      <a:pt x="658" y="555"/>
                    </a:lnTo>
                    <a:lnTo>
                      <a:pt x="658" y="505"/>
                    </a:lnTo>
                    <a:lnTo>
                      <a:pt x="658" y="457"/>
                    </a:lnTo>
                    <a:lnTo>
                      <a:pt x="658" y="409"/>
                    </a:lnTo>
                    <a:lnTo>
                      <a:pt x="658" y="360"/>
                    </a:lnTo>
                    <a:lnTo>
                      <a:pt x="658" y="311"/>
                    </a:lnTo>
                    <a:lnTo>
                      <a:pt x="658" y="263"/>
                    </a:lnTo>
                    <a:lnTo>
                      <a:pt x="658" y="214"/>
                    </a:lnTo>
                    <a:lnTo>
                      <a:pt x="658" y="192"/>
                    </a:lnTo>
                    <a:lnTo>
                      <a:pt x="657" y="169"/>
                    </a:lnTo>
                    <a:lnTo>
                      <a:pt x="654" y="146"/>
                    </a:lnTo>
                    <a:lnTo>
                      <a:pt x="650" y="123"/>
                    </a:lnTo>
                    <a:lnTo>
                      <a:pt x="648" y="111"/>
                    </a:lnTo>
                    <a:lnTo>
                      <a:pt x="644" y="100"/>
                    </a:lnTo>
                    <a:lnTo>
                      <a:pt x="640" y="90"/>
                    </a:lnTo>
                    <a:lnTo>
                      <a:pt x="634" y="80"/>
                    </a:lnTo>
                    <a:lnTo>
                      <a:pt x="629" y="71"/>
                    </a:lnTo>
                    <a:lnTo>
                      <a:pt x="622" y="61"/>
                    </a:lnTo>
                    <a:lnTo>
                      <a:pt x="614" y="53"/>
                    </a:lnTo>
                    <a:lnTo>
                      <a:pt x="605" y="4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id="{CBB2C26A-36E6-481E-A2B6-F5A3E90EADFC}"/>
                </a:ext>
              </a:extLst>
            </p:cNvPr>
            <p:cNvGrpSpPr/>
            <p:nvPr/>
          </p:nvGrpSpPr>
          <p:grpSpPr>
            <a:xfrm>
              <a:off x="4707453" y="2231445"/>
              <a:ext cx="926932" cy="2374455"/>
              <a:chOff x="3647164" y="2464482"/>
              <a:chExt cx="231047" cy="591857"/>
            </a:xfrm>
            <a:solidFill>
              <a:schemeClr val="tx2">
                <a:lumMod val="75000"/>
              </a:schemeClr>
            </a:solidFill>
          </p:grpSpPr>
          <p:sp>
            <p:nvSpPr>
              <p:cNvPr id="11" name="Freeform 56">
                <a:extLst>
                  <a:ext uri="{FF2B5EF4-FFF2-40B4-BE49-F238E27FC236}">
                    <a16:creationId xmlns:a16="http://schemas.microsoft.com/office/drawing/2014/main" id="{F45DB0A5-E363-45FD-A9CE-D337DEFFA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795" y="2464482"/>
                <a:ext cx="96006" cy="96006"/>
              </a:xfrm>
              <a:custGeom>
                <a:avLst/>
                <a:gdLst>
                  <a:gd name="T0" fmla="*/ 262 w 273"/>
                  <a:gd name="T1" fmla="*/ 182 h 271"/>
                  <a:gd name="T2" fmla="*/ 266 w 273"/>
                  <a:gd name="T3" fmla="*/ 173 h 271"/>
                  <a:gd name="T4" fmla="*/ 269 w 273"/>
                  <a:gd name="T5" fmla="*/ 165 h 271"/>
                  <a:gd name="T6" fmla="*/ 272 w 273"/>
                  <a:gd name="T7" fmla="*/ 155 h 271"/>
                  <a:gd name="T8" fmla="*/ 273 w 273"/>
                  <a:gd name="T9" fmla="*/ 146 h 271"/>
                  <a:gd name="T10" fmla="*/ 273 w 273"/>
                  <a:gd name="T11" fmla="*/ 137 h 271"/>
                  <a:gd name="T12" fmla="*/ 273 w 273"/>
                  <a:gd name="T13" fmla="*/ 127 h 271"/>
                  <a:gd name="T14" fmla="*/ 272 w 273"/>
                  <a:gd name="T15" fmla="*/ 119 h 271"/>
                  <a:gd name="T16" fmla="*/ 270 w 273"/>
                  <a:gd name="T17" fmla="*/ 110 h 271"/>
                  <a:gd name="T18" fmla="*/ 265 w 273"/>
                  <a:gd name="T19" fmla="*/ 92 h 271"/>
                  <a:gd name="T20" fmla="*/ 257 w 273"/>
                  <a:gd name="T21" fmla="*/ 76 h 271"/>
                  <a:gd name="T22" fmla="*/ 246 w 273"/>
                  <a:gd name="T23" fmla="*/ 60 h 271"/>
                  <a:gd name="T24" fmla="*/ 236 w 273"/>
                  <a:gd name="T25" fmla="*/ 45 h 271"/>
                  <a:gd name="T26" fmla="*/ 222 w 273"/>
                  <a:gd name="T27" fmla="*/ 33 h 271"/>
                  <a:gd name="T28" fmla="*/ 207 w 273"/>
                  <a:gd name="T29" fmla="*/ 23 h 271"/>
                  <a:gd name="T30" fmla="*/ 191 w 273"/>
                  <a:gd name="T31" fmla="*/ 13 h 271"/>
                  <a:gd name="T32" fmla="*/ 174 w 273"/>
                  <a:gd name="T33" fmla="*/ 6 h 271"/>
                  <a:gd name="T34" fmla="*/ 165 w 273"/>
                  <a:gd name="T35" fmla="*/ 4 h 271"/>
                  <a:gd name="T36" fmla="*/ 157 w 273"/>
                  <a:gd name="T37" fmla="*/ 1 h 271"/>
                  <a:gd name="T38" fmla="*/ 147 w 273"/>
                  <a:gd name="T39" fmla="*/ 0 h 271"/>
                  <a:gd name="T40" fmla="*/ 138 w 273"/>
                  <a:gd name="T41" fmla="*/ 0 h 271"/>
                  <a:gd name="T42" fmla="*/ 128 w 273"/>
                  <a:gd name="T43" fmla="*/ 0 h 271"/>
                  <a:gd name="T44" fmla="*/ 119 w 273"/>
                  <a:gd name="T45" fmla="*/ 1 h 271"/>
                  <a:gd name="T46" fmla="*/ 110 w 273"/>
                  <a:gd name="T47" fmla="*/ 2 h 271"/>
                  <a:gd name="T48" fmla="*/ 100 w 273"/>
                  <a:gd name="T49" fmla="*/ 5 h 271"/>
                  <a:gd name="T50" fmla="*/ 92 w 273"/>
                  <a:gd name="T51" fmla="*/ 6 h 271"/>
                  <a:gd name="T52" fmla="*/ 84 w 273"/>
                  <a:gd name="T53" fmla="*/ 9 h 271"/>
                  <a:gd name="T54" fmla="*/ 76 w 273"/>
                  <a:gd name="T55" fmla="*/ 13 h 271"/>
                  <a:gd name="T56" fmla="*/ 68 w 273"/>
                  <a:gd name="T57" fmla="*/ 17 h 271"/>
                  <a:gd name="T58" fmla="*/ 53 w 273"/>
                  <a:gd name="T59" fmla="*/ 27 h 271"/>
                  <a:gd name="T60" fmla="*/ 41 w 273"/>
                  <a:gd name="T61" fmla="*/ 37 h 271"/>
                  <a:gd name="T62" fmla="*/ 29 w 273"/>
                  <a:gd name="T63" fmla="*/ 49 h 271"/>
                  <a:gd name="T64" fmla="*/ 20 w 273"/>
                  <a:gd name="T65" fmla="*/ 64 h 271"/>
                  <a:gd name="T66" fmla="*/ 12 w 273"/>
                  <a:gd name="T67" fmla="*/ 79 h 271"/>
                  <a:gd name="T68" fmla="*/ 6 w 273"/>
                  <a:gd name="T69" fmla="*/ 95 h 271"/>
                  <a:gd name="T70" fmla="*/ 2 w 273"/>
                  <a:gd name="T71" fmla="*/ 112 h 271"/>
                  <a:gd name="T72" fmla="*/ 0 w 273"/>
                  <a:gd name="T73" fmla="*/ 129 h 271"/>
                  <a:gd name="T74" fmla="*/ 0 w 273"/>
                  <a:gd name="T75" fmla="*/ 146 h 271"/>
                  <a:gd name="T76" fmla="*/ 2 w 273"/>
                  <a:gd name="T77" fmla="*/ 163 h 271"/>
                  <a:gd name="T78" fmla="*/ 6 w 273"/>
                  <a:gd name="T79" fmla="*/ 179 h 271"/>
                  <a:gd name="T80" fmla="*/ 12 w 273"/>
                  <a:gd name="T81" fmla="*/ 196 h 271"/>
                  <a:gd name="T82" fmla="*/ 21 w 273"/>
                  <a:gd name="T83" fmla="*/ 210 h 271"/>
                  <a:gd name="T84" fmla="*/ 32 w 273"/>
                  <a:gd name="T85" fmla="*/ 224 h 271"/>
                  <a:gd name="T86" fmla="*/ 39 w 273"/>
                  <a:gd name="T87" fmla="*/ 232 h 271"/>
                  <a:gd name="T88" fmla="*/ 44 w 273"/>
                  <a:gd name="T89" fmla="*/ 238 h 271"/>
                  <a:gd name="T90" fmla="*/ 51 w 273"/>
                  <a:gd name="T91" fmla="*/ 244 h 271"/>
                  <a:gd name="T92" fmla="*/ 59 w 273"/>
                  <a:gd name="T93" fmla="*/ 249 h 271"/>
                  <a:gd name="T94" fmla="*/ 73 w 273"/>
                  <a:gd name="T95" fmla="*/ 259 h 271"/>
                  <a:gd name="T96" fmla="*/ 89 w 273"/>
                  <a:gd name="T97" fmla="*/ 264 h 271"/>
                  <a:gd name="T98" fmla="*/ 107 w 273"/>
                  <a:gd name="T99" fmla="*/ 269 h 271"/>
                  <a:gd name="T100" fmla="*/ 124 w 273"/>
                  <a:gd name="T101" fmla="*/ 271 h 271"/>
                  <a:gd name="T102" fmla="*/ 142 w 273"/>
                  <a:gd name="T103" fmla="*/ 271 h 271"/>
                  <a:gd name="T104" fmla="*/ 159 w 273"/>
                  <a:gd name="T105" fmla="*/ 269 h 271"/>
                  <a:gd name="T106" fmla="*/ 177 w 273"/>
                  <a:gd name="T107" fmla="*/ 265 h 271"/>
                  <a:gd name="T108" fmla="*/ 193 w 273"/>
                  <a:gd name="T109" fmla="*/ 259 h 271"/>
                  <a:gd name="T110" fmla="*/ 209 w 273"/>
                  <a:gd name="T111" fmla="*/ 251 h 271"/>
                  <a:gd name="T112" fmla="*/ 224 w 273"/>
                  <a:gd name="T113" fmla="*/ 240 h 271"/>
                  <a:gd name="T114" fmla="*/ 236 w 273"/>
                  <a:gd name="T115" fmla="*/ 229 h 271"/>
                  <a:gd name="T116" fmla="*/ 248 w 273"/>
                  <a:gd name="T117" fmla="*/ 214 h 271"/>
                  <a:gd name="T118" fmla="*/ 252 w 273"/>
                  <a:gd name="T119" fmla="*/ 208 h 271"/>
                  <a:gd name="T120" fmla="*/ 256 w 273"/>
                  <a:gd name="T121" fmla="*/ 200 h 271"/>
                  <a:gd name="T122" fmla="*/ 260 w 273"/>
                  <a:gd name="T123" fmla="*/ 192 h 271"/>
                  <a:gd name="T124" fmla="*/ 262 w 273"/>
                  <a:gd name="T125" fmla="*/ 18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3" h="271">
                    <a:moveTo>
                      <a:pt x="262" y="182"/>
                    </a:moveTo>
                    <a:lnTo>
                      <a:pt x="266" y="173"/>
                    </a:lnTo>
                    <a:lnTo>
                      <a:pt x="269" y="165"/>
                    </a:lnTo>
                    <a:lnTo>
                      <a:pt x="272" y="155"/>
                    </a:lnTo>
                    <a:lnTo>
                      <a:pt x="273" y="146"/>
                    </a:lnTo>
                    <a:lnTo>
                      <a:pt x="273" y="137"/>
                    </a:lnTo>
                    <a:lnTo>
                      <a:pt x="273" y="127"/>
                    </a:lnTo>
                    <a:lnTo>
                      <a:pt x="272" y="119"/>
                    </a:lnTo>
                    <a:lnTo>
                      <a:pt x="270" y="110"/>
                    </a:lnTo>
                    <a:lnTo>
                      <a:pt x="265" y="92"/>
                    </a:lnTo>
                    <a:lnTo>
                      <a:pt x="257" y="76"/>
                    </a:lnTo>
                    <a:lnTo>
                      <a:pt x="246" y="60"/>
                    </a:lnTo>
                    <a:lnTo>
                      <a:pt x="236" y="45"/>
                    </a:lnTo>
                    <a:lnTo>
                      <a:pt x="222" y="33"/>
                    </a:lnTo>
                    <a:lnTo>
                      <a:pt x="207" y="23"/>
                    </a:lnTo>
                    <a:lnTo>
                      <a:pt x="191" y="13"/>
                    </a:lnTo>
                    <a:lnTo>
                      <a:pt x="174" y="6"/>
                    </a:lnTo>
                    <a:lnTo>
                      <a:pt x="165" y="4"/>
                    </a:lnTo>
                    <a:lnTo>
                      <a:pt x="157" y="1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9" y="1"/>
                    </a:lnTo>
                    <a:lnTo>
                      <a:pt x="110" y="2"/>
                    </a:lnTo>
                    <a:lnTo>
                      <a:pt x="100" y="5"/>
                    </a:lnTo>
                    <a:lnTo>
                      <a:pt x="92" y="6"/>
                    </a:lnTo>
                    <a:lnTo>
                      <a:pt x="84" y="9"/>
                    </a:lnTo>
                    <a:lnTo>
                      <a:pt x="76" y="13"/>
                    </a:lnTo>
                    <a:lnTo>
                      <a:pt x="68" y="17"/>
                    </a:lnTo>
                    <a:lnTo>
                      <a:pt x="53" y="27"/>
                    </a:lnTo>
                    <a:lnTo>
                      <a:pt x="41" y="37"/>
                    </a:lnTo>
                    <a:lnTo>
                      <a:pt x="29" y="49"/>
                    </a:lnTo>
                    <a:lnTo>
                      <a:pt x="20" y="64"/>
                    </a:lnTo>
                    <a:lnTo>
                      <a:pt x="12" y="79"/>
                    </a:lnTo>
                    <a:lnTo>
                      <a:pt x="6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6" y="179"/>
                    </a:lnTo>
                    <a:lnTo>
                      <a:pt x="12" y="196"/>
                    </a:lnTo>
                    <a:lnTo>
                      <a:pt x="21" y="210"/>
                    </a:lnTo>
                    <a:lnTo>
                      <a:pt x="32" y="224"/>
                    </a:lnTo>
                    <a:lnTo>
                      <a:pt x="39" y="232"/>
                    </a:lnTo>
                    <a:lnTo>
                      <a:pt x="44" y="238"/>
                    </a:lnTo>
                    <a:lnTo>
                      <a:pt x="51" y="244"/>
                    </a:lnTo>
                    <a:lnTo>
                      <a:pt x="59" y="249"/>
                    </a:lnTo>
                    <a:lnTo>
                      <a:pt x="73" y="259"/>
                    </a:lnTo>
                    <a:lnTo>
                      <a:pt x="89" y="264"/>
                    </a:lnTo>
                    <a:lnTo>
                      <a:pt x="107" y="269"/>
                    </a:lnTo>
                    <a:lnTo>
                      <a:pt x="124" y="271"/>
                    </a:lnTo>
                    <a:lnTo>
                      <a:pt x="142" y="271"/>
                    </a:lnTo>
                    <a:lnTo>
                      <a:pt x="159" y="269"/>
                    </a:lnTo>
                    <a:lnTo>
                      <a:pt x="177" y="265"/>
                    </a:lnTo>
                    <a:lnTo>
                      <a:pt x="193" y="259"/>
                    </a:lnTo>
                    <a:lnTo>
                      <a:pt x="209" y="251"/>
                    </a:lnTo>
                    <a:lnTo>
                      <a:pt x="224" y="240"/>
                    </a:lnTo>
                    <a:lnTo>
                      <a:pt x="236" y="229"/>
                    </a:lnTo>
                    <a:lnTo>
                      <a:pt x="248" y="214"/>
                    </a:lnTo>
                    <a:lnTo>
                      <a:pt x="252" y="208"/>
                    </a:lnTo>
                    <a:lnTo>
                      <a:pt x="256" y="200"/>
                    </a:lnTo>
                    <a:lnTo>
                      <a:pt x="260" y="192"/>
                    </a:lnTo>
                    <a:lnTo>
                      <a:pt x="262" y="18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57">
                <a:extLst>
                  <a:ext uri="{FF2B5EF4-FFF2-40B4-BE49-F238E27FC236}">
                    <a16:creationId xmlns:a16="http://schemas.microsoft.com/office/drawing/2014/main" id="{BA2D7EDD-9053-4621-87E1-DA6B8D84E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164" y="2569982"/>
                <a:ext cx="231047" cy="486357"/>
              </a:xfrm>
              <a:custGeom>
                <a:avLst/>
                <a:gdLst>
                  <a:gd name="T0" fmla="*/ 566 w 658"/>
                  <a:gd name="T1" fmla="*/ 20 h 1383"/>
                  <a:gd name="T2" fmla="*/ 506 w 658"/>
                  <a:gd name="T3" fmla="*/ 4 h 1383"/>
                  <a:gd name="T4" fmla="*/ 396 w 658"/>
                  <a:gd name="T5" fmla="*/ 0 h 1383"/>
                  <a:gd name="T6" fmla="*/ 259 w 658"/>
                  <a:gd name="T7" fmla="*/ 0 h 1383"/>
                  <a:gd name="T8" fmla="*/ 136 w 658"/>
                  <a:gd name="T9" fmla="*/ 8 h 1383"/>
                  <a:gd name="T10" fmla="*/ 74 w 658"/>
                  <a:gd name="T11" fmla="*/ 27 h 1383"/>
                  <a:gd name="T12" fmla="*/ 40 w 658"/>
                  <a:gd name="T13" fmla="*/ 53 h 1383"/>
                  <a:gd name="T14" fmla="*/ 16 w 658"/>
                  <a:gd name="T15" fmla="*/ 90 h 1383"/>
                  <a:gd name="T16" fmla="*/ 4 w 658"/>
                  <a:gd name="T17" fmla="*/ 131 h 1383"/>
                  <a:gd name="T18" fmla="*/ 2 w 658"/>
                  <a:gd name="T19" fmla="*/ 220 h 1383"/>
                  <a:gd name="T20" fmla="*/ 0 w 658"/>
                  <a:gd name="T21" fmla="*/ 448 h 1383"/>
                  <a:gd name="T22" fmla="*/ 2 w 658"/>
                  <a:gd name="T23" fmla="*/ 629 h 1383"/>
                  <a:gd name="T24" fmla="*/ 19 w 658"/>
                  <a:gd name="T25" fmla="*/ 665 h 1383"/>
                  <a:gd name="T26" fmla="*/ 42 w 658"/>
                  <a:gd name="T27" fmla="*/ 676 h 1383"/>
                  <a:gd name="T28" fmla="*/ 73 w 658"/>
                  <a:gd name="T29" fmla="*/ 676 h 1383"/>
                  <a:gd name="T30" fmla="*/ 97 w 658"/>
                  <a:gd name="T31" fmla="*/ 657 h 1383"/>
                  <a:gd name="T32" fmla="*/ 117 w 658"/>
                  <a:gd name="T33" fmla="*/ 602 h 1383"/>
                  <a:gd name="T34" fmla="*/ 118 w 658"/>
                  <a:gd name="T35" fmla="*/ 452 h 1383"/>
                  <a:gd name="T36" fmla="*/ 118 w 658"/>
                  <a:gd name="T37" fmla="*/ 273 h 1383"/>
                  <a:gd name="T38" fmla="*/ 153 w 658"/>
                  <a:gd name="T39" fmla="*/ 296 h 1383"/>
                  <a:gd name="T40" fmla="*/ 153 w 658"/>
                  <a:gd name="T41" fmla="*/ 566 h 1383"/>
                  <a:gd name="T42" fmla="*/ 153 w 658"/>
                  <a:gd name="T43" fmla="*/ 836 h 1383"/>
                  <a:gd name="T44" fmla="*/ 153 w 658"/>
                  <a:gd name="T45" fmla="*/ 1107 h 1383"/>
                  <a:gd name="T46" fmla="*/ 154 w 658"/>
                  <a:gd name="T47" fmla="*/ 1323 h 1383"/>
                  <a:gd name="T48" fmla="*/ 175 w 658"/>
                  <a:gd name="T49" fmla="*/ 1363 h 1383"/>
                  <a:gd name="T50" fmla="*/ 215 w 658"/>
                  <a:gd name="T51" fmla="*/ 1382 h 1383"/>
                  <a:gd name="T52" fmla="*/ 262 w 658"/>
                  <a:gd name="T53" fmla="*/ 1379 h 1383"/>
                  <a:gd name="T54" fmla="*/ 299 w 658"/>
                  <a:gd name="T55" fmla="*/ 1349 h 1383"/>
                  <a:gd name="T56" fmla="*/ 311 w 658"/>
                  <a:gd name="T57" fmla="*/ 1272 h 1383"/>
                  <a:gd name="T58" fmla="*/ 311 w 658"/>
                  <a:gd name="T59" fmla="*/ 1030 h 1383"/>
                  <a:gd name="T60" fmla="*/ 313 w 658"/>
                  <a:gd name="T61" fmla="*/ 745 h 1383"/>
                  <a:gd name="T62" fmla="*/ 347 w 658"/>
                  <a:gd name="T63" fmla="*/ 756 h 1383"/>
                  <a:gd name="T64" fmla="*/ 347 w 658"/>
                  <a:gd name="T65" fmla="*/ 1082 h 1383"/>
                  <a:gd name="T66" fmla="*/ 350 w 658"/>
                  <a:gd name="T67" fmla="*/ 1333 h 1383"/>
                  <a:gd name="T68" fmla="*/ 361 w 658"/>
                  <a:gd name="T69" fmla="*/ 1359 h 1383"/>
                  <a:gd name="T70" fmla="*/ 388 w 658"/>
                  <a:gd name="T71" fmla="*/ 1378 h 1383"/>
                  <a:gd name="T72" fmla="*/ 444 w 658"/>
                  <a:gd name="T73" fmla="*/ 1379 h 1383"/>
                  <a:gd name="T74" fmla="*/ 484 w 658"/>
                  <a:gd name="T75" fmla="*/ 1355 h 1383"/>
                  <a:gd name="T76" fmla="*/ 496 w 658"/>
                  <a:gd name="T77" fmla="*/ 1331 h 1383"/>
                  <a:gd name="T78" fmla="*/ 499 w 658"/>
                  <a:gd name="T79" fmla="*/ 1240 h 1383"/>
                  <a:gd name="T80" fmla="*/ 499 w 658"/>
                  <a:gd name="T81" fmla="*/ 971 h 1383"/>
                  <a:gd name="T82" fmla="*/ 499 w 658"/>
                  <a:gd name="T83" fmla="*/ 700 h 1383"/>
                  <a:gd name="T84" fmla="*/ 499 w 658"/>
                  <a:gd name="T85" fmla="*/ 429 h 1383"/>
                  <a:gd name="T86" fmla="*/ 510 w 658"/>
                  <a:gd name="T87" fmla="*/ 226 h 1383"/>
                  <a:gd name="T88" fmla="*/ 542 w 658"/>
                  <a:gd name="T89" fmla="*/ 273 h 1383"/>
                  <a:gd name="T90" fmla="*/ 542 w 658"/>
                  <a:gd name="T91" fmla="*/ 461 h 1383"/>
                  <a:gd name="T92" fmla="*/ 543 w 658"/>
                  <a:gd name="T93" fmla="*/ 617 h 1383"/>
                  <a:gd name="T94" fmla="*/ 565 w 658"/>
                  <a:gd name="T95" fmla="*/ 662 h 1383"/>
                  <a:gd name="T96" fmla="*/ 589 w 658"/>
                  <a:gd name="T97" fmla="*/ 676 h 1383"/>
                  <a:gd name="T98" fmla="*/ 618 w 658"/>
                  <a:gd name="T99" fmla="*/ 676 h 1383"/>
                  <a:gd name="T100" fmla="*/ 638 w 658"/>
                  <a:gd name="T101" fmla="*/ 665 h 1383"/>
                  <a:gd name="T102" fmla="*/ 653 w 658"/>
                  <a:gd name="T103" fmla="*/ 639 h 1383"/>
                  <a:gd name="T104" fmla="*/ 658 w 658"/>
                  <a:gd name="T105" fmla="*/ 555 h 1383"/>
                  <a:gd name="T106" fmla="*/ 658 w 658"/>
                  <a:gd name="T107" fmla="*/ 360 h 1383"/>
                  <a:gd name="T108" fmla="*/ 658 w 658"/>
                  <a:gd name="T109" fmla="*/ 192 h 1383"/>
                  <a:gd name="T110" fmla="*/ 648 w 658"/>
                  <a:gd name="T111" fmla="*/ 111 h 1383"/>
                  <a:gd name="T112" fmla="*/ 629 w 658"/>
                  <a:gd name="T113" fmla="*/ 71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8" h="1383">
                    <a:moveTo>
                      <a:pt x="605" y="45"/>
                    </a:moveTo>
                    <a:lnTo>
                      <a:pt x="593" y="36"/>
                    </a:lnTo>
                    <a:lnTo>
                      <a:pt x="579" y="27"/>
                    </a:lnTo>
                    <a:lnTo>
                      <a:pt x="566" y="20"/>
                    </a:lnTo>
                    <a:lnTo>
                      <a:pt x="551" y="15"/>
                    </a:lnTo>
                    <a:lnTo>
                      <a:pt x="536" y="11"/>
                    </a:lnTo>
                    <a:lnTo>
                      <a:pt x="522" y="6"/>
                    </a:lnTo>
                    <a:lnTo>
                      <a:pt x="506" y="4"/>
                    </a:lnTo>
                    <a:lnTo>
                      <a:pt x="491" y="2"/>
                    </a:lnTo>
                    <a:lnTo>
                      <a:pt x="459" y="0"/>
                    </a:lnTo>
                    <a:lnTo>
                      <a:pt x="427" y="0"/>
                    </a:lnTo>
                    <a:lnTo>
                      <a:pt x="396" y="0"/>
                    </a:lnTo>
                    <a:lnTo>
                      <a:pt x="365" y="0"/>
                    </a:lnTo>
                    <a:lnTo>
                      <a:pt x="330" y="1"/>
                    </a:lnTo>
                    <a:lnTo>
                      <a:pt x="294" y="0"/>
                    </a:lnTo>
                    <a:lnTo>
                      <a:pt x="259" y="0"/>
                    </a:lnTo>
                    <a:lnTo>
                      <a:pt x="223" y="0"/>
                    </a:lnTo>
                    <a:lnTo>
                      <a:pt x="188" y="1"/>
                    </a:lnTo>
                    <a:lnTo>
                      <a:pt x="153" y="4"/>
                    </a:lnTo>
                    <a:lnTo>
                      <a:pt x="136" y="8"/>
                    </a:lnTo>
                    <a:lnTo>
                      <a:pt x="118" y="12"/>
                    </a:lnTo>
                    <a:lnTo>
                      <a:pt x="101" y="16"/>
                    </a:lnTo>
                    <a:lnTo>
                      <a:pt x="85" y="23"/>
                    </a:lnTo>
                    <a:lnTo>
                      <a:pt x="74" y="27"/>
                    </a:lnTo>
                    <a:lnTo>
                      <a:pt x="65" y="32"/>
                    </a:lnTo>
                    <a:lnTo>
                      <a:pt x="55" y="39"/>
                    </a:lnTo>
                    <a:lnTo>
                      <a:pt x="47" y="45"/>
                    </a:lnTo>
                    <a:lnTo>
                      <a:pt x="40" y="53"/>
                    </a:lnTo>
                    <a:lnTo>
                      <a:pt x="32" y="61"/>
                    </a:lnTo>
                    <a:lnTo>
                      <a:pt x="27" y="70"/>
                    </a:lnTo>
                    <a:lnTo>
                      <a:pt x="22" y="79"/>
                    </a:lnTo>
                    <a:lnTo>
                      <a:pt x="16" y="90"/>
                    </a:lnTo>
                    <a:lnTo>
                      <a:pt x="12" y="99"/>
                    </a:lnTo>
                    <a:lnTo>
                      <a:pt x="8" y="110"/>
                    </a:lnTo>
                    <a:lnTo>
                      <a:pt x="6" y="120"/>
                    </a:lnTo>
                    <a:lnTo>
                      <a:pt x="4" y="131"/>
                    </a:lnTo>
                    <a:lnTo>
                      <a:pt x="2" y="142"/>
                    </a:lnTo>
                    <a:lnTo>
                      <a:pt x="2" y="153"/>
                    </a:lnTo>
                    <a:lnTo>
                      <a:pt x="2" y="163"/>
                    </a:lnTo>
                    <a:lnTo>
                      <a:pt x="2" y="220"/>
                    </a:lnTo>
                    <a:lnTo>
                      <a:pt x="2" y="277"/>
                    </a:lnTo>
                    <a:lnTo>
                      <a:pt x="0" y="334"/>
                    </a:lnTo>
                    <a:lnTo>
                      <a:pt x="0" y="390"/>
                    </a:lnTo>
                    <a:lnTo>
                      <a:pt x="0" y="448"/>
                    </a:lnTo>
                    <a:lnTo>
                      <a:pt x="2" y="504"/>
                    </a:lnTo>
                    <a:lnTo>
                      <a:pt x="2" y="562"/>
                    </a:lnTo>
                    <a:lnTo>
                      <a:pt x="2" y="618"/>
                    </a:lnTo>
                    <a:lnTo>
                      <a:pt x="2" y="629"/>
                    </a:lnTo>
                    <a:lnTo>
                      <a:pt x="4" y="638"/>
                    </a:lnTo>
                    <a:lnTo>
                      <a:pt x="7" y="649"/>
                    </a:lnTo>
                    <a:lnTo>
                      <a:pt x="12" y="658"/>
                    </a:lnTo>
                    <a:lnTo>
                      <a:pt x="19" y="665"/>
                    </a:lnTo>
                    <a:lnTo>
                      <a:pt x="28" y="672"/>
                    </a:lnTo>
                    <a:lnTo>
                      <a:pt x="32" y="673"/>
                    </a:lnTo>
                    <a:lnTo>
                      <a:pt x="38" y="676"/>
                    </a:lnTo>
                    <a:lnTo>
                      <a:pt x="42" y="676"/>
                    </a:lnTo>
                    <a:lnTo>
                      <a:pt x="47" y="676"/>
                    </a:lnTo>
                    <a:lnTo>
                      <a:pt x="57" y="677"/>
                    </a:lnTo>
                    <a:lnTo>
                      <a:pt x="65" y="677"/>
                    </a:lnTo>
                    <a:lnTo>
                      <a:pt x="73" y="676"/>
                    </a:lnTo>
                    <a:lnTo>
                      <a:pt x="79" y="672"/>
                    </a:lnTo>
                    <a:lnTo>
                      <a:pt x="86" y="667"/>
                    </a:lnTo>
                    <a:lnTo>
                      <a:pt x="91" y="663"/>
                    </a:lnTo>
                    <a:lnTo>
                      <a:pt x="97" y="657"/>
                    </a:lnTo>
                    <a:lnTo>
                      <a:pt x="101" y="650"/>
                    </a:lnTo>
                    <a:lnTo>
                      <a:pt x="109" y="635"/>
                    </a:lnTo>
                    <a:lnTo>
                      <a:pt x="114" y="619"/>
                    </a:lnTo>
                    <a:lnTo>
                      <a:pt x="117" y="602"/>
                    </a:lnTo>
                    <a:lnTo>
                      <a:pt x="117" y="587"/>
                    </a:lnTo>
                    <a:lnTo>
                      <a:pt x="118" y="541"/>
                    </a:lnTo>
                    <a:lnTo>
                      <a:pt x="118" y="497"/>
                    </a:lnTo>
                    <a:lnTo>
                      <a:pt x="118" y="452"/>
                    </a:lnTo>
                    <a:lnTo>
                      <a:pt x="117" y="407"/>
                    </a:lnTo>
                    <a:lnTo>
                      <a:pt x="117" y="362"/>
                    </a:lnTo>
                    <a:lnTo>
                      <a:pt x="117" y="318"/>
                    </a:lnTo>
                    <a:lnTo>
                      <a:pt x="118" y="273"/>
                    </a:lnTo>
                    <a:lnTo>
                      <a:pt x="118" y="228"/>
                    </a:lnTo>
                    <a:lnTo>
                      <a:pt x="136" y="228"/>
                    </a:lnTo>
                    <a:lnTo>
                      <a:pt x="152" y="228"/>
                    </a:lnTo>
                    <a:lnTo>
                      <a:pt x="153" y="296"/>
                    </a:lnTo>
                    <a:lnTo>
                      <a:pt x="153" y="363"/>
                    </a:lnTo>
                    <a:lnTo>
                      <a:pt x="153" y="430"/>
                    </a:lnTo>
                    <a:lnTo>
                      <a:pt x="153" y="499"/>
                    </a:lnTo>
                    <a:lnTo>
                      <a:pt x="153" y="566"/>
                    </a:lnTo>
                    <a:lnTo>
                      <a:pt x="153" y="634"/>
                    </a:lnTo>
                    <a:lnTo>
                      <a:pt x="153" y="701"/>
                    </a:lnTo>
                    <a:lnTo>
                      <a:pt x="153" y="769"/>
                    </a:lnTo>
                    <a:lnTo>
                      <a:pt x="153" y="836"/>
                    </a:lnTo>
                    <a:lnTo>
                      <a:pt x="153" y="903"/>
                    </a:lnTo>
                    <a:lnTo>
                      <a:pt x="153" y="972"/>
                    </a:lnTo>
                    <a:lnTo>
                      <a:pt x="153" y="1039"/>
                    </a:lnTo>
                    <a:lnTo>
                      <a:pt x="153" y="1107"/>
                    </a:lnTo>
                    <a:lnTo>
                      <a:pt x="153" y="1174"/>
                    </a:lnTo>
                    <a:lnTo>
                      <a:pt x="153" y="1243"/>
                    </a:lnTo>
                    <a:lnTo>
                      <a:pt x="154" y="1310"/>
                    </a:lnTo>
                    <a:lnTo>
                      <a:pt x="154" y="1323"/>
                    </a:lnTo>
                    <a:lnTo>
                      <a:pt x="157" y="1335"/>
                    </a:lnTo>
                    <a:lnTo>
                      <a:pt x="161" y="1346"/>
                    </a:lnTo>
                    <a:lnTo>
                      <a:pt x="168" y="1355"/>
                    </a:lnTo>
                    <a:lnTo>
                      <a:pt x="175" y="1363"/>
                    </a:lnTo>
                    <a:lnTo>
                      <a:pt x="184" y="1370"/>
                    </a:lnTo>
                    <a:lnTo>
                      <a:pt x="193" y="1375"/>
                    </a:lnTo>
                    <a:lnTo>
                      <a:pt x="204" y="1379"/>
                    </a:lnTo>
                    <a:lnTo>
                      <a:pt x="215" y="1382"/>
                    </a:lnTo>
                    <a:lnTo>
                      <a:pt x="227" y="1383"/>
                    </a:lnTo>
                    <a:lnTo>
                      <a:pt x="239" y="1383"/>
                    </a:lnTo>
                    <a:lnTo>
                      <a:pt x="251" y="1382"/>
                    </a:lnTo>
                    <a:lnTo>
                      <a:pt x="262" y="1379"/>
                    </a:lnTo>
                    <a:lnTo>
                      <a:pt x="274" y="1375"/>
                    </a:lnTo>
                    <a:lnTo>
                      <a:pt x="283" y="1370"/>
                    </a:lnTo>
                    <a:lnTo>
                      <a:pt x="294" y="1363"/>
                    </a:lnTo>
                    <a:lnTo>
                      <a:pt x="299" y="1349"/>
                    </a:lnTo>
                    <a:lnTo>
                      <a:pt x="303" y="1334"/>
                    </a:lnTo>
                    <a:lnTo>
                      <a:pt x="306" y="1319"/>
                    </a:lnTo>
                    <a:lnTo>
                      <a:pt x="309" y="1303"/>
                    </a:lnTo>
                    <a:lnTo>
                      <a:pt x="311" y="1272"/>
                    </a:lnTo>
                    <a:lnTo>
                      <a:pt x="313" y="1241"/>
                    </a:lnTo>
                    <a:lnTo>
                      <a:pt x="313" y="1170"/>
                    </a:lnTo>
                    <a:lnTo>
                      <a:pt x="311" y="1101"/>
                    </a:lnTo>
                    <a:lnTo>
                      <a:pt x="311" y="1030"/>
                    </a:lnTo>
                    <a:lnTo>
                      <a:pt x="311" y="958"/>
                    </a:lnTo>
                    <a:lnTo>
                      <a:pt x="311" y="887"/>
                    </a:lnTo>
                    <a:lnTo>
                      <a:pt x="313" y="816"/>
                    </a:lnTo>
                    <a:lnTo>
                      <a:pt x="313" y="745"/>
                    </a:lnTo>
                    <a:lnTo>
                      <a:pt x="313" y="674"/>
                    </a:lnTo>
                    <a:lnTo>
                      <a:pt x="330" y="674"/>
                    </a:lnTo>
                    <a:lnTo>
                      <a:pt x="347" y="674"/>
                    </a:lnTo>
                    <a:lnTo>
                      <a:pt x="347" y="756"/>
                    </a:lnTo>
                    <a:lnTo>
                      <a:pt x="347" y="838"/>
                    </a:lnTo>
                    <a:lnTo>
                      <a:pt x="347" y="918"/>
                    </a:lnTo>
                    <a:lnTo>
                      <a:pt x="347" y="1000"/>
                    </a:lnTo>
                    <a:lnTo>
                      <a:pt x="347" y="1082"/>
                    </a:lnTo>
                    <a:lnTo>
                      <a:pt x="347" y="1162"/>
                    </a:lnTo>
                    <a:lnTo>
                      <a:pt x="347" y="1244"/>
                    </a:lnTo>
                    <a:lnTo>
                      <a:pt x="349" y="1324"/>
                    </a:lnTo>
                    <a:lnTo>
                      <a:pt x="350" y="1333"/>
                    </a:lnTo>
                    <a:lnTo>
                      <a:pt x="351" y="1341"/>
                    </a:lnTo>
                    <a:lnTo>
                      <a:pt x="354" y="1347"/>
                    </a:lnTo>
                    <a:lnTo>
                      <a:pt x="357" y="1354"/>
                    </a:lnTo>
                    <a:lnTo>
                      <a:pt x="361" y="1359"/>
                    </a:lnTo>
                    <a:lnTo>
                      <a:pt x="366" y="1363"/>
                    </a:lnTo>
                    <a:lnTo>
                      <a:pt x="370" y="1369"/>
                    </a:lnTo>
                    <a:lnTo>
                      <a:pt x="377" y="1373"/>
                    </a:lnTo>
                    <a:lnTo>
                      <a:pt x="388" y="1378"/>
                    </a:lnTo>
                    <a:lnTo>
                      <a:pt x="401" y="1382"/>
                    </a:lnTo>
                    <a:lnTo>
                      <a:pt x="416" y="1383"/>
                    </a:lnTo>
                    <a:lnTo>
                      <a:pt x="429" y="1382"/>
                    </a:lnTo>
                    <a:lnTo>
                      <a:pt x="444" y="1379"/>
                    </a:lnTo>
                    <a:lnTo>
                      <a:pt x="457" y="1375"/>
                    </a:lnTo>
                    <a:lnTo>
                      <a:pt x="469" y="1369"/>
                    </a:lnTo>
                    <a:lnTo>
                      <a:pt x="480" y="1359"/>
                    </a:lnTo>
                    <a:lnTo>
                      <a:pt x="484" y="1355"/>
                    </a:lnTo>
                    <a:lnTo>
                      <a:pt x="488" y="1350"/>
                    </a:lnTo>
                    <a:lnTo>
                      <a:pt x="492" y="1343"/>
                    </a:lnTo>
                    <a:lnTo>
                      <a:pt x="495" y="1338"/>
                    </a:lnTo>
                    <a:lnTo>
                      <a:pt x="496" y="1331"/>
                    </a:lnTo>
                    <a:lnTo>
                      <a:pt x="498" y="1323"/>
                    </a:lnTo>
                    <a:lnTo>
                      <a:pt x="499" y="1316"/>
                    </a:lnTo>
                    <a:lnTo>
                      <a:pt x="498" y="1308"/>
                    </a:lnTo>
                    <a:lnTo>
                      <a:pt x="499" y="1240"/>
                    </a:lnTo>
                    <a:lnTo>
                      <a:pt x="499" y="1173"/>
                    </a:lnTo>
                    <a:lnTo>
                      <a:pt x="499" y="1106"/>
                    </a:lnTo>
                    <a:lnTo>
                      <a:pt x="499" y="1038"/>
                    </a:lnTo>
                    <a:lnTo>
                      <a:pt x="499" y="971"/>
                    </a:lnTo>
                    <a:lnTo>
                      <a:pt x="499" y="902"/>
                    </a:lnTo>
                    <a:lnTo>
                      <a:pt x="499" y="835"/>
                    </a:lnTo>
                    <a:lnTo>
                      <a:pt x="499" y="767"/>
                    </a:lnTo>
                    <a:lnTo>
                      <a:pt x="499" y="700"/>
                    </a:lnTo>
                    <a:lnTo>
                      <a:pt x="499" y="633"/>
                    </a:lnTo>
                    <a:lnTo>
                      <a:pt x="499" y="564"/>
                    </a:lnTo>
                    <a:lnTo>
                      <a:pt x="499" y="497"/>
                    </a:lnTo>
                    <a:lnTo>
                      <a:pt x="499" y="429"/>
                    </a:lnTo>
                    <a:lnTo>
                      <a:pt x="499" y="362"/>
                    </a:lnTo>
                    <a:lnTo>
                      <a:pt x="499" y="293"/>
                    </a:lnTo>
                    <a:lnTo>
                      <a:pt x="499" y="226"/>
                    </a:lnTo>
                    <a:lnTo>
                      <a:pt x="510" y="226"/>
                    </a:lnTo>
                    <a:lnTo>
                      <a:pt x="520" y="226"/>
                    </a:lnTo>
                    <a:lnTo>
                      <a:pt x="532" y="226"/>
                    </a:lnTo>
                    <a:lnTo>
                      <a:pt x="542" y="225"/>
                    </a:lnTo>
                    <a:lnTo>
                      <a:pt x="542" y="273"/>
                    </a:lnTo>
                    <a:lnTo>
                      <a:pt x="542" y="320"/>
                    </a:lnTo>
                    <a:lnTo>
                      <a:pt x="542" y="367"/>
                    </a:lnTo>
                    <a:lnTo>
                      <a:pt x="542" y="414"/>
                    </a:lnTo>
                    <a:lnTo>
                      <a:pt x="542" y="461"/>
                    </a:lnTo>
                    <a:lnTo>
                      <a:pt x="542" y="508"/>
                    </a:lnTo>
                    <a:lnTo>
                      <a:pt x="542" y="556"/>
                    </a:lnTo>
                    <a:lnTo>
                      <a:pt x="542" y="603"/>
                    </a:lnTo>
                    <a:lnTo>
                      <a:pt x="543" y="617"/>
                    </a:lnTo>
                    <a:lnTo>
                      <a:pt x="546" y="631"/>
                    </a:lnTo>
                    <a:lnTo>
                      <a:pt x="553" y="645"/>
                    </a:lnTo>
                    <a:lnTo>
                      <a:pt x="561" y="657"/>
                    </a:lnTo>
                    <a:lnTo>
                      <a:pt x="565" y="662"/>
                    </a:lnTo>
                    <a:lnTo>
                      <a:pt x="570" y="667"/>
                    </a:lnTo>
                    <a:lnTo>
                      <a:pt x="577" y="670"/>
                    </a:lnTo>
                    <a:lnTo>
                      <a:pt x="582" y="674"/>
                    </a:lnTo>
                    <a:lnTo>
                      <a:pt x="589" y="676"/>
                    </a:lnTo>
                    <a:lnTo>
                      <a:pt x="597" y="677"/>
                    </a:lnTo>
                    <a:lnTo>
                      <a:pt x="604" y="677"/>
                    </a:lnTo>
                    <a:lnTo>
                      <a:pt x="612" y="676"/>
                    </a:lnTo>
                    <a:lnTo>
                      <a:pt x="618" y="676"/>
                    </a:lnTo>
                    <a:lnTo>
                      <a:pt x="624" y="674"/>
                    </a:lnTo>
                    <a:lnTo>
                      <a:pt x="629" y="672"/>
                    </a:lnTo>
                    <a:lnTo>
                      <a:pt x="634" y="669"/>
                    </a:lnTo>
                    <a:lnTo>
                      <a:pt x="638" y="665"/>
                    </a:lnTo>
                    <a:lnTo>
                      <a:pt x="642" y="661"/>
                    </a:lnTo>
                    <a:lnTo>
                      <a:pt x="645" y="655"/>
                    </a:lnTo>
                    <a:lnTo>
                      <a:pt x="649" y="650"/>
                    </a:lnTo>
                    <a:lnTo>
                      <a:pt x="653" y="639"/>
                    </a:lnTo>
                    <a:lnTo>
                      <a:pt x="656" y="627"/>
                    </a:lnTo>
                    <a:lnTo>
                      <a:pt x="658" y="615"/>
                    </a:lnTo>
                    <a:lnTo>
                      <a:pt x="658" y="603"/>
                    </a:lnTo>
                    <a:lnTo>
                      <a:pt x="658" y="555"/>
                    </a:lnTo>
                    <a:lnTo>
                      <a:pt x="658" y="505"/>
                    </a:lnTo>
                    <a:lnTo>
                      <a:pt x="658" y="457"/>
                    </a:lnTo>
                    <a:lnTo>
                      <a:pt x="658" y="409"/>
                    </a:lnTo>
                    <a:lnTo>
                      <a:pt x="658" y="360"/>
                    </a:lnTo>
                    <a:lnTo>
                      <a:pt x="658" y="311"/>
                    </a:lnTo>
                    <a:lnTo>
                      <a:pt x="658" y="263"/>
                    </a:lnTo>
                    <a:lnTo>
                      <a:pt x="658" y="214"/>
                    </a:lnTo>
                    <a:lnTo>
                      <a:pt x="658" y="192"/>
                    </a:lnTo>
                    <a:lnTo>
                      <a:pt x="657" y="169"/>
                    </a:lnTo>
                    <a:lnTo>
                      <a:pt x="654" y="146"/>
                    </a:lnTo>
                    <a:lnTo>
                      <a:pt x="650" y="123"/>
                    </a:lnTo>
                    <a:lnTo>
                      <a:pt x="648" y="111"/>
                    </a:lnTo>
                    <a:lnTo>
                      <a:pt x="644" y="100"/>
                    </a:lnTo>
                    <a:lnTo>
                      <a:pt x="640" y="90"/>
                    </a:lnTo>
                    <a:lnTo>
                      <a:pt x="634" y="80"/>
                    </a:lnTo>
                    <a:lnTo>
                      <a:pt x="629" y="71"/>
                    </a:lnTo>
                    <a:lnTo>
                      <a:pt x="622" y="61"/>
                    </a:lnTo>
                    <a:lnTo>
                      <a:pt x="614" y="53"/>
                    </a:lnTo>
                    <a:lnTo>
                      <a:pt x="605" y="4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8">
              <a:extLst>
                <a:ext uri="{FF2B5EF4-FFF2-40B4-BE49-F238E27FC236}">
                  <a16:creationId xmlns:a16="http://schemas.microsoft.com/office/drawing/2014/main" id="{38E47FA2-896E-43C6-8887-215A7A062C77}"/>
                </a:ext>
              </a:extLst>
            </p:cNvPr>
            <p:cNvGrpSpPr/>
            <p:nvPr/>
          </p:nvGrpSpPr>
          <p:grpSpPr>
            <a:xfrm>
              <a:off x="5501983" y="2088018"/>
              <a:ext cx="1256067" cy="3217578"/>
              <a:chOff x="3647164" y="2464482"/>
              <a:chExt cx="231047" cy="591857"/>
            </a:xfrm>
            <a:solidFill>
              <a:schemeClr val="accent4"/>
            </a:solidFill>
          </p:grpSpPr>
          <p:sp>
            <p:nvSpPr>
              <p:cNvPr id="9" name="Freeform 56">
                <a:extLst>
                  <a:ext uri="{FF2B5EF4-FFF2-40B4-BE49-F238E27FC236}">
                    <a16:creationId xmlns:a16="http://schemas.microsoft.com/office/drawing/2014/main" id="{4FE13883-08E8-474F-842E-58B30244F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795" y="2464482"/>
                <a:ext cx="96006" cy="96006"/>
              </a:xfrm>
              <a:custGeom>
                <a:avLst/>
                <a:gdLst>
                  <a:gd name="T0" fmla="*/ 262 w 273"/>
                  <a:gd name="T1" fmla="*/ 182 h 271"/>
                  <a:gd name="T2" fmla="*/ 266 w 273"/>
                  <a:gd name="T3" fmla="*/ 173 h 271"/>
                  <a:gd name="T4" fmla="*/ 269 w 273"/>
                  <a:gd name="T5" fmla="*/ 165 h 271"/>
                  <a:gd name="T6" fmla="*/ 272 w 273"/>
                  <a:gd name="T7" fmla="*/ 155 h 271"/>
                  <a:gd name="T8" fmla="*/ 273 w 273"/>
                  <a:gd name="T9" fmla="*/ 146 h 271"/>
                  <a:gd name="T10" fmla="*/ 273 w 273"/>
                  <a:gd name="T11" fmla="*/ 137 h 271"/>
                  <a:gd name="T12" fmla="*/ 273 w 273"/>
                  <a:gd name="T13" fmla="*/ 127 h 271"/>
                  <a:gd name="T14" fmla="*/ 272 w 273"/>
                  <a:gd name="T15" fmla="*/ 119 h 271"/>
                  <a:gd name="T16" fmla="*/ 270 w 273"/>
                  <a:gd name="T17" fmla="*/ 110 h 271"/>
                  <a:gd name="T18" fmla="*/ 265 w 273"/>
                  <a:gd name="T19" fmla="*/ 92 h 271"/>
                  <a:gd name="T20" fmla="*/ 257 w 273"/>
                  <a:gd name="T21" fmla="*/ 76 h 271"/>
                  <a:gd name="T22" fmla="*/ 246 w 273"/>
                  <a:gd name="T23" fmla="*/ 60 h 271"/>
                  <a:gd name="T24" fmla="*/ 236 w 273"/>
                  <a:gd name="T25" fmla="*/ 45 h 271"/>
                  <a:gd name="T26" fmla="*/ 222 w 273"/>
                  <a:gd name="T27" fmla="*/ 33 h 271"/>
                  <a:gd name="T28" fmla="*/ 207 w 273"/>
                  <a:gd name="T29" fmla="*/ 23 h 271"/>
                  <a:gd name="T30" fmla="*/ 191 w 273"/>
                  <a:gd name="T31" fmla="*/ 13 h 271"/>
                  <a:gd name="T32" fmla="*/ 174 w 273"/>
                  <a:gd name="T33" fmla="*/ 6 h 271"/>
                  <a:gd name="T34" fmla="*/ 165 w 273"/>
                  <a:gd name="T35" fmla="*/ 4 h 271"/>
                  <a:gd name="T36" fmla="*/ 157 w 273"/>
                  <a:gd name="T37" fmla="*/ 1 h 271"/>
                  <a:gd name="T38" fmla="*/ 147 w 273"/>
                  <a:gd name="T39" fmla="*/ 0 h 271"/>
                  <a:gd name="T40" fmla="*/ 138 w 273"/>
                  <a:gd name="T41" fmla="*/ 0 h 271"/>
                  <a:gd name="T42" fmla="*/ 128 w 273"/>
                  <a:gd name="T43" fmla="*/ 0 h 271"/>
                  <a:gd name="T44" fmla="*/ 119 w 273"/>
                  <a:gd name="T45" fmla="*/ 1 h 271"/>
                  <a:gd name="T46" fmla="*/ 110 w 273"/>
                  <a:gd name="T47" fmla="*/ 2 h 271"/>
                  <a:gd name="T48" fmla="*/ 100 w 273"/>
                  <a:gd name="T49" fmla="*/ 5 h 271"/>
                  <a:gd name="T50" fmla="*/ 92 w 273"/>
                  <a:gd name="T51" fmla="*/ 6 h 271"/>
                  <a:gd name="T52" fmla="*/ 84 w 273"/>
                  <a:gd name="T53" fmla="*/ 9 h 271"/>
                  <a:gd name="T54" fmla="*/ 76 w 273"/>
                  <a:gd name="T55" fmla="*/ 13 h 271"/>
                  <a:gd name="T56" fmla="*/ 68 w 273"/>
                  <a:gd name="T57" fmla="*/ 17 h 271"/>
                  <a:gd name="T58" fmla="*/ 53 w 273"/>
                  <a:gd name="T59" fmla="*/ 27 h 271"/>
                  <a:gd name="T60" fmla="*/ 41 w 273"/>
                  <a:gd name="T61" fmla="*/ 37 h 271"/>
                  <a:gd name="T62" fmla="*/ 29 w 273"/>
                  <a:gd name="T63" fmla="*/ 49 h 271"/>
                  <a:gd name="T64" fmla="*/ 20 w 273"/>
                  <a:gd name="T65" fmla="*/ 64 h 271"/>
                  <a:gd name="T66" fmla="*/ 12 w 273"/>
                  <a:gd name="T67" fmla="*/ 79 h 271"/>
                  <a:gd name="T68" fmla="*/ 6 w 273"/>
                  <a:gd name="T69" fmla="*/ 95 h 271"/>
                  <a:gd name="T70" fmla="*/ 2 w 273"/>
                  <a:gd name="T71" fmla="*/ 112 h 271"/>
                  <a:gd name="T72" fmla="*/ 0 w 273"/>
                  <a:gd name="T73" fmla="*/ 129 h 271"/>
                  <a:gd name="T74" fmla="*/ 0 w 273"/>
                  <a:gd name="T75" fmla="*/ 146 h 271"/>
                  <a:gd name="T76" fmla="*/ 2 w 273"/>
                  <a:gd name="T77" fmla="*/ 163 h 271"/>
                  <a:gd name="T78" fmla="*/ 6 w 273"/>
                  <a:gd name="T79" fmla="*/ 179 h 271"/>
                  <a:gd name="T80" fmla="*/ 12 w 273"/>
                  <a:gd name="T81" fmla="*/ 196 h 271"/>
                  <a:gd name="T82" fmla="*/ 21 w 273"/>
                  <a:gd name="T83" fmla="*/ 210 h 271"/>
                  <a:gd name="T84" fmla="*/ 32 w 273"/>
                  <a:gd name="T85" fmla="*/ 224 h 271"/>
                  <a:gd name="T86" fmla="*/ 39 w 273"/>
                  <a:gd name="T87" fmla="*/ 232 h 271"/>
                  <a:gd name="T88" fmla="*/ 44 w 273"/>
                  <a:gd name="T89" fmla="*/ 238 h 271"/>
                  <a:gd name="T90" fmla="*/ 51 w 273"/>
                  <a:gd name="T91" fmla="*/ 244 h 271"/>
                  <a:gd name="T92" fmla="*/ 59 w 273"/>
                  <a:gd name="T93" fmla="*/ 249 h 271"/>
                  <a:gd name="T94" fmla="*/ 73 w 273"/>
                  <a:gd name="T95" fmla="*/ 259 h 271"/>
                  <a:gd name="T96" fmla="*/ 89 w 273"/>
                  <a:gd name="T97" fmla="*/ 264 h 271"/>
                  <a:gd name="T98" fmla="*/ 107 w 273"/>
                  <a:gd name="T99" fmla="*/ 269 h 271"/>
                  <a:gd name="T100" fmla="*/ 124 w 273"/>
                  <a:gd name="T101" fmla="*/ 271 h 271"/>
                  <a:gd name="T102" fmla="*/ 142 w 273"/>
                  <a:gd name="T103" fmla="*/ 271 h 271"/>
                  <a:gd name="T104" fmla="*/ 159 w 273"/>
                  <a:gd name="T105" fmla="*/ 269 h 271"/>
                  <a:gd name="T106" fmla="*/ 177 w 273"/>
                  <a:gd name="T107" fmla="*/ 265 h 271"/>
                  <a:gd name="T108" fmla="*/ 193 w 273"/>
                  <a:gd name="T109" fmla="*/ 259 h 271"/>
                  <a:gd name="T110" fmla="*/ 209 w 273"/>
                  <a:gd name="T111" fmla="*/ 251 h 271"/>
                  <a:gd name="T112" fmla="*/ 224 w 273"/>
                  <a:gd name="T113" fmla="*/ 240 h 271"/>
                  <a:gd name="T114" fmla="*/ 236 w 273"/>
                  <a:gd name="T115" fmla="*/ 229 h 271"/>
                  <a:gd name="T116" fmla="*/ 248 w 273"/>
                  <a:gd name="T117" fmla="*/ 214 h 271"/>
                  <a:gd name="T118" fmla="*/ 252 w 273"/>
                  <a:gd name="T119" fmla="*/ 208 h 271"/>
                  <a:gd name="T120" fmla="*/ 256 w 273"/>
                  <a:gd name="T121" fmla="*/ 200 h 271"/>
                  <a:gd name="T122" fmla="*/ 260 w 273"/>
                  <a:gd name="T123" fmla="*/ 192 h 271"/>
                  <a:gd name="T124" fmla="*/ 262 w 273"/>
                  <a:gd name="T125" fmla="*/ 18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3" h="271">
                    <a:moveTo>
                      <a:pt x="262" y="182"/>
                    </a:moveTo>
                    <a:lnTo>
                      <a:pt x="266" y="173"/>
                    </a:lnTo>
                    <a:lnTo>
                      <a:pt x="269" y="165"/>
                    </a:lnTo>
                    <a:lnTo>
                      <a:pt x="272" y="155"/>
                    </a:lnTo>
                    <a:lnTo>
                      <a:pt x="273" y="146"/>
                    </a:lnTo>
                    <a:lnTo>
                      <a:pt x="273" y="137"/>
                    </a:lnTo>
                    <a:lnTo>
                      <a:pt x="273" y="127"/>
                    </a:lnTo>
                    <a:lnTo>
                      <a:pt x="272" y="119"/>
                    </a:lnTo>
                    <a:lnTo>
                      <a:pt x="270" y="110"/>
                    </a:lnTo>
                    <a:lnTo>
                      <a:pt x="265" y="92"/>
                    </a:lnTo>
                    <a:lnTo>
                      <a:pt x="257" y="76"/>
                    </a:lnTo>
                    <a:lnTo>
                      <a:pt x="246" y="60"/>
                    </a:lnTo>
                    <a:lnTo>
                      <a:pt x="236" y="45"/>
                    </a:lnTo>
                    <a:lnTo>
                      <a:pt x="222" y="33"/>
                    </a:lnTo>
                    <a:lnTo>
                      <a:pt x="207" y="23"/>
                    </a:lnTo>
                    <a:lnTo>
                      <a:pt x="191" y="13"/>
                    </a:lnTo>
                    <a:lnTo>
                      <a:pt x="174" y="6"/>
                    </a:lnTo>
                    <a:lnTo>
                      <a:pt x="165" y="4"/>
                    </a:lnTo>
                    <a:lnTo>
                      <a:pt x="157" y="1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9" y="1"/>
                    </a:lnTo>
                    <a:lnTo>
                      <a:pt x="110" y="2"/>
                    </a:lnTo>
                    <a:lnTo>
                      <a:pt x="100" y="5"/>
                    </a:lnTo>
                    <a:lnTo>
                      <a:pt x="92" y="6"/>
                    </a:lnTo>
                    <a:lnTo>
                      <a:pt x="84" y="9"/>
                    </a:lnTo>
                    <a:lnTo>
                      <a:pt x="76" y="13"/>
                    </a:lnTo>
                    <a:lnTo>
                      <a:pt x="68" y="17"/>
                    </a:lnTo>
                    <a:lnTo>
                      <a:pt x="53" y="27"/>
                    </a:lnTo>
                    <a:lnTo>
                      <a:pt x="41" y="37"/>
                    </a:lnTo>
                    <a:lnTo>
                      <a:pt x="29" y="49"/>
                    </a:lnTo>
                    <a:lnTo>
                      <a:pt x="20" y="64"/>
                    </a:lnTo>
                    <a:lnTo>
                      <a:pt x="12" y="79"/>
                    </a:lnTo>
                    <a:lnTo>
                      <a:pt x="6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6" y="179"/>
                    </a:lnTo>
                    <a:lnTo>
                      <a:pt x="12" y="196"/>
                    </a:lnTo>
                    <a:lnTo>
                      <a:pt x="21" y="210"/>
                    </a:lnTo>
                    <a:lnTo>
                      <a:pt x="32" y="224"/>
                    </a:lnTo>
                    <a:lnTo>
                      <a:pt x="39" y="232"/>
                    </a:lnTo>
                    <a:lnTo>
                      <a:pt x="44" y="238"/>
                    </a:lnTo>
                    <a:lnTo>
                      <a:pt x="51" y="244"/>
                    </a:lnTo>
                    <a:lnTo>
                      <a:pt x="59" y="249"/>
                    </a:lnTo>
                    <a:lnTo>
                      <a:pt x="73" y="259"/>
                    </a:lnTo>
                    <a:lnTo>
                      <a:pt x="89" y="264"/>
                    </a:lnTo>
                    <a:lnTo>
                      <a:pt x="107" y="269"/>
                    </a:lnTo>
                    <a:lnTo>
                      <a:pt x="124" y="271"/>
                    </a:lnTo>
                    <a:lnTo>
                      <a:pt x="142" y="271"/>
                    </a:lnTo>
                    <a:lnTo>
                      <a:pt x="159" y="269"/>
                    </a:lnTo>
                    <a:lnTo>
                      <a:pt x="177" y="265"/>
                    </a:lnTo>
                    <a:lnTo>
                      <a:pt x="193" y="259"/>
                    </a:lnTo>
                    <a:lnTo>
                      <a:pt x="209" y="251"/>
                    </a:lnTo>
                    <a:lnTo>
                      <a:pt x="224" y="240"/>
                    </a:lnTo>
                    <a:lnTo>
                      <a:pt x="236" y="229"/>
                    </a:lnTo>
                    <a:lnTo>
                      <a:pt x="248" y="214"/>
                    </a:lnTo>
                    <a:lnTo>
                      <a:pt x="252" y="208"/>
                    </a:lnTo>
                    <a:lnTo>
                      <a:pt x="256" y="200"/>
                    </a:lnTo>
                    <a:lnTo>
                      <a:pt x="260" y="192"/>
                    </a:lnTo>
                    <a:lnTo>
                      <a:pt x="262" y="182"/>
                    </a:lnTo>
                    <a:close/>
                  </a:path>
                </a:pathLst>
              </a:custGeom>
              <a:solidFill>
                <a:srgbClr val="F8CF2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57">
                <a:extLst>
                  <a:ext uri="{FF2B5EF4-FFF2-40B4-BE49-F238E27FC236}">
                    <a16:creationId xmlns:a16="http://schemas.microsoft.com/office/drawing/2014/main" id="{2ADDA033-11FB-4B22-9E64-9DFB4269B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164" y="2569982"/>
                <a:ext cx="231047" cy="486357"/>
              </a:xfrm>
              <a:custGeom>
                <a:avLst/>
                <a:gdLst>
                  <a:gd name="T0" fmla="*/ 566 w 658"/>
                  <a:gd name="T1" fmla="*/ 20 h 1383"/>
                  <a:gd name="T2" fmla="*/ 506 w 658"/>
                  <a:gd name="T3" fmla="*/ 4 h 1383"/>
                  <a:gd name="T4" fmla="*/ 396 w 658"/>
                  <a:gd name="T5" fmla="*/ 0 h 1383"/>
                  <a:gd name="T6" fmla="*/ 259 w 658"/>
                  <a:gd name="T7" fmla="*/ 0 h 1383"/>
                  <a:gd name="T8" fmla="*/ 136 w 658"/>
                  <a:gd name="T9" fmla="*/ 8 h 1383"/>
                  <a:gd name="T10" fmla="*/ 74 w 658"/>
                  <a:gd name="T11" fmla="*/ 27 h 1383"/>
                  <a:gd name="T12" fmla="*/ 40 w 658"/>
                  <a:gd name="T13" fmla="*/ 53 h 1383"/>
                  <a:gd name="T14" fmla="*/ 16 w 658"/>
                  <a:gd name="T15" fmla="*/ 90 h 1383"/>
                  <a:gd name="T16" fmla="*/ 4 w 658"/>
                  <a:gd name="T17" fmla="*/ 131 h 1383"/>
                  <a:gd name="T18" fmla="*/ 2 w 658"/>
                  <a:gd name="T19" fmla="*/ 220 h 1383"/>
                  <a:gd name="T20" fmla="*/ 0 w 658"/>
                  <a:gd name="T21" fmla="*/ 448 h 1383"/>
                  <a:gd name="T22" fmla="*/ 2 w 658"/>
                  <a:gd name="T23" fmla="*/ 629 h 1383"/>
                  <a:gd name="T24" fmla="*/ 19 w 658"/>
                  <a:gd name="T25" fmla="*/ 665 h 1383"/>
                  <a:gd name="T26" fmla="*/ 42 w 658"/>
                  <a:gd name="T27" fmla="*/ 676 h 1383"/>
                  <a:gd name="T28" fmla="*/ 73 w 658"/>
                  <a:gd name="T29" fmla="*/ 676 h 1383"/>
                  <a:gd name="T30" fmla="*/ 97 w 658"/>
                  <a:gd name="T31" fmla="*/ 657 h 1383"/>
                  <a:gd name="T32" fmla="*/ 117 w 658"/>
                  <a:gd name="T33" fmla="*/ 602 h 1383"/>
                  <a:gd name="T34" fmla="*/ 118 w 658"/>
                  <a:gd name="T35" fmla="*/ 452 h 1383"/>
                  <a:gd name="T36" fmla="*/ 118 w 658"/>
                  <a:gd name="T37" fmla="*/ 273 h 1383"/>
                  <a:gd name="T38" fmla="*/ 153 w 658"/>
                  <a:gd name="T39" fmla="*/ 296 h 1383"/>
                  <a:gd name="T40" fmla="*/ 153 w 658"/>
                  <a:gd name="T41" fmla="*/ 566 h 1383"/>
                  <a:gd name="T42" fmla="*/ 153 w 658"/>
                  <a:gd name="T43" fmla="*/ 836 h 1383"/>
                  <a:gd name="T44" fmla="*/ 153 w 658"/>
                  <a:gd name="T45" fmla="*/ 1107 h 1383"/>
                  <a:gd name="T46" fmla="*/ 154 w 658"/>
                  <a:gd name="T47" fmla="*/ 1323 h 1383"/>
                  <a:gd name="T48" fmla="*/ 175 w 658"/>
                  <a:gd name="T49" fmla="*/ 1363 h 1383"/>
                  <a:gd name="T50" fmla="*/ 215 w 658"/>
                  <a:gd name="T51" fmla="*/ 1382 h 1383"/>
                  <a:gd name="T52" fmla="*/ 262 w 658"/>
                  <a:gd name="T53" fmla="*/ 1379 h 1383"/>
                  <a:gd name="T54" fmla="*/ 299 w 658"/>
                  <a:gd name="T55" fmla="*/ 1349 h 1383"/>
                  <a:gd name="T56" fmla="*/ 311 w 658"/>
                  <a:gd name="T57" fmla="*/ 1272 h 1383"/>
                  <a:gd name="T58" fmla="*/ 311 w 658"/>
                  <a:gd name="T59" fmla="*/ 1030 h 1383"/>
                  <a:gd name="T60" fmla="*/ 313 w 658"/>
                  <a:gd name="T61" fmla="*/ 745 h 1383"/>
                  <a:gd name="T62" fmla="*/ 347 w 658"/>
                  <a:gd name="T63" fmla="*/ 756 h 1383"/>
                  <a:gd name="T64" fmla="*/ 347 w 658"/>
                  <a:gd name="T65" fmla="*/ 1082 h 1383"/>
                  <a:gd name="T66" fmla="*/ 350 w 658"/>
                  <a:gd name="T67" fmla="*/ 1333 h 1383"/>
                  <a:gd name="T68" fmla="*/ 361 w 658"/>
                  <a:gd name="T69" fmla="*/ 1359 h 1383"/>
                  <a:gd name="T70" fmla="*/ 388 w 658"/>
                  <a:gd name="T71" fmla="*/ 1378 h 1383"/>
                  <a:gd name="T72" fmla="*/ 444 w 658"/>
                  <a:gd name="T73" fmla="*/ 1379 h 1383"/>
                  <a:gd name="T74" fmla="*/ 484 w 658"/>
                  <a:gd name="T75" fmla="*/ 1355 h 1383"/>
                  <a:gd name="T76" fmla="*/ 496 w 658"/>
                  <a:gd name="T77" fmla="*/ 1331 h 1383"/>
                  <a:gd name="T78" fmla="*/ 499 w 658"/>
                  <a:gd name="T79" fmla="*/ 1240 h 1383"/>
                  <a:gd name="T80" fmla="*/ 499 w 658"/>
                  <a:gd name="T81" fmla="*/ 971 h 1383"/>
                  <a:gd name="T82" fmla="*/ 499 w 658"/>
                  <a:gd name="T83" fmla="*/ 700 h 1383"/>
                  <a:gd name="T84" fmla="*/ 499 w 658"/>
                  <a:gd name="T85" fmla="*/ 429 h 1383"/>
                  <a:gd name="T86" fmla="*/ 510 w 658"/>
                  <a:gd name="T87" fmla="*/ 226 h 1383"/>
                  <a:gd name="T88" fmla="*/ 542 w 658"/>
                  <a:gd name="T89" fmla="*/ 273 h 1383"/>
                  <a:gd name="T90" fmla="*/ 542 w 658"/>
                  <a:gd name="T91" fmla="*/ 461 h 1383"/>
                  <a:gd name="T92" fmla="*/ 543 w 658"/>
                  <a:gd name="T93" fmla="*/ 617 h 1383"/>
                  <a:gd name="T94" fmla="*/ 565 w 658"/>
                  <a:gd name="T95" fmla="*/ 662 h 1383"/>
                  <a:gd name="T96" fmla="*/ 589 w 658"/>
                  <a:gd name="T97" fmla="*/ 676 h 1383"/>
                  <a:gd name="T98" fmla="*/ 618 w 658"/>
                  <a:gd name="T99" fmla="*/ 676 h 1383"/>
                  <a:gd name="T100" fmla="*/ 638 w 658"/>
                  <a:gd name="T101" fmla="*/ 665 h 1383"/>
                  <a:gd name="T102" fmla="*/ 653 w 658"/>
                  <a:gd name="T103" fmla="*/ 639 h 1383"/>
                  <a:gd name="T104" fmla="*/ 658 w 658"/>
                  <a:gd name="T105" fmla="*/ 555 h 1383"/>
                  <a:gd name="T106" fmla="*/ 658 w 658"/>
                  <a:gd name="T107" fmla="*/ 360 h 1383"/>
                  <a:gd name="T108" fmla="*/ 658 w 658"/>
                  <a:gd name="T109" fmla="*/ 192 h 1383"/>
                  <a:gd name="T110" fmla="*/ 648 w 658"/>
                  <a:gd name="T111" fmla="*/ 111 h 1383"/>
                  <a:gd name="T112" fmla="*/ 629 w 658"/>
                  <a:gd name="T113" fmla="*/ 71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8" h="1383">
                    <a:moveTo>
                      <a:pt x="605" y="45"/>
                    </a:moveTo>
                    <a:lnTo>
                      <a:pt x="593" y="36"/>
                    </a:lnTo>
                    <a:lnTo>
                      <a:pt x="579" y="27"/>
                    </a:lnTo>
                    <a:lnTo>
                      <a:pt x="566" y="20"/>
                    </a:lnTo>
                    <a:lnTo>
                      <a:pt x="551" y="15"/>
                    </a:lnTo>
                    <a:lnTo>
                      <a:pt x="536" y="11"/>
                    </a:lnTo>
                    <a:lnTo>
                      <a:pt x="522" y="6"/>
                    </a:lnTo>
                    <a:lnTo>
                      <a:pt x="506" y="4"/>
                    </a:lnTo>
                    <a:lnTo>
                      <a:pt x="491" y="2"/>
                    </a:lnTo>
                    <a:lnTo>
                      <a:pt x="459" y="0"/>
                    </a:lnTo>
                    <a:lnTo>
                      <a:pt x="427" y="0"/>
                    </a:lnTo>
                    <a:lnTo>
                      <a:pt x="396" y="0"/>
                    </a:lnTo>
                    <a:lnTo>
                      <a:pt x="365" y="0"/>
                    </a:lnTo>
                    <a:lnTo>
                      <a:pt x="330" y="1"/>
                    </a:lnTo>
                    <a:lnTo>
                      <a:pt x="294" y="0"/>
                    </a:lnTo>
                    <a:lnTo>
                      <a:pt x="259" y="0"/>
                    </a:lnTo>
                    <a:lnTo>
                      <a:pt x="223" y="0"/>
                    </a:lnTo>
                    <a:lnTo>
                      <a:pt x="188" y="1"/>
                    </a:lnTo>
                    <a:lnTo>
                      <a:pt x="153" y="4"/>
                    </a:lnTo>
                    <a:lnTo>
                      <a:pt x="136" y="8"/>
                    </a:lnTo>
                    <a:lnTo>
                      <a:pt x="118" y="12"/>
                    </a:lnTo>
                    <a:lnTo>
                      <a:pt x="101" y="16"/>
                    </a:lnTo>
                    <a:lnTo>
                      <a:pt x="85" y="23"/>
                    </a:lnTo>
                    <a:lnTo>
                      <a:pt x="74" y="27"/>
                    </a:lnTo>
                    <a:lnTo>
                      <a:pt x="65" y="32"/>
                    </a:lnTo>
                    <a:lnTo>
                      <a:pt x="55" y="39"/>
                    </a:lnTo>
                    <a:lnTo>
                      <a:pt x="47" y="45"/>
                    </a:lnTo>
                    <a:lnTo>
                      <a:pt x="40" y="53"/>
                    </a:lnTo>
                    <a:lnTo>
                      <a:pt x="32" y="61"/>
                    </a:lnTo>
                    <a:lnTo>
                      <a:pt x="27" y="70"/>
                    </a:lnTo>
                    <a:lnTo>
                      <a:pt x="22" y="79"/>
                    </a:lnTo>
                    <a:lnTo>
                      <a:pt x="16" y="90"/>
                    </a:lnTo>
                    <a:lnTo>
                      <a:pt x="12" y="99"/>
                    </a:lnTo>
                    <a:lnTo>
                      <a:pt x="8" y="110"/>
                    </a:lnTo>
                    <a:lnTo>
                      <a:pt x="6" y="120"/>
                    </a:lnTo>
                    <a:lnTo>
                      <a:pt x="4" y="131"/>
                    </a:lnTo>
                    <a:lnTo>
                      <a:pt x="2" y="142"/>
                    </a:lnTo>
                    <a:lnTo>
                      <a:pt x="2" y="153"/>
                    </a:lnTo>
                    <a:lnTo>
                      <a:pt x="2" y="163"/>
                    </a:lnTo>
                    <a:lnTo>
                      <a:pt x="2" y="220"/>
                    </a:lnTo>
                    <a:lnTo>
                      <a:pt x="2" y="277"/>
                    </a:lnTo>
                    <a:lnTo>
                      <a:pt x="0" y="334"/>
                    </a:lnTo>
                    <a:lnTo>
                      <a:pt x="0" y="390"/>
                    </a:lnTo>
                    <a:lnTo>
                      <a:pt x="0" y="448"/>
                    </a:lnTo>
                    <a:lnTo>
                      <a:pt x="2" y="504"/>
                    </a:lnTo>
                    <a:lnTo>
                      <a:pt x="2" y="562"/>
                    </a:lnTo>
                    <a:lnTo>
                      <a:pt x="2" y="618"/>
                    </a:lnTo>
                    <a:lnTo>
                      <a:pt x="2" y="629"/>
                    </a:lnTo>
                    <a:lnTo>
                      <a:pt x="4" y="638"/>
                    </a:lnTo>
                    <a:lnTo>
                      <a:pt x="7" y="649"/>
                    </a:lnTo>
                    <a:lnTo>
                      <a:pt x="12" y="658"/>
                    </a:lnTo>
                    <a:lnTo>
                      <a:pt x="19" y="665"/>
                    </a:lnTo>
                    <a:lnTo>
                      <a:pt x="28" y="672"/>
                    </a:lnTo>
                    <a:lnTo>
                      <a:pt x="32" y="673"/>
                    </a:lnTo>
                    <a:lnTo>
                      <a:pt x="38" y="676"/>
                    </a:lnTo>
                    <a:lnTo>
                      <a:pt x="42" y="676"/>
                    </a:lnTo>
                    <a:lnTo>
                      <a:pt x="47" y="676"/>
                    </a:lnTo>
                    <a:lnTo>
                      <a:pt x="57" y="677"/>
                    </a:lnTo>
                    <a:lnTo>
                      <a:pt x="65" y="677"/>
                    </a:lnTo>
                    <a:lnTo>
                      <a:pt x="73" y="676"/>
                    </a:lnTo>
                    <a:lnTo>
                      <a:pt x="79" y="672"/>
                    </a:lnTo>
                    <a:lnTo>
                      <a:pt x="86" y="667"/>
                    </a:lnTo>
                    <a:lnTo>
                      <a:pt x="91" y="663"/>
                    </a:lnTo>
                    <a:lnTo>
                      <a:pt x="97" y="657"/>
                    </a:lnTo>
                    <a:lnTo>
                      <a:pt x="101" y="650"/>
                    </a:lnTo>
                    <a:lnTo>
                      <a:pt x="109" y="635"/>
                    </a:lnTo>
                    <a:lnTo>
                      <a:pt x="114" y="619"/>
                    </a:lnTo>
                    <a:lnTo>
                      <a:pt x="117" y="602"/>
                    </a:lnTo>
                    <a:lnTo>
                      <a:pt x="117" y="587"/>
                    </a:lnTo>
                    <a:lnTo>
                      <a:pt x="118" y="541"/>
                    </a:lnTo>
                    <a:lnTo>
                      <a:pt x="118" y="497"/>
                    </a:lnTo>
                    <a:lnTo>
                      <a:pt x="118" y="452"/>
                    </a:lnTo>
                    <a:lnTo>
                      <a:pt x="117" y="407"/>
                    </a:lnTo>
                    <a:lnTo>
                      <a:pt x="117" y="362"/>
                    </a:lnTo>
                    <a:lnTo>
                      <a:pt x="117" y="318"/>
                    </a:lnTo>
                    <a:lnTo>
                      <a:pt x="118" y="273"/>
                    </a:lnTo>
                    <a:lnTo>
                      <a:pt x="118" y="228"/>
                    </a:lnTo>
                    <a:lnTo>
                      <a:pt x="136" y="228"/>
                    </a:lnTo>
                    <a:lnTo>
                      <a:pt x="152" y="228"/>
                    </a:lnTo>
                    <a:lnTo>
                      <a:pt x="153" y="296"/>
                    </a:lnTo>
                    <a:lnTo>
                      <a:pt x="153" y="363"/>
                    </a:lnTo>
                    <a:lnTo>
                      <a:pt x="153" y="430"/>
                    </a:lnTo>
                    <a:lnTo>
                      <a:pt x="153" y="499"/>
                    </a:lnTo>
                    <a:lnTo>
                      <a:pt x="153" y="566"/>
                    </a:lnTo>
                    <a:lnTo>
                      <a:pt x="153" y="634"/>
                    </a:lnTo>
                    <a:lnTo>
                      <a:pt x="153" y="701"/>
                    </a:lnTo>
                    <a:lnTo>
                      <a:pt x="153" y="769"/>
                    </a:lnTo>
                    <a:lnTo>
                      <a:pt x="153" y="836"/>
                    </a:lnTo>
                    <a:lnTo>
                      <a:pt x="153" y="903"/>
                    </a:lnTo>
                    <a:lnTo>
                      <a:pt x="153" y="972"/>
                    </a:lnTo>
                    <a:lnTo>
                      <a:pt x="153" y="1039"/>
                    </a:lnTo>
                    <a:lnTo>
                      <a:pt x="153" y="1107"/>
                    </a:lnTo>
                    <a:lnTo>
                      <a:pt x="153" y="1174"/>
                    </a:lnTo>
                    <a:lnTo>
                      <a:pt x="153" y="1243"/>
                    </a:lnTo>
                    <a:lnTo>
                      <a:pt x="154" y="1310"/>
                    </a:lnTo>
                    <a:lnTo>
                      <a:pt x="154" y="1323"/>
                    </a:lnTo>
                    <a:lnTo>
                      <a:pt x="157" y="1335"/>
                    </a:lnTo>
                    <a:lnTo>
                      <a:pt x="161" y="1346"/>
                    </a:lnTo>
                    <a:lnTo>
                      <a:pt x="168" y="1355"/>
                    </a:lnTo>
                    <a:lnTo>
                      <a:pt x="175" y="1363"/>
                    </a:lnTo>
                    <a:lnTo>
                      <a:pt x="184" y="1370"/>
                    </a:lnTo>
                    <a:lnTo>
                      <a:pt x="193" y="1375"/>
                    </a:lnTo>
                    <a:lnTo>
                      <a:pt x="204" y="1379"/>
                    </a:lnTo>
                    <a:lnTo>
                      <a:pt x="215" y="1382"/>
                    </a:lnTo>
                    <a:lnTo>
                      <a:pt x="227" y="1383"/>
                    </a:lnTo>
                    <a:lnTo>
                      <a:pt x="239" y="1383"/>
                    </a:lnTo>
                    <a:lnTo>
                      <a:pt x="251" y="1382"/>
                    </a:lnTo>
                    <a:lnTo>
                      <a:pt x="262" y="1379"/>
                    </a:lnTo>
                    <a:lnTo>
                      <a:pt x="274" y="1375"/>
                    </a:lnTo>
                    <a:lnTo>
                      <a:pt x="283" y="1370"/>
                    </a:lnTo>
                    <a:lnTo>
                      <a:pt x="294" y="1363"/>
                    </a:lnTo>
                    <a:lnTo>
                      <a:pt x="299" y="1349"/>
                    </a:lnTo>
                    <a:lnTo>
                      <a:pt x="303" y="1334"/>
                    </a:lnTo>
                    <a:lnTo>
                      <a:pt x="306" y="1319"/>
                    </a:lnTo>
                    <a:lnTo>
                      <a:pt x="309" y="1303"/>
                    </a:lnTo>
                    <a:lnTo>
                      <a:pt x="311" y="1272"/>
                    </a:lnTo>
                    <a:lnTo>
                      <a:pt x="313" y="1241"/>
                    </a:lnTo>
                    <a:lnTo>
                      <a:pt x="313" y="1170"/>
                    </a:lnTo>
                    <a:lnTo>
                      <a:pt x="311" y="1101"/>
                    </a:lnTo>
                    <a:lnTo>
                      <a:pt x="311" y="1030"/>
                    </a:lnTo>
                    <a:lnTo>
                      <a:pt x="311" y="958"/>
                    </a:lnTo>
                    <a:lnTo>
                      <a:pt x="311" y="887"/>
                    </a:lnTo>
                    <a:lnTo>
                      <a:pt x="313" y="816"/>
                    </a:lnTo>
                    <a:lnTo>
                      <a:pt x="313" y="745"/>
                    </a:lnTo>
                    <a:lnTo>
                      <a:pt x="313" y="674"/>
                    </a:lnTo>
                    <a:lnTo>
                      <a:pt x="330" y="674"/>
                    </a:lnTo>
                    <a:lnTo>
                      <a:pt x="347" y="674"/>
                    </a:lnTo>
                    <a:lnTo>
                      <a:pt x="347" y="756"/>
                    </a:lnTo>
                    <a:lnTo>
                      <a:pt x="347" y="838"/>
                    </a:lnTo>
                    <a:lnTo>
                      <a:pt x="347" y="918"/>
                    </a:lnTo>
                    <a:lnTo>
                      <a:pt x="347" y="1000"/>
                    </a:lnTo>
                    <a:lnTo>
                      <a:pt x="347" y="1082"/>
                    </a:lnTo>
                    <a:lnTo>
                      <a:pt x="347" y="1162"/>
                    </a:lnTo>
                    <a:lnTo>
                      <a:pt x="347" y="1244"/>
                    </a:lnTo>
                    <a:lnTo>
                      <a:pt x="349" y="1324"/>
                    </a:lnTo>
                    <a:lnTo>
                      <a:pt x="350" y="1333"/>
                    </a:lnTo>
                    <a:lnTo>
                      <a:pt x="351" y="1341"/>
                    </a:lnTo>
                    <a:lnTo>
                      <a:pt x="354" y="1347"/>
                    </a:lnTo>
                    <a:lnTo>
                      <a:pt x="357" y="1354"/>
                    </a:lnTo>
                    <a:lnTo>
                      <a:pt x="361" y="1359"/>
                    </a:lnTo>
                    <a:lnTo>
                      <a:pt x="366" y="1363"/>
                    </a:lnTo>
                    <a:lnTo>
                      <a:pt x="370" y="1369"/>
                    </a:lnTo>
                    <a:lnTo>
                      <a:pt x="377" y="1373"/>
                    </a:lnTo>
                    <a:lnTo>
                      <a:pt x="388" y="1378"/>
                    </a:lnTo>
                    <a:lnTo>
                      <a:pt x="401" y="1382"/>
                    </a:lnTo>
                    <a:lnTo>
                      <a:pt x="416" y="1383"/>
                    </a:lnTo>
                    <a:lnTo>
                      <a:pt x="429" y="1382"/>
                    </a:lnTo>
                    <a:lnTo>
                      <a:pt x="444" y="1379"/>
                    </a:lnTo>
                    <a:lnTo>
                      <a:pt x="457" y="1375"/>
                    </a:lnTo>
                    <a:lnTo>
                      <a:pt x="469" y="1369"/>
                    </a:lnTo>
                    <a:lnTo>
                      <a:pt x="480" y="1359"/>
                    </a:lnTo>
                    <a:lnTo>
                      <a:pt x="484" y="1355"/>
                    </a:lnTo>
                    <a:lnTo>
                      <a:pt x="488" y="1350"/>
                    </a:lnTo>
                    <a:lnTo>
                      <a:pt x="492" y="1343"/>
                    </a:lnTo>
                    <a:lnTo>
                      <a:pt x="495" y="1338"/>
                    </a:lnTo>
                    <a:lnTo>
                      <a:pt x="496" y="1331"/>
                    </a:lnTo>
                    <a:lnTo>
                      <a:pt x="498" y="1323"/>
                    </a:lnTo>
                    <a:lnTo>
                      <a:pt x="499" y="1316"/>
                    </a:lnTo>
                    <a:lnTo>
                      <a:pt x="498" y="1308"/>
                    </a:lnTo>
                    <a:lnTo>
                      <a:pt x="499" y="1240"/>
                    </a:lnTo>
                    <a:lnTo>
                      <a:pt x="499" y="1173"/>
                    </a:lnTo>
                    <a:lnTo>
                      <a:pt x="499" y="1106"/>
                    </a:lnTo>
                    <a:lnTo>
                      <a:pt x="499" y="1038"/>
                    </a:lnTo>
                    <a:lnTo>
                      <a:pt x="499" y="971"/>
                    </a:lnTo>
                    <a:lnTo>
                      <a:pt x="499" y="902"/>
                    </a:lnTo>
                    <a:lnTo>
                      <a:pt x="499" y="835"/>
                    </a:lnTo>
                    <a:lnTo>
                      <a:pt x="499" y="767"/>
                    </a:lnTo>
                    <a:lnTo>
                      <a:pt x="499" y="700"/>
                    </a:lnTo>
                    <a:lnTo>
                      <a:pt x="499" y="633"/>
                    </a:lnTo>
                    <a:lnTo>
                      <a:pt x="499" y="564"/>
                    </a:lnTo>
                    <a:lnTo>
                      <a:pt x="499" y="497"/>
                    </a:lnTo>
                    <a:lnTo>
                      <a:pt x="499" y="429"/>
                    </a:lnTo>
                    <a:lnTo>
                      <a:pt x="499" y="362"/>
                    </a:lnTo>
                    <a:lnTo>
                      <a:pt x="499" y="293"/>
                    </a:lnTo>
                    <a:lnTo>
                      <a:pt x="499" y="226"/>
                    </a:lnTo>
                    <a:lnTo>
                      <a:pt x="510" y="226"/>
                    </a:lnTo>
                    <a:lnTo>
                      <a:pt x="520" y="226"/>
                    </a:lnTo>
                    <a:lnTo>
                      <a:pt x="532" y="226"/>
                    </a:lnTo>
                    <a:lnTo>
                      <a:pt x="542" y="225"/>
                    </a:lnTo>
                    <a:lnTo>
                      <a:pt x="542" y="273"/>
                    </a:lnTo>
                    <a:lnTo>
                      <a:pt x="542" y="320"/>
                    </a:lnTo>
                    <a:lnTo>
                      <a:pt x="542" y="367"/>
                    </a:lnTo>
                    <a:lnTo>
                      <a:pt x="542" y="414"/>
                    </a:lnTo>
                    <a:lnTo>
                      <a:pt x="542" y="461"/>
                    </a:lnTo>
                    <a:lnTo>
                      <a:pt x="542" y="508"/>
                    </a:lnTo>
                    <a:lnTo>
                      <a:pt x="542" y="556"/>
                    </a:lnTo>
                    <a:lnTo>
                      <a:pt x="542" y="603"/>
                    </a:lnTo>
                    <a:lnTo>
                      <a:pt x="543" y="617"/>
                    </a:lnTo>
                    <a:lnTo>
                      <a:pt x="546" y="631"/>
                    </a:lnTo>
                    <a:lnTo>
                      <a:pt x="553" y="645"/>
                    </a:lnTo>
                    <a:lnTo>
                      <a:pt x="561" y="657"/>
                    </a:lnTo>
                    <a:lnTo>
                      <a:pt x="565" y="662"/>
                    </a:lnTo>
                    <a:lnTo>
                      <a:pt x="570" y="667"/>
                    </a:lnTo>
                    <a:lnTo>
                      <a:pt x="577" y="670"/>
                    </a:lnTo>
                    <a:lnTo>
                      <a:pt x="582" y="674"/>
                    </a:lnTo>
                    <a:lnTo>
                      <a:pt x="589" y="676"/>
                    </a:lnTo>
                    <a:lnTo>
                      <a:pt x="597" y="677"/>
                    </a:lnTo>
                    <a:lnTo>
                      <a:pt x="604" y="677"/>
                    </a:lnTo>
                    <a:lnTo>
                      <a:pt x="612" y="676"/>
                    </a:lnTo>
                    <a:lnTo>
                      <a:pt x="618" y="676"/>
                    </a:lnTo>
                    <a:lnTo>
                      <a:pt x="624" y="674"/>
                    </a:lnTo>
                    <a:lnTo>
                      <a:pt x="629" y="672"/>
                    </a:lnTo>
                    <a:lnTo>
                      <a:pt x="634" y="669"/>
                    </a:lnTo>
                    <a:lnTo>
                      <a:pt x="638" y="665"/>
                    </a:lnTo>
                    <a:lnTo>
                      <a:pt x="642" y="661"/>
                    </a:lnTo>
                    <a:lnTo>
                      <a:pt x="645" y="655"/>
                    </a:lnTo>
                    <a:lnTo>
                      <a:pt x="649" y="650"/>
                    </a:lnTo>
                    <a:lnTo>
                      <a:pt x="653" y="639"/>
                    </a:lnTo>
                    <a:lnTo>
                      <a:pt x="656" y="627"/>
                    </a:lnTo>
                    <a:lnTo>
                      <a:pt x="658" y="615"/>
                    </a:lnTo>
                    <a:lnTo>
                      <a:pt x="658" y="603"/>
                    </a:lnTo>
                    <a:lnTo>
                      <a:pt x="658" y="555"/>
                    </a:lnTo>
                    <a:lnTo>
                      <a:pt x="658" y="505"/>
                    </a:lnTo>
                    <a:lnTo>
                      <a:pt x="658" y="457"/>
                    </a:lnTo>
                    <a:lnTo>
                      <a:pt x="658" y="409"/>
                    </a:lnTo>
                    <a:lnTo>
                      <a:pt x="658" y="360"/>
                    </a:lnTo>
                    <a:lnTo>
                      <a:pt x="658" y="311"/>
                    </a:lnTo>
                    <a:lnTo>
                      <a:pt x="658" y="263"/>
                    </a:lnTo>
                    <a:lnTo>
                      <a:pt x="658" y="214"/>
                    </a:lnTo>
                    <a:lnTo>
                      <a:pt x="658" y="192"/>
                    </a:lnTo>
                    <a:lnTo>
                      <a:pt x="657" y="169"/>
                    </a:lnTo>
                    <a:lnTo>
                      <a:pt x="654" y="146"/>
                    </a:lnTo>
                    <a:lnTo>
                      <a:pt x="650" y="123"/>
                    </a:lnTo>
                    <a:lnTo>
                      <a:pt x="648" y="111"/>
                    </a:lnTo>
                    <a:lnTo>
                      <a:pt x="644" y="100"/>
                    </a:lnTo>
                    <a:lnTo>
                      <a:pt x="640" y="90"/>
                    </a:lnTo>
                    <a:lnTo>
                      <a:pt x="634" y="80"/>
                    </a:lnTo>
                    <a:lnTo>
                      <a:pt x="629" y="71"/>
                    </a:lnTo>
                    <a:lnTo>
                      <a:pt x="622" y="61"/>
                    </a:lnTo>
                    <a:lnTo>
                      <a:pt x="614" y="53"/>
                    </a:lnTo>
                    <a:lnTo>
                      <a:pt x="605" y="45"/>
                    </a:lnTo>
                    <a:close/>
                  </a:path>
                </a:pathLst>
              </a:custGeom>
              <a:solidFill>
                <a:srgbClr val="F8CF2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F4CB8C10-1461-4EC5-911C-EAA0C4A9E0CD}"/>
              </a:ext>
            </a:extLst>
          </p:cNvPr>
          <p:cNvSpPr txBox="1"/>
          <p:nvPr/>
        </p:nvSpPr>
        <p:spPr>
          <a:xfrm>
            <a:off x="5490807" y="1983654"/>
            <a:ext cx="57641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We’re rolling out S4/Fiori to a new group. They are a bit resistant to change. We want them to have some fun, get comfortable and more positive…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 implementation team is just forming. We want a great kick-off that emphasizes teamwork.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We want our analysts to understand the value of Fiori so they can recommend to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We want our team to have a better understanding of how the business process works and improve cross-silo understanding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176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404673" y="2383009"/>
            <a:ext cx="6629172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At the very beginning of the event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Describe the sponsor’s objective/desired outcome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Sample:  “I know this won’t be uppermost in your mind when you are deep into the competition, but remember- the main reason we’re doing this is to…”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Setting this clearly before the game begins will help transition to the de-brief</a:t>
            </a: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7FD20CB-75D4-41B6-9D4C-E5835431D2B6}"/>
              </a:ext>
            </a:extLst>
          </p:cNvPr>
          <p:cNvGrpSpPr/>
          <p:nvPr/>
        </p:nvGrpSpPr>
        <p:grpSpPr>
          <a:xfrm>
            <a:off x="467514" y="2423101"/>
            <a:ext cx="442126" cy="407491"/>
            <a:chOff x="9286679" y="1067966"/>
            <a:chExt cx="395897" cy="379688"/>
          </a:xfrm>
        </p:grpSpPr>
        <p:sp>
          <p:nvSpPr>
            <p:cNvPr id="5" name="Oval 45">
              <a:extLst>
                <a:ext uri="{FF2B5EF4-FFF2-40B4-BE49-F238E27FC236}">
                  <a16:creationId xmlns:a16="http://schemas.microsoft.com/office/drawing/2014/main" id="{D4546506-427C-46D1-A0F6-B79B1B1CB80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4B1B4B95-A4A0-4CE7-8CF6-D4FBF7490F9A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31A8190-6E73-4B42-B2B4-933135DE4C8C}"/>
              </a:ext>
            </a:extLst>
          </p:cNvPr>
          <p:cNvGrpSpPr/>
          <p:nvPr/>
        </p:nvGrpSpPr>
        <p:grpSpPr>
          <a:xfrm>
            <a:off x="467514" y="2962318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0DD2A769-E134-43BE-81D5-C5718F5D1435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8B3A73B-AF5A-4995-A606-AE93B5E2FBA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4E59AD48-E041-488B-B3D9-EF90FA2D5DEF}"/>
              </a:ext>
            </a:extLst>
          </p:cNvPr>
          <p:cNvGrpSpPr/>
          <p:nvPr/>
        </p:nvGrpSpPr>
        <p:grpSpPr>
          <a:xfrm>
            <a:off x="473797" y="3869342"/>
            <a:ext cx="442126" cy="407491"/>
            <a:chOff x="9286679" y="1067966"/>
            <a:chExt cx="395897" cy="379688"/>
          </a:xfrm>
        </p:grpSpPr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E6573E24-9BF1-4AA3-AE8F-34DBAD23C87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06603AE-B74D-4EBA-88F5-64FEC250F62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A5023CC6-9B7D-45A4-B07C-81F1F19FB182}"/>
              </a:ext>
            </a:extLst>
          </p:cNvPr>
          <p:cNvGrpSpPr/>
          <p:nvPr/>
        </p:nvGrpSpPr>
        <p:grpSpPr>
          <a:xfrm>
            <a:off x="467514" y="5458360"/>
            <a:ext cx="442126" cy="407491"/>
            <a:chOff x="9286679" y="1067966"/>
            <a:chExt cx="395897" cy="379688"/>
          </a:xfrm>
        </p:grpSpPr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9868BF02-5AE0-4DCD-B59A-70E3E8D52F4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00E5AC10-DD0E-4E77-A0E3-DB9AC2746C7D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4544B7-F5B7-4DCB-AC99-CC6E515D36B8}"/>
              </a:ext>
            </a:extLst>
          </p:cNvPr>
          <p:cNvSpPr txBox="1"/>
          <p:nvPr/>
        </p:nvSpPr>
        <p:spPr>
          <a:xfrm>
            <a:off x="7263434" y="3115548"/>
            <a:ext cx="44547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Also consider: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If you are comfortable, icebreaker activities help to get the participants talking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Always refer to the instructional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Be open to suggestions and comments!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5" y="469783"/>
            <a:ext cx="38615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 of Debriefing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Foreshadowing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9770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404673" y="2383009"/>
            <a:ext cx="6629172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The problem:  they are done with the game, tired, and pretty locked into the cognitive “playing” mode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Leave enough time!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Offer a break between the end of the game and the debrief 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Change the seating arrangement if possible; at least get up and move around…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Do a word cloud on </a:t>
            </a:r>
            <a:r>
              <a:rPr lang="en-CA" sz="2400" dirty="0" err="1"/>
              <a:t>Mentimeter</a:t>
            </a:r>
            <a:r>
              <a:rPr lang="en-CA" sz="2400" dirty="0"/>
              <a:t> or other software</a:t>
            </a: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7FD20CB-75D4-41B6-9D4C-E5835431D2B6}"/>
              </a:ext>
            </a:extLst>
          </p:cNvPr>
          <p:cNvGrpSpPr/>
          <p:nvPr/>
        </p:nvGrpSpPr>
        <p:grpSpPr>
          <a:xfrm>
            <a:off x="467514" y="2423101"/>
            <a:ext cx="442126" cy="407491"/>
            <a:chOff x="9286679" y="1067966"/>
            <a:chExt cx="395897" cy="379688"/>
          </a:xfrm>
        </p:grpSpPr>
        <p:sp>
          <p:nvSpPr>
            <p:cNvPr id="5" name="Oval 45">
              <a:extLst>
                <a:ext uri="{FF2B5EF4-FFF2-40B4-BE49-F238E27FC236}">
                  <a16:creationId xmlns:a16="http://schemas.microsoft.com/office/drawing/2014/main" id="{D4546506-427C-46D1-A0F6-B79B1B1CB80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4B1B4B95-A4A0-4CE7-8CF6-D4FBF7490F9A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31A8190-6E73-4B42-B2B4-933135DE4C8C}"/>
              </a:ext>
            </a:extLst>
          </p:cNvPr>
          <p:cNvGrpSpPr/>
          <p:nvPr/>
        </p:nvGrpSpPr>
        <p:grpSpPr>
          <a:xfrm>
            <a:off x="445683" y="3688371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0DD2A769-E134-43BE-81D5-C5718F5D1435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8B3A73B-AF5A-4995-A606-AE93B5E2FBA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4E59AD48-E041-488B-B3D9-EF90FA2D5DEF}"/>
              </a:ext>
            </a:extLst>
          </p:cNvPr>
          <p:cNvGrpSpPr/>
          <p:nvPr/>
        </p:nvGrpSpPr>
        <p:grpSpPr>
          <a:xfrm>
            <a:off x="449412" y="4210528"/>
            <a:ext cx="442126" cy="407491"/>
            <a:chOff x="9286679" y="1067966"/>
            <a:chExt cx="395897" cy="379688"/>
          </a:xfrm>
        </p:grpSpPr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E6573E24-9BF1-4AA3-AE8F-34DBAD23C87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06603AE-B74D-4EBA-88F5-64FEC250F62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A5023CC6-9B7D-45A4-B07C-81F1F19FB182}"/>
              </a:ext>
            </a:extLst>
          </p:cNvPr>
          <p:cNvGrpSpPr/>
          <p:nvPr/>
        </p:nvGrpSpPr>
        <p:grpSpPr>
          <a:xfrm>
            <a:off x="467514" y="5112440"/>
            <a:ext cx="442126" cy="407491"/>
            <a:chOff x="9286679" y="1067966"/>
            <a:chExt cx="395897" cy="379688"/>
          </a:xfrm>
        </p:grpSpPr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9868BF02-5AE0-4DCD-B59A-70E3E8D52F4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00E5AC10-DD0E-4E77-A0E3-DB9AC2746C7D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4544B7-F5B7-4DCB-AC99-CC6E515D36B8}"/>
              </a:ext>
            </a:extLst>
          </p:cNvPr>
          <p:cNvSpPr txBox="1"/>
          <p:nvPr/>
        </p:nvSpPr>
        <p:spPr>
          <a:xfrm>
            <a:off x="7540020" y="2970139"/>
            <a:ext cx="44547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Also consider: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Virtual events may need more breaks and downtime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Always include these breaks in your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Always try to visualize data, it helps the participants see how their colleagues reacted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Pre and post polls and surveys let you measure growth and change</a:t>
            </a:r>
          </a:p>
          <a:p>
            <a:endParaRPr lang="en-CA" sz="2400" b="1" dirty="0"/>
          </a:p>
          <a:p>
            <a:endParaRPr lang="en-CA" sz="2400" b="1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5" y="469783"/>
            <a:ext cx="5424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Debriefing Stages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Transitioning</a:t>
            </a:r>
            <a:r>
              <a:rPr lang="fr-CA" sz="2400" b="1" dirty="0">
                <a:solidFill>
                  <a:srgbClr val="F8CF2C"/>
                </a:solidFill>
              </a:rPr>
              <a:t> </a:t>
            </a:r>
            <a:r>
              <a:rPr lang="fr-CA" sz="2400" b="1" dirty="0" err="1">
                <a:solidFill>
                  <a:srgbClr val="F8CF2C"/>
                </a:solidFill>
              </a:rPr>
              <a:t>from</a:t>
            </a:r>
            <a:r>
              <a:rPr lang="fr-CA" sz="2400" b="1" dirty="0">
                <a:solidFill>
                  <a:srgbClr val="F8CF2C"/>
                </a:solidFill>
              </a:rPr>
              <a:t> Simulation to </a:t>
            </a:r>
            <a:r>
              <a:rPr lang="fr-CA" sz="2400" b="1" dirty="0" err="1">
                <a:solidFill>
                  <a:srgbClr val="F8CF2C"/>
                </a:solidFill>
              </a:rPr>
              <a:t>Debrief</a:t>
            </a:r>
            <a:endParaRPr lang="fr-CA" dirty="0"/>
          </a:p>
        </p:txBody>
      </p:sp>
      <p:grpSp>
        <p:nvGrpSpPr>
          <p:cNvPr id="17" name="Group 44">
            <a:extLst>
              <a:ext uri="{FF2B5EF4-FFF2-40B4-BE49-F238E27FC236}">
                <a16:creationId xmlns:a16="http://schemas.microsoft.com/office/drawing/2014/main" id="{EFC11F45-BF26-0B43-8EED-8A92590147BA}"/>
              </a:ext>
            </a:extLst>
          </p:cNvPr>
          <p:cNvGrpSpPr/>
          <p:nvPr/>
        </p:nvGrpSpPr>
        <p:grpSpPr>
          <a:xfrm>
            <a:off x="445683" y="5954558"/>
            <a:ext cx="442126" cy="407491"/>
            <a:chOff x="9286679" y="1067966"/>
            <a:chExt cx="395897" cy="379688"/>
          </a:xfrm>
        </p:grpSpPr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03131B6A-1D0F-9A4C-B6AD-D61BECEECF76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624CC410-A6D2-9D4D-BF5E-DD1BB6CD90E8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14197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12A3168-BDCB-45ED-A4D7-8B7EFE3C58A3}"/>
              </a:ext>
            </a:extLst>
          </p:cNvPr>
          <p:cNvSpPr txBox="1"/>
          <p:nvPr/>
        </p:nvSpPr>
        <p:spPr>
          <a:xfrm>
            <a:off x="209725" y="469783"/>
            <a:ext cx="38615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Debriefing Stages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Breaking</a:t>
            </a:r>
            <a:r>
              <a:rPr lang="fr-CA" sz="2400" b="1" dirty="0">
                <a:solidFill>
                  <a:srgbClr val="F8CF2C"/>
                </a:solidFill>
              </a:rPr>
              <a:t> </a:t>
            </a:r>
            <a:r>
              <a:rPr lang="fr-CA" sz="2400" b="1" dirty="0" err="1">
                <a:solidFill>
                  <a:srgbClr val="F8CF2C"/>
                </a:solidFill>
              </a:rPr>
              <a:t>it</a:t>
            </a:r>
            <a:r>
              <a:rPr lang="fr-CA" sz="2400" b="1" dirty="0">
                <a:solidFill>
                  <a:srgbClr val="F8CF2C"/>
                </a:solidFill>
              </a:rPr>
              <a:t> down</a:t>
            </a:r>
          </a:p>
          <a:p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4CE568-0695-4064-9F70-25635E9197DC}"/>
              </a:ext>
            </a:extLst>
          </p:cNvPr>
          <p:cNvSpPr txBox="1"/>
          <p:nvPr/>
        </p:nvSpPr>
        <p:spPr>
          <a:xfrm>
            <a:off x="716354" y="2260844"/>
            <a:ext cx="58574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Warming up:  use general questions to get them talking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was that for you folks?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was this like “real work” at the office?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were to play again right now, what would you do differently?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main event: frame a few open-ended questions directly related to the sponsor’s goal. Be prepared to follow up with folks once they give their initial answers: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That’s interesting. Can you say more?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Did anyone else have that reaction?</a:t>
            </a:r>
          </a:p>
        </p:txBody>
      </p:sp>
      <p:sp>
        <p:nvSpPr>
          <p:cNvPr id="5" name="ZoneTexte 40">
            <a:extLst>
              <a:ext uri="{FF2B5EF4-FFF2-40B4-BE49-F238E27FC236}">
                <a16:creationId xmlns:a16="http://schemas.microsoft.com/office/drawing/2014/main" id="{FCE3B8A4-D614-514D-9AB0-300EEC603709}"/>
              </a:ext>
            </a:extLst>
          </p:cNvPr>
          <p:cNvSpPr txBox="1"/>
          <p:nvPr/>
        </p:nvSpPr>
        <p:spPr>
          <a:xfrm>
            <a:off x="7416453" y="2693849"/>
            <a:ext cx="44547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Sample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How are you feeling about SAP now that you’ve had some time using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Now that you know what Fiori can do, how would you present it to your client?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What helped (or hurt) your team in terms of communication and cooperation?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How did you make decisions?</a:t>
            </a:r>
          </a:p>
        </p:txBody>
      </p:sp>
    </p:spTree>
    <p:extLst>
      <p:ext uri="{BB962C8B-B14F-4D97-AF65-F5344CB8AC3E}">
        <p14:creationId xmlns:p14="http://schemas.microsoft.com/office/powerpoint/2010/main" val="33926462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7EA3AFD59C64EA874246E3D3D7A91" ma:contentTypeVersion="12" ma:contentTypeDescription="Create a new document." ma:contentTypeScope="" ma:versionID="9054fa0c49a3d12d05748d0150417286">
  <xsd:schema xmlns:xsd="http://www.w3.org/2001/XMLSchema" xmlns:xs="http://www.w3.org/2001/XMLSchema" xmlns:p="http://schemas.microsoft.com/office/2006/metadata/properties" xmlns:ns2="a1fad71f-af27-4732-a3f7-ded52d7a8426" xmlns:ns3="3398906c-a62c-42fb-943c-3d5c02dfac6d" targetNamespace="http://schemas.microsoft.com/office/2006/metadata/properties" ma:root="true" ma:fieldsID="01cf3cbf49b19f95d093b6395e66dda3" ns2:_="" ns3:_="">
    <xsd:import namespace="a1fad71f-af27-4732-a3f7-ded52d7a8426"/>
    <xsd:import namespace="3398906c-a62c-42fb-943c-3d5c02dfac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ad71f-af27-4732-a3f7-ded52d7a8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8906c-a62c-42fb-943c-3d5c02df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fad71f-af27-4732-a3f7-ded52d7a8426">
      <UserInfo>
        <DisplayName>Kamran Shaikh</DisplayName>
        <AccountId>53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6EE3ED-73C9-45F2-A6C9-DB81726C9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fad71f-af27-4732-a3f7-ded52d7a8426"/>
    <ds:schemaRef ds:uri="3398906c-a62c-42fb-943c-3d5c02dfa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1912B1-F94A-4F29-88DA-FF84D4CEC980}">
  <ds:schemaRefs>
    <ds:schemaRef ds:uri="http://schemas.microsoft.com/office/2006/metadata/properties"/>
    <ds:schemaRef ds:uri="http://schemas.microsoft.com/office/infopath/2007/PartnerControls"/>
    <ds:schemaRef ds:uri="a1fad71f-af27-4732-a3f7-ded52d7a8426"/>
  </ds:schemaRefs>
</ds:datastoreItem>
</file>

<file path=customXml/itemProps3.xml><?xml version="1.0" encoding="utf-8"?>
<ds:datastoreItem xmlns:ds="http://schemas.openxmlformats.org/officeDocument/2006/customXml" ds:itemID="{8D1F561C-8A87-4353-A524-956B018911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956</Words>
  <Application>Microsoft Macintosh PowerPoint</Application>
  <PresentationFormat>Widescreen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Poulin</dc:creator>
  <cp:lastModifiedBy>Kamran Shaikh</cp:lastModifiedBy>
  <cp:revision>10</cp:revision>
  <dcterms:created xsi:type="dcterms:W3CDTF">2020-04-14T01:23:29Z</dcterms:created>
  <dcterms:modified xsi:type="dcterms:W3CDTF">2020-08-27T18:49:49Z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0x0101006607EA3AFD59C64EA874246E3D3D7A91</vt:lpwstr>
  </property>
</Properties>
</file>