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7" r:id="rId7"/>
    <p:sldId id="260" r:id="rId8"/>
    <p:sldId id="294" r:id="rId9"/>
    <p:sldId id="287" r:id="rId10"/>
    <p:sldId id="289" r:id="rId11"/>
    <p:sldId id="292" r:id="rId12"/>
    <p:sldId id="286" r:id="rId13"/>
    <p:sldId id="291" r:id="rId14"/>
    <p:sldId id="275" r:id="rId15"/>
    <p:sldId id="276" r:id="rId16"/>
    <p:sldId id="283" r:id="rId17"/>
    <p:sldId id="295" r:id="rId18"/>
    <p:sldId id="262" r:id="rId19"/>
    <p:sldId id="296" r:id="rId20"/>
    <p:sldId id="293" r:id="rId21"/>
    <p:sldId id="27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2C"/>
    <a:srgbClr val="1817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6" autoAdjust="0"/>
    <p:restoredTop sz="94637"/>
  </p:normalViewPr>
  <p:slideViewPr>
    <p:cSldViewPr snapToGrid="0">
      <p:cViewPr>
        <p:scale>
          <a:sx n="66" d="100"/>
          <a:sy n="66" d="100"/>
        </p:scale>
        <p:origin x="52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72357-31BB-2B46-9DD4-810B5EDFC30F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B93B-469E-7C46-99C1-DC7738EF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5B93B-469E-7C46-99C1-DC7738EF25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1E4-A79D-4051-B84F-DA507CB0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A2B14-0757-4ED5-B604-8C31BCF6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109A4-1263-4204-8FCC-3C267CB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AD4F-FB9C-45A1-BF10-A9E9AECD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FD4B9-40B6-4755-B4B2-088407F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79BA2-F175-48BB-B076-BF462F2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D4E6E9-B371-42BD-A76E-56ECB13E4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31EBD-8FC3-4421-B7FD-227E9A8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98C-7D88-49F9-BD07-C942018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C0EE5-CE16-453E-92A4-D50153B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36A80-0403-4B90-8F9C-A9F9E1F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C8833-494F-4188-BFE8-837881D0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0A2D-5416-4299-A2BC-8997EC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152B-7922-41F3-879F-CFA5A78D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F6D60-8A8A-4171-9321-49D0215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C624-E455-4A47-B49D-B1ADFBAD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A74C-9854-4BC9-B1C6-0EA3D275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3AE23-6EFA-4255-96BF-4BE8582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C505-966B-48E4-BD6B-CC0C655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64FD9-B7A7-4F3F-A525-69AACC07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3DD62-44AA-4D39-B79B-983031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0A3EB-EC51-4C36-BB49-DAC4307C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AC22D-741B-40BB-9BE8-6DFDAB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8DA82-9B74-4027-A5E8-A8A950E4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15C53-84A9-48E5-93AB-662E72A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87BD-BF21-4AE1-A04D-024289A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D592D-7837-49BB-AF40-5521E4F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1E249-24D2-46C9-94BE-5AA0CCC6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5981B-AA58-4C22-B211-D0AC69D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84565-66B7-4264-B642-06BC17E0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C6F6F-91B8-4BD1-921D-55A38D4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9AC-6BDF-4080-ACD3-6F3FEDF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9748-A996-4333-A65C-01C0A192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C9B75C-516D-4ADB-AD29-438EFD47A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30F95-4264-4336-980C-47FE77275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19522-04F6-4687-9E7E-DC6F62BA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33A3E2-84EB-43A6-8B76-1E1214E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1AD3B-5AFD-4FFB-B15D-1C08943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95BF66-A8A2-4508-A3D9-485F61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8DC6-3071-4A72-BFB6-5C791EE9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9A3B6D-D9AF-4029-943E-DE17DEB1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21229-D9B3-434E-9242-9D488F3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2AE0F-88DC-48F7-BCE4-B1C3220C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3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8B7221-4784-475B-8024-52D16459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98CA96-17B1-4AED-ABB6-8461C3A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B1E955-EB69-48FC-8F10-7D5B6B2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27336-A47D-430A-92F5-8DCA4F5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23D3D-593B-40A5-98FA-A007454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0AF9A-4046-47A4-AF92-A161D64A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C67DD-201A-4490-A423-2BDCF05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6E45A-E4E1-4B1D-BCDF-F2F729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50F0D-81FC-4683-9FCF-1804D6E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568E0-37D7-49A1-8B80-996A005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E5249-CE0E-4C0F-8891-E316479E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D56CD-8AC1-4149-94DC-F17B3DD75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A6D27-FEAF-4DD2-B9A1-7AB5058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DFEF9-50B3-47A8-99DA-320EEB2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43E6-CCB7-4EFC-94B1-FB7C240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C98119-465A-47FF-9784-13533DA2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B3F2D-0174-434D-A691-F76A6FD6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7B8A-30D4-4172-BBEB-18541034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446-979F-4576-8801-0CE6D4988993}" type="datetimeFigureOut">
              <a:rPr lang="fr-CA" smtClean="0"/>
              <a:t>20-08-23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4372F-B475-4DEB-BBC1-9C095A21F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A47CC-CD91-46A1-B6F6-8F7DC593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AD03D6-9D5B-4EA6-99E4-E309B9FCBF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9" y="6337242"/>
            <a:ext cx="1017654" cy="4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8837D8-C616-4CE4-857E-8FE021FE439A}"/>
              </a:ext>
            </a:extLst>
          </p:cNvPr>
          <p:cNvGrpSpPr/>
          <p:nvPr/>
        </p:nvGrpSpPr>
        <p:grpSpPr>
          <a:xfrm>
            <a:off x="-1" y="-5029"/>
            <a:ext cx="12191980" cy="6857989"/>
            <a:chOff x="0" y="8389"/>
            <a:chExt cx="12191980" cy="6857989"/>
          </a:xfrm>
        </p:grpSpPr>
        <p:pic>
          <p:nvPicPr>
            <p:cNvPr id="5" name="Image 4" descr="Une image contenant personne, intérieur, fenêtre, table&#10;&#10;Description générée automatiquement">
              <a:extLst>
                <a:ext uri="{FF2B5EF4-FFF2-40B4-BE49-F238E27FC236}">
                  <a16:creationId xmlns:a16="http://schemas.microsoft.com/office/drawing/2014/main" id="{C311240E-4D56-4510-BD85-B3DDF44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/>
            <a:stretch/>
          </p:blipFill>
          <p:spPr>
            <a:xfrm>
              <a:off x="0" y="8389"/>
              <a:ext cx="12191980" cy="68579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9EED-7BB3-4414-B853-DD5FC0CAEA64}"/>
                </a:ext>
              </a:extLst>
            </p:cNvPr>
            <p:cNvSpPr/>
            <p:nvPr/>
          </p:nvSpPr>
          <p:spPr>
            <a:xfrm>
              <a:off x="1226181" y="14264"/>
              <a:ext cx="9739618" cy="5108050"/>
            </a:xfrm>
            <a:prstGeom prst="rect">
              <a:avLst/>
            </a:prstGeom>
            <a:solidFill>
              <a:srgbClr val="18171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74C4E72-319E-423E-834A-B6FDD0E459AC}"/>
              </a:ext>
            </a:extLst>
          </p:cNvPr>
          <p:cNvSpPr txBox="1"/>
          <p:nvPr/>
        </p:nvSpPr>
        <p:spPr>
          <a:xfrm>
            <a:off x="3789013" y="1164265"/>
            <a:ext cx="4613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 SIMULATIONS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5DED6-9F52-4F07-B3A6-8266B9CA88C8}"/>
              </a:ext>
            </a:extLst>
          </p:cNvPr>
          <p:cNvSpPr txBox="1"/>
          <p:nvPr/>
        </p:nvSpPr>
        <p:spPr>
          <a:xfrm>
            <a:off x="3789015" y="1719589"/>
            <a:ext cx="46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 Online </a:t>
            </a:r>
          </a:p>
          <a:p>
            <a:pPr algn="ctr"/>
            <a:r>
              <a:rPr lang="fr-CA" sz="48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ACB0A-E6E7-4F4D-A47E-2FC55EC2EC4F}"/>
              </a:ext>
            </a:extLst>
          </p:cNvPr>
          <p:cNvSpPr txBox="1"/>
          <p:nvPr/>
        </p:nvSpPr>
        <p:spPr>
          <a:xfrm>
            <a:off x="2004587" y="3568751"/>
            <a:ext cx="818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Module 6: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ERPsim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 Public Sector</a:t>
            </a:r>
          </a:p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21469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4">
            <a:extLst>
              <a:ext uri="{FF2B5EF4-FFF2-40B4-BE49-F238E27FC236}">
                <a16:creationId xmlns:a16="http://schemas.microsoft.com/office/drawing/2014/main" id="{A41D4E75-A20C-764D-B2E0-29AEE5FBC72E}"/>
              </a:ext>
            </a:extLst>
          </p:cNvPr>
          <p:cNvSpPr txBox="1"/>
          <p:nvPr/>
        </p:nvSpPr>
        <p:spPr>
          <a:xfrm>
            <a:off x="284677" y="229941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Reports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Setting the Scene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pic>
        <p:nvPicPr>
          <p:cNvPr id="3" name="Picture 2" descr="A picture containing monitor, screen, remote, computer&#10;&#10;Description automatically generated">
            <a:extLst>
              <a:ext uri="{FF2B5EF4-FFF2-40B4-BE49-F238E27FC236}">
                <a16:creationId xmlns:a16="http://schemas.microsoft.com/office/drawing/2014/main" id="{B68F934D-F52D-894C-8961-13A393034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92" y="541391"/>
            <a:ext cx="6977831" cy="3936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C5F86-80CC-FC41-908C-37E8836C4A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3856" y="3429000"/>
            <a:ext cx="7369532" cy="28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Acceleration Solution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Guiders</a:t>
            </a:r>
            <a:r>
              <a:rPr lang="fr-CA" sz="2400" b="1" dirty="0">
                <a:solidFill>
                  <a:srgbClr val="F8CF2C"/>
                </a:solidFill>
              </a:rPr>
              <a:t> and Help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865463"/>
            <a:ext cx="5759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Right-clicking </a:t>
            </a:r>
            <a:r>
              <a:rPr lang="en-CA" sz="2400" dirty="0"/>
              <a:t>any tile on the launchpad launches contextual help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Frequently Asked Questions: </a:t>
            </a:r>
            <a:r>
              <a:rPr lang="en-CA" sz="2400" dirty="0"/>
              <a:t>Common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Process &amp; IoT Viewer</a:t>
            </a:r>
            <a:r>
              <a:rPr lang="en-CA" sz="2400" dirty="0"/>
              <a:t>: Dynamic overview of business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Notifications</a:t>
            </a:r>
            <a:r>
              <a:rPr lang="en-CA" sz="2400" dirty="0"/>
              <a:t>: System state alerts</a:t>
            </a: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/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CAB690-BF81-694D-AA24-BD810FB00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05" y="1615863"/>
            <a:ext cx="4903500" cy="34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Tiles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1909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0" y="2281360"/>
            <a:ext cx="5759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Dashboards </a:t>
            </a:r>
            <a:r>
              <a:rPr lang="en-CA" sz="2400" dirty="0"/>
              <a:t>which can be used to better organize the KPIs and metrics available for each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 the PS scenario, dashboards can be used to make transactional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Each role for every scenario</a:t>
            </a:r>
            <a:r>
              <a:rPr lang="en-CA" sz="2400" dirty="0"/>
              <a:t> will have access to these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Public Sector scenario</a:t>
            </a:r>
            <a:r>
              <a:rPr lang="en-CA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Allocation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Procurement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Funds Management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Advanced Overview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4037BE3A-F1C7-3C41-A2B5-4349300F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24" y="1693059"/>
            <a:ext cx="4810526" cy="33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31064" y="2073780"/>
            <a:ext cx="6629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We will now move to the </a:t>
            </a:r>
            <a:r>
              <a:rPr lang="en-CA" sz="2400" b="1" dirty="0" err="1"/>
              <a:t>ERPsim</a:t>
            </a:r>
            <a:r>
              <a:rPr lang="en-CA" sz="2400" b="1" dirty="0"/>
              <a:t> Fiori Launchpad, where we will: </a:t>
            </a:r>
          </a:p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participant roles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differences between rounds and round-based gameplay 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key processes, transactions and analytics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our Digital Acceleration Solution</a:t>
            </a:r>
          </a:p>
          <a:p>
            <a:endParaRPr lang="en-CA" sz="2400" dirty="0"/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64693" y="3217318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64693" y="394297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8410" y="5034343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55442" y="2774258"/>
            <a:ext cx="44547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Starting a game using the Game Controller and playing as one of the teams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Reviewing the help in 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Change the allocation plan and invest and review the analytics and the reports in the game controller.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Complete the procurement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Take note of challenges and questions which arise, both as an instructor and participant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Fiori Overview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Public </a:t>
            </a:r>
            <a:r>
              <a:rPr lang="fr-CA" sz="2400" b="1" dirty="0" err="1">
                <a:solidFill>
                  <a:srgbClr val="F8CF2C"/>
                </a:solidFill>
              </a:rPr>
              <a:t>Sector</a:t>
            </a:r>
            <a:r>
              <a:rPr lang="fr-CA" sz="2400" b="1" dirty="0">
                <a:solidFill>
                  <a:srgbClr val="F8CF2C"/>
                </a:solidFill>
              </a:rPr>
              <a:t> Scenario</a:t>
            </a:r>
            <a:endParaRPr lang="fr-CA" dirty="0"/>
          </a:p>
        </p:txBody>
      </p:sp>
      <p:grpSp>
        <p:nvGrpSpPr>
          <p:cNvPr id="20" name="Group 44">
            <a:extLst>
              <a:ext uri="{FF2B5EF4-FFF2-40B4-BE49-F238E27FC236}">
                <a16:creationId xmlns:a16="http://schemas.microsoft.com/office/drawing/2014/main" id="{62AEE40F-9843-674C-96A6-3D2595E7D85B}"/>
              </a:ext>
            </a:extLst>
          </p:cNvPr>
          <p:cNvGrpSpPr/>
          <p:nvPr/>
        </p:nvGrpSpPr>
        <p:grpSpPr>
          <a:xfrm>
            <a:off x="664693" y="6078425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CB55A882-50ED-0344-B391-0CD35A67B05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D5A070-8DB4-4340-B76F-ACD98FAA257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82025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7059BA0A-4E22-4904-816E-E794C7148AA0}"/>
              </a:ext>
            </a:extLst>
          </p:cNvPr>
          <p:cNvCxnSpPr>
            <a:cxnSpLocks/>
          </p:cNvCxnSpPr>
          <p:nvPr/>
        </p:nvCxnSpPr>
        <p:spPr>
          <a:xfrm flipV="1">
            <a:off x="496304" y="1775568"/>
            <a:ext cx="10876354" cy="1890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0">
            <a:extLst>
              <a:ext uri="{FF2B5EF4-FFF2-40B4-BE49-F238E27FC236}">
                <a16:creationId xmlns:a16="http://schemas.microsoft.com/office/drawing/2014/main" id="{AD68F95B-0EE6-4F77-8A99-5FC21C261C83}"/>
              </a:ext>
            </a:extLst>
          </p:cNvPr>
          <p:cNvGrpSpPr/>
          <p:nvPr/>
        </p:nvGrpSpPr>
        <p:grpSpPr>
          <a:xfrm>
            <a:off x="5628870" y="1726253"/>
            <a:ext cx="934260" cy="1732384"/>
            <a:chOff x="1326010" y="2823017"/>
            <a:chExt cx="934260" cy="1732384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5BE02DBA-4191-43D6-ACEA-BDE814DF22D7}"/>
                </a:ext>
              </a:extLst>
            </p:cNvPr>
            <p:cNvGrpSpPr/>
            <p:nvPr/>
          </p:nvGrpSpPr>
          <p:grpSpPr>
            <a:xfrm>
              <a:off x="1326010" y="2823017"/>
              <a:ext cx="934259" cy="1732384"/>
              <a:chOff x="1326010" y="2823017"/>
              <a:chExt cx="934259" cy="1732384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2E61C61-84B5-4FDC-B436-670EC123AAFB}"/>
                  </a:ext>
                </a:extLst>
              </p:cNvPr>
              <p:cNvGrpSpPr/>
              <p:nvPr/>
            </p:nvGrpSpPr>
            <p:grpSpPr>
              <a:xfrm>
                <a:off x="1326010" y="2882935"/>
                <a:ext cx="934259" cy="1672466"/>
                <a:chOff x="1847771" y="2351314"/>
                <a:chExt cx="934259" cy="1672466"/>
              </a:xfrm>
            </p:grpSpPr>
            <p:cxnSp>
              <p:nvCxnSpPr>
                <p:cNvPr id="8" name="Straight Connector 20">
                  <a:extLst>
                    <a:ext uri="{FF2B5EF4-FFF2-40B4-BE49-F238E27FC236}">
                      <a16:creationId xmlns:a16="http://schemas.microsoft.com/office/drawing/2014/main" id="{1E86BC21-315B-4CA7-BAF0-62FC50F8EF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22">
                  <a:extLst>
                    <a:ext uri="{FF2B5EF4-FFF2-40B4-BE49-F238E27FC236}">
                      <a16:creationId xmlns:a16="http://schemas.microsoft.com/office/drawing/2014/main" id="{8B26286C-72F5-4CAC-A66D-97A7816B1AE3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solidFill>
                  <a:srgbClr val="F8CF2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8831FC78-886B-4768-BDFB-5CFEC4996C59}"/>
                  </a:ext>
                </a:extLst>
              </p:cNvPr>
              <p:cNvSpPr/>
              <p:nvPr/>
            </p:nvSpPr>
            <p:spPr>
              <a:xfrm>
                <a:off x="1734925" y="2823017"/>
                <a:ext cx="116428" cy="116428"/>
              </a:xfrm>
              <a:prstGeom prst="ellipse">
                <a:avLst/>
              </a:prstGeom>
              <a:solidFill>
                <a:srgbClr val="F8CF2C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F0E850-6658-4B06-91C2-6976FF7B1BE8}"/>
                </a:ext>
              </a:extLst>
            </p:cNvPr>
            <p:cNvSpPr txBox="1">
              <a:spLocks/>
            </p:cNvSpPr>
            <p:nvPr/>
          </p:nvSpPr>
          <p:spPr>
            <a:xfrm>
              <a:off x="1326010" y="3874782"/>
              <a:ext cx="934260" cy="42697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0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C292B55-6DE9-48EF-A2D4-CB1D3458972F}"/>
              </a:ext>
            </a:extLst>
          </p:cNvPr>
          <p:cNvSpPr txBox="1"/>
          <p:nvPr/>
        </p:nvSpPr>
        <p:spPr>
          <a:xfrm>
            <a:off x="321116" y="187316"/>
            <a:ext cx="5360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Tips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Session </a:t>
            </a:r>
            <a:r>
              <a:rPr lang="fr-CA" sz="2400" b="1" dirty="0" err="1">
                <a:solidFill>
                  <a:srgbClr val="F8CF2C"/>
                </a:solidFill>
              </a:rPr>
              <a:t>Timeline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6CEE918-CF35-4727-A6C9-51AA0DB52553}"/>
              </a:ext>
            </a:extLst>
          </p:cNvPr>
          <p:cNvSpPr txBox="1"/>
          <p:nvPr/>
        </p:nvSpPr>
        <p:spPr>
          <a:xfrm>
            <a:off x="1321094" y="3480435"/>
            <a:ext cx="966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Focus on Reviewing Major Processes: Budgeting, Procurement &amp; Allocation</a:t>
            </a:r>
          </a:p>
        </p:txBody>
      </p:sp>
      <p:sp>
        <p:nvSpPr>
          <p:cNvPr id="28" name="ZoneTexte 48">
            <a:extLst>
              <a:ext uri="{FF2B5EF4-FFF2-40B4-BE49-F238E27FC236}">
                <a16:creationId xmlns:a16="http://schemas.microsoft.com/office/drawing/2014/main" id="{2AA139CF-7518-9F4D-B762-D270F0A9D956}"/>
              </a:ext>
            </a:extLst>
          </p:cNvPr>
          <p:cNvSpPr txBox="1"/>
          <p:nvPr/>
        </p:nvSpPr>
        <p:spPr>
          <a:xfrm>
            <a:off x="3336684" y="3842330"/>
            <a:ext cx="89136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Before Round 0: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Review DAS Contents: Guided Tours &amp; FAQ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Provide an overview of the simulation (storyline)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Introduce round 0 and any terminology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Show pre-configured allocation plan, inventory, budget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Show News Report #1</a:t>
            </a:r>
          </a:p>
          <a:p>
            <a:endParaRPr lang="en-CA" sz="1000" dirty="0"/>
          </a:p>
          <a:p>
            <a:r>
              <a:rPr lang="en-CA" sz="1400" b="1" dirty="0"/>
              <a:t>Round 0 gameplay (10 </a:t>
            </a:r>
            <a:r>
              <a:rPr lang="en-CA" sz="1400" b="1" dirty="0" err="1"/>
              <a:t>minues</a:t>
            </a:r>
            <a:r>
              <a:rPr lang="en-CA" sz="1400" b="1" dirty="0"/>
              <a:t>)</a:t>
            </a:r>
            <a:endParaRPr lang="en-CA" sz="1000" b="1" dirty="0"/>
          </a:p>
          <a:p>
            <a:endParaRPr lang="en-CA" sz="1400" b="1" dirty="0"/>
          </a:p>
          <a:p>
            <a:r>
              <a:rPr lang="en-CA" sz="1400" b="1" dirty="0"/>
              <a:t>PAUSES: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DAY 5: Demo how to change allocation plan, perhaps demo other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000" b="1" dirty="0"/>
          </a:p>
          <a:p>
            <a:r>
              <a:rPr lang="en-CA" sz="1400" b="1" dirty="0"/>
              <a:t>After Round 0</a:t>
            </a:r>
          </a:p>
          <a:p>
            <a:r>
              <a:rPr lang="en-CA" sz="1400" dirty="0"/>
              <a:t>Reset the simulation</a:t>
            </a:r>
          </a:p>
        </p:txBody>
      </p:sp>
    </p:spTree>
    <p:extLst>
      <p:ext uri="{BB962C8B-B14F-4D97-AF65-F5344CB8AC3E}">
        <p14:creationId xmlns:p14="http://schemas.microsoft.com/office/powerpoint/2010/main" val="91562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7059BA0A-4E22-4904-816E-E794C7148AA0}"/>
              </a:ext>
            </a:extLst>
          </p:cNvPr>
          <p:cNvCxnSpPr>
            <a:cxnSpLocks/>
          </p:cNvCxnSpPr>
          <p:nvPr/>
        </p:nvCxnSpPr>
        <p:spPr>
          <a:xfrm flipV="1">
            <a:off x="496304" y="1775568"/>
            <a:ext cx="10876354" cy="1890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0">
            <a:extLst>
              <a:ext uri="{FF2B5EF4-FFF2-40B4-BE49-F238E27FC236}">
                <a16:creationId xmlns:a16="http://schemas.microsoft.com/office/drawing/2014/main" id="{AD68F95B-0EE6-4F77-8A99-5FC21C261C83}"/>
              </a:ext>
            </a:extLst>
          </p:cNvPr>
          <p:cNvGrpSpPr/>
          <p:nvPr/>
        </p:nvGrpSpPr>
        <p:grpSpPr>
          <a:xfrm>
            <a:off x="1637924" y="1736259"/>
            <a:ext cx="934260" cy="1732384"/>
            <a:chOff x="1326010" y="2823017"/>
            <a:chExt cx="934260" cy="1732384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5BE02DBA-4191-43D6-ACEA-BDE814DF22D7}"/>
                </a:ext>
              </a:extLst>
            </p:cNvPr>
            <p:cNvGrpSpPr/>
            <p:nvPr/>
          </p:nvGrpSpPr>
          <p:grpSpPr>
            <a:xfrm>
              <a:off x="1326010" y="2823017"/>
              <a:ext cx="934259" cy="1732384"/>
              <a:chOff x="1326010" y="2823017"/>
              <a:chExt cx="934259" cy="1732384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2E61C61-84B5-4FDC-B436-670EC123AAFB}"/>
                  </a:ext>
                </a:extLst>
              </p:cNvPr>
              <p:cNvGrpSpPr/>
              <p:nvPr/>
            </p:nvGrpSpPr>
            <p:grpSpPr>
              <a:xfrm>
                <a:off x="1326010" y="2882935"/>
                <a:ext cx="934259" cy="1672466"/>
                <a:chOff x="1847771" y="2351314"/>
                <a:chExt cx="934259" cy="1672466"/>
              </a:xfrm>
            </p:grpSpPr>
            <p:cxnSp>
              <p:nvCxnSpPr>
                <p:cNvPr id="8" name="Straight Connector 20">
                  <a:extLst>
                    <a:ext uri="{FF2B5EF4-FFF2-40B4-BE49-F238E27FC236}">
                      <a16:creationId xmlns:a16="http://schemas.microsoft.com/office/drawing/2014/main" id="{1E86BC21-315B-4CA7-BAF0-62FC50F8EF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22">
                  <a:extLst>
                    <a:ext uri="{FF2B5EF4-FFF2-40B4-BE49-F238E27FC236}">
                      <a16:creationId xmlns:a16="http://schemas.microsoft.com/office/drawing/2014/main" id="{8B26286C-72F5-4CAC-A66D-97A7816B1AE3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solidFill>
                  <a:srgbClr val="F8CF2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8831FC78-886B-4768-BDFB-5CFEC4996C59}"/>
                  </a:ext>
                </a:extLst>
              </p:cNvPr>
              <p:cNvSpPr/>
              <p:nvPr/>
            </p:nvSpPr>
            <p:spPr>
              <a:xfrm>
                <a:off x="1734925" y="2823017"/>
                <a:ext cx="116428" cy="116428"/>
              </a:xfrm>
              <a:prstGeom prst="ellipse">
                <a:avLst/>
              </a:prstGeom>
              <a:solidFill>
                <a:srgbClr val="F8CF2C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F0E850-6658-4B06-91C2-6976FF7B1BE8}"/>
                </a:ext>
              </a:extLst>
            </p:cNvPr>
            <p:cNvSpPr txBox="1">
              <a:spLocks/>
            </p:cNvSpPr>
            <p:nvPr/>
          </p:nvSpPr>
          <p:spPr>
            <a:xfrm>
              <a:off x="1326010" y="3874782"/>
              <a:ext cx="934260" cy="42697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1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5D4B3088-F365-4A7A-A605-B453B2D8CA4F}"/>
              </a:ext>
            </a:extLst>
          </p:cNvPr>
          <p:cNvGrpSpPr/>
          <p:nvPr/>
        </p:nvGrpSpPr>
        <p:grpSpPr>
          <a:xfrm>
            <a:off x="5771550" y="1736259"/>
            <a:ext cx="951513" cy="1732384"/>
            <a:chOff x="2999495" y="2823017"/>
            <a:chExt cx="951513" cy="1732384"/>
          </a:xfrm>
          <a:solidFill>
            <a:srgbClr val="F8CF2C"/>
          </a:solidFill>
        </p:grpSpPr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CE4FDED-0A54-4511-A7D9-966FA9E80AD3}"/>
                </a:ext>
              </a:extLst>
            </p:cNvPr>
            <p:cNvGrpSpPr/>
            <p:nvPr/>
          </p:nvGrpSpPr>
          <p:grpSpPr>
            <a:xfrm>
              <a:off x="3016749" y="2823017"/>
              <a:ext cx="934259" cy="1732384"/>
              <a:chOff x="3016749" y="2823017"/>
              <a:chExt cx="934259" cy="1732384"/>
            </a:xfrm>
            <a:grpFill/>
          </p:grpSpPr>
          <p:grpSp>
            <p:nvGrpSpPr>
              <p:cNvPr id="13" name="Group 35">
                <a:extLst>
                  <a:ext uri="{FF2B5EF4-FFF2-40B4-BE49-F238E27FC236}">
                    <a16:creationId xmlns:a16="http://schemas.microsoft.com/office/drawing/2014/main" id="{09DD66EA-80AE-417B-88F0-D1DAB652AA74}"/>
                  </a:ext>
                </a:extLst>
              </p:cNvPr>
              <p:cNvGrpSpPr/>
              <p:nvPr/>
            </p:nvGrpSpPr>
            <p:grpSpPr>
              <a:xfrm>
                <a:off x="3016749" y="2882935"/>
                <a:ext cx="934259" cy="1672466"/>
                <a:chOff x="1858573" y="2351314"/>
                <a:chExt cx="934259" cy="1672466"/>
              </a:xfrm>
              <a:grpFill/>
            </p:grpSpPr>
            <p:cxnSp>
              <p:nvCxnSpPr>
                <p:cNvPr id="15" name="Straight Connector 36">
                  <a:extLst>
                    <a:ext uri="{FF2B5EF4-FFF2-40B4-BE49-F238E27FC236}">
                      <a16:creationId xmlns:a16="http://schemas.microsoft.com/office/drawing/2014/main" id="{8083EE15-3A82-4AF6-9007-D21F26DE810E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37">
                  <a:extLst>
                    <a:ext uri="{FF2B5EF4-FFF2-40B4-BE49-F238E27FC236}">
                      <a16:creationId xmlns:a16="http://schemas.microsoft.com/office/drawing/2014/main" id="{F9400D0D-614D-439A-A782-157AB2E0F3B2}"/>
                    </a:ext>
                  </a:extLst>
                </p:cNvPr>
                <p:cNvSpPr/>
                <p:nvPr/>
              </p:nvSpPr>
              <p:spPr>
                <a:xfrm>
                  <a:off x="1858573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4" name="Oval 62">
                <a:extLst>
                  <a:ext uri="{FF2B5EF4-FFF2-40B4-BE49-F238E27FC236}">
                    <a16:creationId xmlns:a16="http://schemas.microsoft.com/office/drawing/2014/main" id="{3346D331-1666-4FDB-9042-0F43A8F240A0}"/>
                  </a:ext>
                </a:extLst>
              </p:cNvPr>
              <p:cNvSpPr/>
              <p:nvPr/>
            </p:nvSpPr>
            <p:spPr>
              <a:xfrm>
                <a:off x="3414862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A316271D-1B06-4207-A9A6-9D8876BD12FE}"/>
                </a:ext>
              </a:extLst>
            </p:cNvPr>
            <p:cNvSpPr txBox="1">
              <a:spLocks/>
            </p:cNvSpPr>
            <p:nvPr/>
          </p:nvSpPr>
          <p:spPr>
            <a:xfrm>
              <a:off x="2999495" y="3874782"/>
              <a:ext cx="934249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2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2736368D-A512-490C-89D8-82B6C508D71E}"/>
              </a:ext>
            </a:extLst>
          </p:cNvPr>
          <p:cNvGrpSpPr/>
          <p:nvPr/>
        </p:nvGrpSpPr>
        <p:grpSpPr>
          <a:xfrm>
            <a:off x="9392724" y="1736259"/>
            <a:ext cx="934271" cy="1732384"/>
            <a:chOff x="4685872" y="2823017"/>
            <a:chExt cx="934271" cy="1732384"/>
          </a:xfrm>
          <a:solidFill>
            <a:srgbClr val="F8CF2C"/>
          </a:solidFill>
        </p:grpSpPr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6FCC2412-5EC3-4253-8D55-B3F8776E3E2E}"/>
                </a:ext>
              </a:extLst>
            </p:cNvPr>
            <p:cNvGrpSpPr/>
            <p:nvPr/>
          </p:nvGrpSpPr>
          <p:grpSpPr>
            <a:xfrm>
              <a:off x="4685884" y="2823017"/>
              <a:ext cx="934259" cy="1732384"/>
              <a:chOff x="4685884" y="2823017"/>
              <a:chExt cx="934259" cy="1732384"/>
            </a:xfrm>
            <a:grpFill/>
          </p:grpSpPr>
          <p:grpSp>
            <p:nvGrpSpPr>
              <p:cNvPr id="34" name="Group 38">
                <a:extLst>
                  <a:ext uri="{FF2B5EF4-FFF2-40B4-BE49-F238E27FC236}">
                    <a16:creationId xmlns:a16="http://schemas.microsoft.com/office/drawing/2014/main" id="{0F3B498D-C0EB-4A37-9FC2-F1464EC55B76}"/>
                  </a:ext>
                </a:extLst>
              </p:cNvPr>
              <p:cNvGrpSpPr/>
              <p:nvPr/>
            </p:nvGrpSpPr>
            <p:grpSpPr>
              <a:xfrm>
                <a:off x="4685884" y="2882935"/>
                <a:ext cx="934259" cy="1672466"/>
                <a:chOff x="1847771" y="2351314"/>
                <a:chExt cx="934259" cy="1672466"/>
              </a:xfrm>
              <a:grpFill/>
            </p:grpSpPr>
            <p:cxnSp>
              <p:nvCxnSpPr>
                <p:cNvPr id="36" name="Straight Connector 39">
                  <a:extLst>
                    <a:ext uri="{FF2B5EF4-FFF2-40B4-BE49-F238E27FC236}">
                      <a16:creationId xmlns:a16="http://schemas.microsoft.com/office/drawing/2014/main" id="{6E147318-E627-475D-B110-36091A0478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40">
                  <a:extLst>
                    <a:ext uri="{FF2B5EF4-FFF2-40B4-BE49-F238E27FC236}">
                      <a16:creationId xmlns:a16="http://schemas.microsoft.com/office/drawing/2014/main" id="{FFB4AD16-F0AF-4FA6-9DA0-A049BC993B5C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5" name="Oval 63">
                <a:extLst>
                  <a:ext uri="{FF2B5EF4-FFF2-40B4-BE49-F238E27FC236}">
                    <a16:creationId xmlns:a16="http://schemas.microsoft.com/office/drawing/2014/main" id="{031335D1-DC57-4187-BAC8-07E32F09E447}"/>
                  </a:ext>
                </a:extLst>
              </p:cNvPr>
              <p:cNvSpPr/>
              <p:nvPr/>
            </p:nvSpPr>
            <p:spPr>
              <a:xfrm>
                <a:off x="5094799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6288FA22-A3F8-4507-9C5A-6B2786C8E909}"/>
                </a:ext>
              </a:extLst>
            </p:cNvPr>
            <p:cNvSpPr txBox="1">
              <a:spLocks/>
            </p:cNvSpPr>
            <p:nvPr/>
          </p:nvSpPr>
          <p:spPr>
            <a:xfrm>
              <a:off x="4685872" y="3874782"/>
              <a:ext cx="934249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3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C292B55-6DE9-48EF-A2D4-CB1D3458972F}"/>
              </a:ext>
            </a:extLst>
          </p:cNvPr>
          <p:cNvSpPr txBox="1"/>
          <p:nvPr/>
        </p:nvSpPr>
        <p:spPr>
          <a:xfrm>
            <a:off x="321116" y="187316"/>
            <a:ext cx="5360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Tips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Session </a:t>
            </a:r>
            <a:r>
              <a:rPr lang="fr-CA" sz="2400" b="1" dirty="0" err="1">
                <a:solidFill>
                  <a:srgbClr val="F8CF2C"/>
                </a:solidFill>
              </a:rPr>
              <a:t>Timeline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6CEE918-CF35-4727-A6C9-51AA0DB52553}"/>
              </a:ext>
            </a:extLst>
          </p:cNvPr>
          <p:cNvSpPr txBox="1"/>
          <p:nvPr/>
        </p:nvSpPr>
        <p:spPr>
          <a:xfrm>
            <a:off x="178153" y="3458637"/>
            <a:ext cx="40171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Allocation Planning &amp; Procurement</a:t>
            </a:r>
          </a:p>
          <a:p>
            <a:endParaRPr lang="en-CA" sz="1000" b="1" dirty="0"/>
          </a:p>
          <a:p>
            <a:r>
              <a:rPr lang="en-CA" sz="1400" b="1" dirty="0"/>
              <a:t>Before Round 1: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System introduction (login, navigation, roles)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Review pre-set Allocation Plan, fund accounts and current inventory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dirty="0"/>
              <a:t>Show News Report #1</a:t>
            </a:r>
          </a:p>
          <a:p>
            <a:pPr marL="327025" lvl="1" indent="-250825">
              <a:buFont typeface="Arial" panose="020B0604020202020204" pitchFamily="34" charset="0"/>
              <a:buChar char="•"/>
            </a:pPr>
            <a:r>
              <a:rPr lang="en-CA" sz="1400" b="1" dirty="0"/>
              <a:t>Optional: Play Round 0</a:t>
            </a:r>
          </a:p>
          <a:p>
            <a:endParaRPr lang="en-CA" sz="1000" dirty="0"/>
          </a:p>
          <a:p>
            <a:r>
              <a:rPr lang="en-CA" sz="1400" b="1" dirty="0"/>
              <a:t>Round 1 gameplay</a:t>
            </a:r>
          </a:p>
          <a:p>
            <a:endParaRPr lang="en-CA" sz="1000" b="1" dirty="0"/>
          </a:p>
          <a:p>
            <a:r>
              <a:rPr lang="en-CA" sz="1400" b="1" dirty="0"/>
              <a:t>PAUSES: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DAY 3: Demo how to change allocation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/>
              <a:t>DAY 5: </a:t>
            </a:r>
            <a:r>
              <a:rPr lang="en-CA" sz="1400" dirty="0"/>
              <a:t>Demo how to procure more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000" b="1" dirty="0"/>
          </a:p>
          <a:p>
            <a:r>
              <a:rPr lang="en-CA" sz="1400" b="1" dirty="0"/>
              <a:t>Round 1 debrief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01D49C3-A5F3-4A37-B430-47D400CCBD07}"/>
              </a:ext>
            </a:extLst>
          </p:cNvPr>
          <p:cNvSpPr txBox="1"/>
          <p:nvPr/>
        </p:nvSpPr>
        <p:spPr>
          <a:xfrm>
            <a:off x="4157150" y="3493858"/>
            <a:ext cx="42923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Budget Transfers</a:t>
            </a:r>
          </a:p>
          <a:p>
            <a:endParaRPr lang="en-CA" sz="1400" b="1" dirty="0"/>
          </a:p>
          <a:p>
            <a:r>
              <a:rPr lang="en-CA" sz="1400" b="1" dirty="0"/>
              <a:t>BEFORE ROUND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Show replenished disaster relief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Demo the budget transfer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/>
              <a:t>Show News Report #2</a:t>
            </a:r>
          </a:p>
          <a:p>
            <a:endParaRPr lang="en-CA" sz="1400" b="1" dirty="0"/>
          </a:p>
          <a:p>
            <a:r>
              <a:rPr lang="en-CA" sz="1400" b="1" dirty="0"/>
              <a:t>Round 2 gameplay</a:t>
            </a:r>
          </a:p>
          <a:p>
            <a:endParaRPr lang="en-CA" sz="1400" b="1" dirty="0"/>
          </a:p>
          <a:p>
            <a:r>
              <a:rPr lang="en-CA" sz="1400" b="1" dirty="0"/>
              <a:t>OPTIONAL PAUSE: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DAY 5: Check-in</a:t>
            </a:r>
          </a:p>
          <a:p>
            <a:endParaRPr lang="en-CA" sz="1400" dirty="0"/>
          </a:p>
          <a:p>
            <a:r>
              <a:rPr lang="en-CA" sz="1400" b="1" dirty="0"/>
              <a:t>Round 2 debrief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DE320D8-BF3D-42E6-8C87-3A9BBBAC4142}"/>
              </a:ext>
            </a:extLst>
          </p:cNvPr>
          <p:cNvSpPr txBox="1"/>
          <p:nvPr/>
        </p:nvSpPr>
        <p:spPr>
          <a:xfrm>
            <a:off x="8449540" y="3493858"/>
            <a:ext cx="3537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Strategizing</a:t>
            </a:r>
          </a:p>
          <a:p>
            <a:endParaRPr lang="en-CA" sz="1400" b="1" dirty="0"/>
          </a:p>
          <a:p>
            <a:r>
              <a:rPr lang="en-CA" sz="1400" b="1" dirty="0"/>
              <a:t>BEFORE ROUND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Show  News Report #3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b="1" dirty="0"/>
          </a:p>
          <a:p>
            <a:r>
              <a:rPr lang="en-CA" sz="1400" b="1" dirty="0"/>
              <a:t>Round 3 gameplay</a:t>
            </a:r>
          </a:p>
          <a:p>
            <a:endParaRPr lang="en-CA" sz="1400" b="1" dirty="0"/>
          </a:p>
          <a:p>
            <a:r>
              <a:rPr lang="en-CA" sz="1400" b="1" dirty="0"/>
              <a:t>END OF GAME (20 minutes): </a:t>
            </a:r>
            <a:r>
              <a:rPr lang="en-CA" sz="1400" dirty="0"/>
              <a:t>Celebrate and review final Game Controller reports</a:t>
            </a:r>
          </a:p>
          <a:p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274618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Tips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ERPsim</a:t>
            </a:r>
            <a:r>
              <a:rPr lang="fr-CA" sz="2400" b="1" dirty="0">
                <a:solidFill>
                  <a:srgbClr val="F8CF2C"/>
                </a:solidFill>
              </a:rPr>
              <a:t> Public </a:t>
            </a:r>
            <a:r>
              <a:rPr lang="fr-CA" sz="2400" b="1" dirty="0" err="1">
                <a:solidFill>
                  <a:srgbClr val="F8CF2C"/>
                </a:solidFill>
              </a:rPr>
              <a:t>Sector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487897" y="2187674"/>
            <a:ext cx="57599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overall objective is to spend your entire budget and deplete inventory for products and services which are high in demand.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There is no benefit to accumulating leftover budget or to hoarding products and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With that said, allocating products and services which are not in demand will lower social sentiment score.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For the embedded “News Reports”, </a:t>
            </a:r>
            <a:r>
              <a:rPr lang="en-US" dirty="0"/>
              <a:t>the quality of translation might be questionable.  Use the </a:t>
            </a:r>
            <a:r>
              <a:rPr lang="en-US" dirty="0" err="1"/>
              <a:t>Youtube</a:t>
            </a:r>
            <a:r>
              <a:rPr lang="en-US" dirty="0"/>
              <a:t> subtitle function to change the language of the closed captions or to turn them off. To do so, click the gear icon, select subtitles and then your desired language.</a:t>
            </a:r>
            <a:r>
              <a:rPr lang="en-CA" sz="2400" dirty="0"/>
              <a:t> 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4037BE3A-F1C7-3C41-A2B5-4349300F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24" y="1693059"/>
            <a:ext cx="4810526" cy="33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31064" y="2073780"/>
            <a:ext cx="6629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How can you effectively debrief the Public Sector scenario:</a:t>
            </a:r>
          </a:p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participant roles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differences between rounds and round-based gameplay 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key processes, transactions and analytics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our Digital Acceleration Solution</a:t>
            </a:r>
          </a:p>
          <a:p>
            <a:endParaRPr lang="en-CA" sz="2400" dirty="0"/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64693" y="3217318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64693" y="394297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8410" y="5034343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55442" y="2774258"/>
            <a:ext cx="4454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Using the game controller reports to your 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Changing the approach you use to deliver the scenario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Public </a:t>
            </a:r>
            <a:r>
              <a:rPr lang="fr-CA" sz="2400" b="1" dirty="0" err="1">
                <a:solidFill>
                  <a:srgbClr val="F8CF2C"/>
                </a:solidFill>
              </a:rPr>
              <a:t>Sector</a:t>
            </a:r>
            <a:r>
              <a:rPr lang="fr-CA" sz="2400" b="1" dirty="0">
                <a:solidFill>
                  <a:srgbClr val="F8CF2C"/>
                </a:solidFill>
              </a:rPr>
              <a:t> Scenario</a:t>
            </a:r>
            <a:endParaRPr lang="fr-CA" dirty="0"/>
          </a:p>
        </p:txBody>
      </p:sp>
      <p:grpSp>
        <p:nvGrpSpPr>
          <p:cNvPr id="20" name="Group 44">
            <a:extLst>
              <a:ext uri="{FF2B5EF4-FFF2-40B4-BE49-F238E27FC236}">
                <a16:creationId xmlns:a16="http://schemas.microsoft.com/office/drawing/2014/main" id="{62AEE40F-9843-674C-96A6-3D2595E7D85B}"/>
              </a:ext>
            </a:extLst>
          </p:cNvPr>
          <p:cNvGrpSpPr/>
          <p:nvPr/>
        </p:nvGrpSpPr>
        <p:grpSpPr>
          <a:xfrm>
            <a:off x="664693" y="6078425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CB55A882-50ED-0344-B391-0CD35A67B05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D5A070-8DB4-4340-B76F-ACD98FAA257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562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391C61-824C-41A1-8B7A-E618CA81F04B}"/>
              </a:ext>
            </a:extLst>
          </p:cNvPr>
          <p:cNvSpPr txBox="1"/>
          <p:nvPr/>
        </p:nvSpPr>
        <p:spPr>
          <a:xfrm>
            <a:off x="209725" y="408237"/>
            <a:ext cx="4098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  <a:p>
            <a:r>
              <a:rPr lang="en-US" sz="2400" b="1" dirty="0">
                <a:solidFill>
                  <a:srgbClr val="F8CF2C"/>
                </a:solidFill>
              </a:rPr>
              <a:t>Module 6</a:t>
            </a:r>
          </a:p>
          <a:p>
            <a:endParaRPr lang="fr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753AD-28B6-4DAF-99CE-707D0961A9B6}"/>
              </a:ext>
            </a:extLst>
          </p:cNvPr>
          <p:cNvSpPr/>
          <p:nvPr/>
        </p:nvSpPr>
        <p:spPr>
          <a:xfrm>
            <a:off x="209725" y="2144644"/>
            <a:ext cx="9489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Revise the material for this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the material available on the instructor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Module 3: Game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practice activities and familiarize</a:t>
            </a:r>
          </a:p>
          <a:p>
            <a:r>
              <a:rPr lang="en-US" sz="2400" dirty="0"/>
              <a:t>     yourself with the Fiori Launchpad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Module 6 quiz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1C6C6A-2165-AB4A-B5B8-6BEE05E95644}"/>
              </a:ext>
            </a:extLst>
          </p:cNvPr>
          <p:cNvGrpSpPr/>
          <p:nvPr/>
        </p:nvGrpSpPr>
        <p:grpSpPr>
          <a:xfrm rot="21173230">
            <a:off x="5201481" y="2850831"/>
            <a:ext cx="4930693" cy="3635669"/>
            <a:chOff x="5603817" y="3289743"/>
            <a:chExt cx="4930693" cy="3635669"/>
          </a:xfrm>
        </p:grpSpPr>
        <p:pic>
          <p:nvPicPr>
            <p:cNvPr id="11" name="Picture 10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D853857-0AAF-8C4C-84C2-BB5C74C9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5603817" y="4950447"/>
              <a:ext cx="1974965" cy="1974965"/>
            </a:xfrm>
            <a:prstGeom prst="rect">
              <a:avLst/>
            </a:prstGeom>
          </p:spPr>
        </p:pic>
        <p:pic>
          <p:nvPicPr>
            <p:cNvPr id="12" name="Picture 11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6777C771-F649-474A-8B6E-D16015E42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8559545" y="3742288"/>
              <a:ext cx="1974965" cy="1974965"/>
            </a:xfrm>
            <a:prstGeom prst="rect">
              <a:avLst/>
            </a:prstGeom>
          </p:spPr>
        </p:pic>
        <p:pic>
          <p:nvPicPr>
            <p:cNvPr id="13" name="Picture 12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E386D33-CA5B-DC40-AE0C-A243694A3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 flipH="1">
              <a:off x="6613662" y="3287982"/>
              <a:ext cx="1976400" cy="1979922"/>
            </a:xfrm>
            <a:prstGeom prst="rect">
              <a:avLst/>
            </a:prstGeom>
          </p:spPr>
        </p:pic>
      </p:grpSp>
      <p:pic>
        <p:nvPicPr>
          <p:cNvPr id="15" name="Picture 14" descr="A picture containing black, light, white, drawing&#10;&#10;Description automatically generated">
            <a:extLst>
              <a:ext uri="{FF2B5EF4-FFF2-40B4-BE49-F238E27FC236}">
                <a16:creationId xmlns:a16="http://schemas.microsoft.com/office/drawing/2014/main" id="{CA8C2CE1-EAAF-994E-9939-8CBF6EBF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577" flipH="1">
            <a:off x="8711356" y="1203380"/>
            <a:ext cx="1976400" cy="19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A5FA469A-5EAF-495E-A911-6861CCBE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 flipH="1">
            <a:off x="-415099" y="11"/>
            <a:ext cx="12191980" cy="6857989"/>
          </a:xfrm>
          <a:prstGeom prst="rect">
            <a:avLst/>
          </a:prstGeom>
        </p:spPr>
      </p:pic>
      <p:pic>
        <p:nvPicPr>
          <p:cNvPr id="14" name="Image 13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416F8299-6D96-4436-A999-82A902D8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91995"/>
          <a:stretch/>
        </p:blipFill>
        <p:spPr>
          <a:xfrm flipH="1">
            <a:off x="11147453" y="0"/>
            <a:ext cx="10445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0033B-5031-475A-8394-0A02FF4B1FE0}"/>
              </a:ext>
            </a:extLst>
          </p:cNvPr>
          <p:cNvSpPr/>
          <p:nvPr/>
        </p:nvSpPr>
        <p:spPr>
          <a:xfrm>
            <a:off x="7438669" y="0"/>
            <a:ext cx="3724891" cy="6857154"/>
          </a:xfrm>
          <a:prstGeom prst="rect">
            <a:avLst/>
          </a:prstGeom>
          <a:solidFill>
            <a:srgbClr val="1817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7139FF-F9AF-43AA-A24B-A791E3C7E62B}"/>
              </a:ext>
            </a:extLst>
          </p:cNvPr>
          <p:cNvSpPr txBox="1"/>
          <p:nvPr/>
        </p:nvSpPr>
        <p:spPr>
          <a:xfrm>
            <a:off x="7560530" y="951388"/>
            <a:ext cx="30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module </a:t>
            </a:r>
            <a:r>
              <a:rPr lang="fr-CA" sz="2400" b="1" dirty="0" err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</a:t>
            </a:r>
            <a:endParaRPr lang="fr-CA" sz="2400" b="1" dirty="0">
              <a:solidFill>
                <a:srgbClr val="F8CF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19852-FA03-46F5-B8D6-3E8B11F10CF0}"/>
              </a:ext>
            </a:extLst>
          </p:cNvPr>
          <p:cNvSpPr txBox="1"/>
          <p:nvPr/>
        </p:nvSpPr>
        <p:spPr>
          <a:xfrm>
            <a:off x="7201591" y="1649519"/>
            <a:ext cx="3961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Introduction to the Public Sector Scenario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DAS &amp; 1909 Overview Tiles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The Fiori Launchpad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Facilitating Public Sector Events Instructional Tips &amp; Tricks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Debriefing Public Sector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ACB971F-E68A-469C-98C9-57C54011F20A}"/>
              </a:ext>
            </a:extLst>
          </p:cNvPr>
          <p:cNvSpPr txBox="1"/>
          <p:nvPr/>
        </p:nvSpPr>
        <p:spPr>
          <a:xfrm>
            <a:off x="209726" y="469783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Sector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Overview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154E86-DAD7-4D5D-9F58-313240C6DF93}"/>
              </a:ext>
            </a:extLst>
          </p:cNvPr>
          <p:cNvSpPr/>
          <p:nvPr/>
        </p:nvSpPr>
        <p:spPr>
          <a:xfrm>
            <a:off x="7408383" y="287700"/>
            <a:ext cx="3038955" cy="6401858"/>
          </a:xfrm>
          <a:prstGeom prst="rect">
            <a:avLst/>
          </a:prstGeom>
          <a:solidFill>
            <a:schemeClr val="bg1"/>
          </a:solidFill>
          <a:ln w="76200">
            <a:solidFill>
              <a:srgbClr val="F8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1F1139-93C6-4320-8E7C-71B62031BF55}"/>
              </a:ext>
            </a:extLst>
          </p:cNvPr>
          <p:cNvSpPr txBox="1"/>
          <p:nvPr/>
        </p:nvSpPr>
        <p:spPr>
          <a:xfrm>
            <a:off x="346981" y="2282346"/>
            <a:ext cx="6887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Built on top of the S/4HANA Public Sector Industry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Participants main goal is to help a community avert disaster and therefore gain social sentiment.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As a disaster relief team, working alongside other disaster relief teams, the job is to budget, procure and allocate relief products and services, taking into account the evolving needs of the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Participants begin the process with the most fundamental elements: allocation and procurement.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In the second round, they are introduced to funds management.</a:t>
            </a:r>
          </a:p>
          <a:p>
            <a:endParaRPr lang="en-CA" sz="2000" dirty="0"/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CE62ADF7-6C1C-AF4D-9BB7-1C80908BA6F1}"/>
              </a:ext>
            </a:extLst>
          </p:cNvPr>
          <p:cNvSpPr txBox="1"/>
          <p:nvPr/>
        </p:nvSpPr>
        <p:spPr>
          <a:xfrm>
            <a:off x="7408382" y="2509402"/>
            <a:ext cx="3038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Objective</a:t>
            </a:r>
          </a:p>
          <a:p>
            <a:r>
              <a:rPr lang="en-CA" sz="1600" dirty="0"/>
              <a:t>Help participants learn the fundamentals of SAP navigation and experience the dynamic operation of SAP in a full cash-to-cash process. </a:t>
            </a:r>
          </a:p>
          <a:p>
            <a:endParaRPr lang="en-CA" sz="1600" b="1" dirty="0"/>
          </a:p>
          <a:p>
            <a:r>
              <a:rPr lang="en-CA" sz="1600" b="1" dirty="0"/>
              <a:t>Requirements</a:t>
            </a:r>
          </a:p>
          <a:p>
            <a:r>
              <a:rPr lang="en-CA" sz="1600" dirty="0"/>
              <a:t>Approximately 3 to 8 hours to conduct a session</a:t>
            </a:r>
          </a:p>
          <a:p>
            <a:endParaRPr lang="en-CA" sz="1600" dirty="0"/>
          </a:p>
          <a:p>
            <a:r>
              <a:rPr lang="en-CA" sz="1600" dirty="0"/>
              <a:t>Updated web browser and decent bandwidth</a:t>
            </a:r>
          </a:p>
          <a:p>
            <a:endParaRPr lang="en-CA" sz="1600" dirty="0"/>
          </a:p>
          <a:p>
            <a:r>
              <a:rPr lang="en-CA" sz="1600" b="1" dirty="0"/>
              <a:t>NO SAP KNOWLEDGE REQUIRED!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E22ED-1E47-B248-9E61-AE5E1231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9" y="591187"/>
            <a:ext cx="2171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4">
            <a:extLst>
              <a:ext uri="{FF2B5EF4-FFF2-40B4-BE49-F238E27FC236}">
                <a16:creationId xmlns:a16="http://schemas.microsoft.com/office/drawing/2014/main" id="{A41D4E75-A20C-764D-B2E0-29AEE5FBC72E}"/>
              </a:ext>
            </a:extLst>
          </p:cNvPr>
          <p:cNvSpPr txBox="1"/>
          <p:nvPr/>
        </p:nvSpPr>
        <p:spPr>
          <a:xfrm>
            <a:off x="284677" y="229941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Sector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Overview of Processes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A4CD08-892F-5649-AE69-84ECE023B4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4" y="1593576"/>
            <a:ext cx="9761591" cy="50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96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Rules</a:t>
            </a:r>
            <a:r>
              <a:rPr lang="fr-CA" sz="2400" b="1" dirty="0">
                <a:solidFill>
                  <a:srgbClr val="F8CF2C"/>
                </a:solidFill>
              </a:rPr>
              <a:t> &amp; </a:t>
            </a:r>
            <a:r>
              <a:rPr lang="fr-CA" sz="2400" b="1" dirty="0" err="1">
                <a:solidFill>
                  <a:srgbClr val="F8CF2C"/>
                </a:solidFill>
              </a:rPr>
              <a:t>Warehousing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095442"/>
            <a:ext cx="5759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Setup</a:t>
            </a:r>
            <a:r>
              <a:rPr lang="en-CA" sz="2400" dirty="0"/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2 minute/virtual day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10 days/round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3 rounds/game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3 regions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1 distribution channel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6 product and services to distribute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$1 000 000 budget per round </a:t>
            </a:r>
          </a:p>
          <a:p>
            <a:pPr lvl="2"/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/>
              <a:t>Warehousing costs</a:t>
            </a:r>
            <a:r>
              <a:rPr lang="en-CA" sz="2000" dirty="0"/>
              <a:t>: Incurred when teams keep goods in inventory: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Sandbags: $150/day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Food: $400/day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Water: $200/day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643584" y="174044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8DDE7A5-39B2-2E4E-BE9F-F136235D5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18" y="1929761"/>
            <a:ext cx="4810526" cy="34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4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4">
            <a:extLst>
              <a:ext uri="{FF2B5EF4-FFF2-40B4-BE49-F238E27FC236}">
                <a16:creationId xmlns:a16="http://schemas.microsoft.com/office/drawing/2014/main" id="{A41D4E75-A20C-764D-B2E0-29AEE5FBC72E}"/>
              </a:ext>
            </a:extLst>
          </p:cNvPr>
          <p:cNvSpPr txBox="1"/>
          <p:nvPr/>
        </p:nvSpPr>
        <p:spPr>
          <a:xfrm>
            <a:off x="284677" y="229941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Storyline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Setting the Scene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2BF1A14C-25A3-EF48-85E6-151C4B0E2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58" y="1749501"/>
            <a:ext cx="8669284" cy="48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4">
            <a:extLst>
              <a:ext uri="{FF2B5EF4-FFF2-40B4-BE49-F238E27FC236}">
                <a16:creationId xmlns:a16="http://schemas.microsoft.com/office/drawing/2014/main" id="{A41D4E75-A20C-764D-B2E0-29AEE5FBC72E}"/>
              </a:ext>
            </a:extLst>
          </p:cNvPr>
          <p:cNvSpPr txBox="1"/>
          <p:nvPr/>
        </p:nvSpPr>
        <p:spPr>
          <a:xfrm>
            <a:off x="284677" y="229941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Sector Roles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Setting the Scene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pic>
        <p:nvPicPr>
          <p:cNvPr id="8" name="Picture 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E1F9E5-87C4-7740-B4E3-3E26C250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77" y="1511932"/>
            <a:ext cx="6947846" cy="4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4">
            <a:extLst>
              <a:ext uri="{FF2B5EF4-FFF2-40B4-BE49-F238E27FC236}">
                <a16:creationId xmlns:a16="http://schemas.microsoft.com/office/drawing/2014/main" id="{A41D4E75-A20C-764D-B2E0-29AEE5FBC72E}"/>
              </a:ext>
            </a:extLst>
          </p:cNvPr>
          <p:cNvSpPr txBox="1"/>
          <p:nvPr/>
        </p:nvSpPr>
        <p:spPr>
          <a:xfrm>
            <a:off x="284677" y="229941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Manufacturing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Overview of Processes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DEEEC-47F1-244A-8997-D2BAB6C737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10" y="1533627"/>
            <a:ext cx="9597180" cy="4905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40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car&#10;&#10;Description automatically generated">
            <a:extLst>
              <a:ext uri="{FF2B5EF4-FFF2-40B4-BE49-F238E27FC236}">
                <a16:creationId xmlns:a16="http://schemas.microsoft.com/office/drawing/2014/main" id="{DF2BC7FD-F068-DD4D-9614-9343E6E71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3" y="517823"/>
            <a:ext cx="2438262" cy="1225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7F9B7-671E-EC47-B26E-457AB076F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05" y="2557929"/>
            <a:ext cx="2151497" cy="1702135"/>
          </a:xfrm>
          <a:prstGeom prst="rect">
            <a:avLst/>
          </a:prstGeom>
        </p:spPr>
      </p:pic>
      <p:pic>
        <p:nvPicPr>
          <p:cNvPr id="3" name="Picture 2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808C8EF6-1834-3D43-AE8E-18A6B1A1A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40" y="2517903"/>
            <a:ext cx="2151036" cy="1742162"/>
          </a:xfrm>
          <a:prstGeom prst="rect">
            <a:avLst/>
          </a:prstGeom>
        </p:spPr>
      </p:pic>
      <p:pic>
        <p:nvPicPr>
          <p:cNvPr id="7" name="Picture 6" descr="A picture containing basketball, game&#10;&#10;Description automatically generated">
            <a:extLst>
              <a:ext uri="{FF2B5EF4-FFF2-40B4-BE49-F238E27FC236}">
                <a16:creationId xmlns:a16="http://schemas.microsoft.com/office/drawing/2014/main" id="{BC7BC40E-FB5B-7D4F-BFD5-BFC823BBF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31806"/>
            <a:ext cx="2439106" cy="111999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8BD04FD-BB4F-2C48-B520-75291E6B0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92" y="4946208"/>
            <a:ext cx="2369932" cy="149119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AE35151F-7ED4-344A-BEF1-3F4849C17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67" y="321732"/>
            <a:ext cx="2170049" cy="16179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4">
            <a:extLst>
              <a:ext uri="{FF2B5EF4-FFF2-40B4-BE49-F238E27FC236}">
                <a16:creationId xmlns:a16="http://schemas.microsoft.com/office/drawing/2014/main" id="{D280E680-9028-D942-BCBB-897CBD049E99}"/>
              </a:ext>
            </a:extLst>
          </p:cNvPr>
          <p:cNvSpPr txBox="1"/>
          <p:nvPr/>
        </p:nvSpPr>
        <p:spPr>
          <a:xfrm>
            <a:off x="209726" y="469783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&amp; Services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What are we allocating?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22" name="ZoneTexte 27">
            <a:extLst>
              <a:ext uri="{FF2B5EF4-FFF2-40B4-BE49-F238E27FC236}">
                <a16:creationId xmlns:a16="http://schemas.microsoft.com/office/drawing/2014/main" id="{8179FBFB-A334-4E4C-99B7-4A762F713414}"/>
              </a:ext>
            </a:extLst>
          </p:cNvPr>
          <p:cNvSpPr txBox="1"/>
          <p:nvPr/>
        </p:nvSpPr>
        <p:spPr>
          <a:xfrm>
            <a:off x="454191" y="2156795"/>
            <a:ext cx="5761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Decontamination Services ($600/m</a:t>
            </a:r>
            <a:r>
              <a:rPr lang="en-CA" sz="2400" baseline="30000" dirty="0"/>
              <a:t>3</a:t>
            </a:r>
            <a:r>
              <a:rPr lang="en-CA" sz="2400" dirty="0"/>
              <a:t>)</a:t>
            </a:r>
            <a:endParaRPr lang="en-CA" sz="2400" baseline="300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Food ($5000/pallet)</a:t>
            </a:r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Emergency Power ($300/MWH)</a:t>
            </a:r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Water ($2000/pallet)</a:t>
            </a:r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Sandbags ($1000/pallet)</a:t>
            </a:r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Portable Shelters ($200/m</a:t>
            </a:r>
            <a:r>
              <a:rPr lang="en-CA" sz="2400" baseline="30000" dirty="0"/>
              <a:t>2</a:t>
            </a:r>
            <a:r>
              <a:rPr lang="en-CA" sz="2400" dirty="0"/>
              <a:t>)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84707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7EA3AFD59C64EA874246E3D3D7A91" ma:contentTypeVersion="12" ma:contentTypeDescription="Create a new document." ma:contentTypeScope="" ma:versionID="9054fa0c49a3d12d05748d0150417286">
  <xsd:schema xmlns:xsd="http://www.w3.org/2001/XMLSchema" xmlns:xs="http://www.w3.org/2001/XMLSchema" xmlns:p="http://schemas.microsoft.com/office/2006/metadata/properties" xmlns:ns2="a1fad71f-af27-4732-a3f7-ded52d7a8426" xmlns:ns3="3398906c-a62c-42fb-943c-3d5c02dfac6d" targetNamespace="http://schemas.microsoft.com/office/2006/metadata/properties" ma:root="true" ma:fieldsID="01cf3cbf49b19f95d093b6395e66dda3" ns2:_="" ns3:_="">
    <xsd:import namespace="a1fad71f-af27-4732-a3f7-ded52d7a8426"/>
    <xsd:import namespace="3398906c-a62c-42fb-943c-3d5c02dfac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d71f-af27-4732-a3f7-ded52d7a8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06c-a62c-42fb-943c-3d5c02df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fad71f-af27-4732-a3f7-ded52d7a8426">
      <UserInfo>
        <DisplayName>Kamran Shaikh</DisplayName>
        <AccountId>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1F561C-8A87-4353-A524-956B01891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EE3ED-73C9-45F2-A6C9-DB81726C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d71f-af27-4732-a3f7-ded52d7a8426"/>
    <ds:schemaRef ds:uri="3398906c-a62c-42fb-943c-3d5c02dfa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1912B1-F94A-4F29-88DA-FF84D4CEC980}">
  <ds:schemaRefs>
    <ds:schemaRef ds:uri="http://www.w3.org/XML/1998/namespace"/>
    <ds:schemaRef ds:uri="3398906c-a62c-42fb-943c-3d5c02dfac6d"/>
    <ds:schemaRef ds:uri="http://schemas.openxmlformats.org/package/2006/metadata/core-properties"/>
    <ds:schemaRef ds:uri="http://purl.org/dc/terms/"/>
    <ds:schemaRef ds:uri="a1fad71f-af27-4732-a3f7-ded52d7a8426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981</Words>
  <Application>Microsoft Macintosh PowerPoint</Application>
  <PresentationFormat>Widescreen</PresentationFormat>
  <Paragraphs>194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Source Sans Pro Regular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Kamran Shaikh</dc:creator>
  <cp:lastModifiedBy>Kamran Shaikh</cp:lastModifiedBy>
  <cp:revision>15</cp:revision>
  <dcterms:created xsi:type="dcterms:W3CDTF">2020-08-25T19:24:10Z</dcterms:created>
  <dcterms:modified xsi:type="dcterms:W3CDTF">2020-08-26T06:36:25Z</dcterms:modified>
</cp:coreProperties>
</file>