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60" r:id="rId8"/>
    <p:sldId id="279" r:id="rId9"/>
    <p:sldId id="275" r:id="rId10"/>
    <p:sldId id="280" r:id="rId11"/>
    <p:sldId id="259" r:id="rId12"/>
    <p:sldId id="281" r:id="rId13"/>
    <p:sldId id="282" r:id="rId14"/>
    <p:sldId id="276" r:id="rId15"/>
    <p:sldId id="262" r:id="rId16"/>
    <p:sldId id="283" r:id="rId17"/>
    <p:sldId id="277" r:id="rId18"/>
    <p:sldId id="284" r:id="rId19"/>
    <p:sldId id="27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2C"/>
    <a:srgbClr val="18171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7" autoAdjust="0"/>
    <p:restoredTop sz="94694"/>
  </p:normalViewPr>
  <p:slideViewPr>
    <p:cSldViewPr snapToGrid="0">
      <p:cViewPr varScale="1">
        <p:scale>
          <a:sx n="117" d="100"/>
          <a:sy n="117" d="100"/>
        </p:scale>
        <p:origin x="2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E31E4-A79D-4051-B84F-DA507CB0B0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00A2B14-0757-4ED5-B604-8C31BCF6C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88109A4-1263-4204-8FCC-3C267CBFBE22}"/>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E66AAD4F-FB9C-45A1-BF10-A9E9AECD40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E9FD4B9-40B6-4755-B4B2-088407F9328E}"/>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7536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79BA2-F175-48BB-B076-BF462F2224E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5D4E6E9-B371-42BD-A76E-56ECB13E42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4131EBD-8FC3-4421-B7FD-227E9A8C92C6}"/>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3FD3498C-7D88-49F9-BD07-C94201847ED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71C0EE5-CE16-453E-92A4-D50153B0AAFF}"/>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426993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236A80-0403-4B90-8F9C-A9F9E1F7333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6DC8833-494F-4188-BFE8-837881D090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46C0A2D-5416-4299-A2BC-8997EC3AC090}"/>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3169152B-7922-41F3-879F-CFA5A78D0A8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62F6D60-8A8A-4171-9321-49D0215EC0C7}"/>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84815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1C624-E455-4A47-B49D-B1ADFBAD71C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B0A74C-9854-4BC9-B1C6-0EA3D275283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83AE23-6EFA-4255-96BF-4BE85823205B}"/>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9A81C505-966B-48E4-BD6B-CC0C655563F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6164FD9-B7A7-4F3F-A525-69AACC078A66}"/>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529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3DD62-44AA-4D39-B79B-98303166F78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F20A3EB-EC51-4C36-BB49-DAC4307CB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FAC22D-741B-40BB-9BE8-6DFDABACE653}"/>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6D88DA82-9B74-4027-A5E8-A8A950E4E7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1215C53-84A9-48E5-93AB-662E72AC1ECC}"/>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6515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387BD-BF21-4AE1-A04D-024289ADB9F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5FD592D-7837-49BB-AF40-5521E4F0DD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971E249-24D2-46C9-94BE-5AA0CCC6CD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0A5981B-AA58-4C22-B211-D0AC69DC06E1}"/>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6" name="Espace réservé du pied de page 5">
            <a:extLst>
              <a:ext uri="{FF2B5EF4-FFF2-40B4-BE49-F238E27FC236}">
                <a16:creationId xmlns:a16="http://schemas.microsoft.com/office/drawing/2014/main" id="{F7384565-66B7-4264-B642-06BC17E0FE5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17C6F6F-91B8-4BD1-921D-55A38D43C842}"/>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4676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C49AC-6BDF-4080-ACD3-6F3FEDFB808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9979748-A996-4333-A65C-01C0A1926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C9B75C-516D-4ADB-AD29-438EFD47AF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0B30F95-4264-4336-980C-47FE77275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319522-04F6-4687-9E7E-DC6F62BA03F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333A3E2-84EB-43A6-8B76-1E1214E05EF2}"/>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8" name="Espace réservé du pied de page 7">
            <a:extLst>
              <a:ext uri="{FF2B5EF4-FFF2-40B4-BE49-F238E27FC236}">
                <a16:creationId xmlns:a16="http://schemas.microsoft.com/office/drawing/2014/main" id="{E6A1AD3B-5AFD-4FFB-B15D-1C089437297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095BF66-A8A2-4508-A3D9-485F61DC2D1C}"/>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7433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18DC6-3071-4A72-BFB6-5C791EE97E6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139A3B6D-D9AF-4029-943E-DE17DEB1B922}"/>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4" name="Espace réservé du pied de page 3">
            <a:extLst>
              <a:ext uri="{FF2B5EF4-FFF2-40B4-BE49-F238E27FC236}">
                <a16:creationId xmlns:a16="http://schemas.microsoft.com/office/drawing/2014/main" id="{CFA21229-D9B3-434E-9242-9D488F3647A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FB2AE0F-88DC-48F7-BCE4-B1C3220CBE51}"/>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99138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8B7221-4784-475B-8024-52D16459321A}"/>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3" name="Espace réservé du pied de page 2">
            <a:extLst>
              <a:ext uri="{FF2B5EF4-FFF2-40B4-BE49-F238E27FC236}">
                <a16:creationId xmlns:a16="http://schemas.microsoft.com/office/drawing/2014/main" id="{E698CA96-17B1-4AED-ABB6-8461C3A930FA}"/>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0B1E955-EB69-48FC-8F10-7D5B6B20699B}"/>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10092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27336-A47D-430A-92F5-8DCA4F5470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FF23D3D-593B-40A5-98FA-A0074545F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680AF9A-4046-47A4-AF92-A161D64A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CC67DD-201A-4490-A423-2BDCF05205B2}"/>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6" name="Espace réservé du pied de page 5">
            <a:extLst>
              <a:ext uri="{FF2B5EF4-FFF2-40B4-BE49-F238E27FC236}">
                <a16:creationId xmlns:a16="http://schemas.microsoft.com/office/drawing/2014/main" id="{C9F6E45A-E4E1-4B1D-BCDF-F2F72975387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BC50F0D-81FC-4683-9FCF-1804D6EB2412}"/>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0027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568E0-37D7-49A1-8B80-996A00516B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F7E5249-CE0E-4C0F-8891-E316479E8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D4D56CD-8AC1-4149-94DC-F17B3DD75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6A6D27-FEAF-4DD2-B9A1-7AB5058231D5}"/>
              </a:ext>
            </a:extLst>
          </p:cNvPr>
          <p:cNvSpPr>
            <a:spLocks noGrp="1"/>
          </p:cNvSpPr>
          <p:nvPr>
            <p:ph type="dt" sz="half" idx="10"/>
          </p:nvPr>
        </p:nvSpPr>
        <p:spPr/>
        <p:txBody>
          <a:bodyPr/>
          <a:lstStyle/>
          <a:p>
            <a:fld id="{F24FE446-979F-4576-8801-0CE6D4988993}" type="datetimeFigureOut">
              <a:rPr lang="fr-CA" smtClean="0"/>
              <a:t>20-10-30</a:t>
            </a:fld>
            <a:endParaRPr lang="fr-CA"/>
          </a:p>
        </p:txBody>
      </p:sp>
      <p:sp>
        <p:nvSpPr>
          <p:cNvPr id="6" name="Espace réservé du pied de page 5">
            <a:extLst>
              <a:ext uri="{FF2B5EF4-FFF2-40B4-BE49-F238E27FC236}">
                <a16:creationId xmlns:a16="http://schemas.microsoft.com/office/drawing/2014/main" id="{3F5DFEF9-50B3-47A8-99DA-320EEB266D2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B5743E6-CCB7-4EFC-94B1-FB7C240CE248}"/>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1790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C98119-465A-47FF-9784-13533DA25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83B3F2D-0174-434D-A691-F76A6FD62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EDD7B8A-30D4-4172-BBEB-185410346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FE446-979F-4576-8801-0CE6D4988993}" type="datetimeFigureOut">
              <a:rPr lang="fr-CA" smtClean="0"/>
              <a:t>20-10-30</a:t>
            </a:fld>
            <a:endParaRPr lang="fr-CA"/>
          </a:p>
        </p:txBody>
      </p:sp>
      <p:sp>
        <p:nvSpPr>
          <p:cNvPr id="5" name="Espace réservé du pied de page 4">
            <a:extLst>
              <a:ext uri="{FF2B5EF4-FFF2-40B4-BE49-F238E27FC236}">
                <a16:creationId xmlns:a16="http://schemas.microsoft.com/office/drawing/2014/main" id="{2534372F-B475-4DEB-BBC1-9C095A21F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59A47CC-CD91-46A1-B6F6-8F7DC593C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35A73-1239-4F9D-82CB-062C829D4FD1}" type="slidenum">
              <a:rPr lang="fr-CA" smtClean="0"/>
              <a:t>‹#›</a:t>
            </a:fld>
            <a:endParaRPr lang="fr-CA"/>
          </a:p>
        </p:txBody>
      </p:sp>
      <p:pic>
        <p:nvPicPr>
          <p:cNvPr id="7" name="Image 6">
            <a:extLst>
              <a:ext uri="{FF2B5EF4-FFF2-40B4-BE49-F238E27FC236}">
                <a16:creationId xmlns:a16="http://schemas.microsoft.com/office/drawing/2014/main" id="{6AAD03D6-9D5B-4EA6-99E4-E309B9FCBFB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sharpenSoften amount="50000"/>
                    </a14:imgEffect>
                    <a14:imgEffect>
                      <a14:brightnessContrast contrast="24000"/>
                    </a14:imgEffect>
                  </a14:imgLayer>
                </a14:imgProps>
              </a:ext>
              <a:ext uri="{28A0092B-C50C-407E-A947-70E740481C1C}">
                <a14:useLocalDpi xmlns:a14="http://schemas.microsoft.com/office/drawing/2010/main" val="0"/>
              </a:ext>
            </a:extLst>
          </a:blip>
          <a:stretch>
            <a:fillRect/>
          </a:stretch>
        </p:blipFill>
        <p:spPr>
          <a:xfrm>
            <a:off x="11081989" y="6337242"/>
            <a:ext cx="1017654" cy="467734"/>
          </a:xfrm>
          <a:prstGeom prst="rect">
            <a:avLst/>
          </a:prstGeom>
        </p:spPr>
      </p:pic>
    </p:spTree>
    <p:extLst>
      <p:ext uri="{BB962C8B-B14F-4D97-AF65-F5344CB8AC3E}">
        <p14:creationId xmlns:p14="http://schemas.microsoft.com/office/powerpoint/2010/main" val="249594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e 7">
            <a:extLst>
              <a:ext uri="{FF2B5EF4-FFF2-40B4-BE49-F238E27FC236}">
                <a16:creationId xmlns:a16="http://schemas.microsoft.com/office/drawing/2014/main" id="{D58837D8-C616-4CE4-857E-8FE021FE439A}"/>
              </a:ext>
            </a:extLst>
          </p:cNvPr>
          <p:cNvGrpSpPr/>
          <p:nvPr/>
        </p:nvGrpSpPr>
        <p:grpSpPr>
          <a:xfrm>
            <a:off x="-1" y="-5029"/>
            <a:ext cx="12191980" cy="6857989"/>
            <a:chOff x="0" y="8389"/>
            <a:chExt cx="12191980" cy="6857989"/>
          </a:xfrm>
        </p:grpSpPr>
        <p:pic>
          <p:nvPicPr>
            <p:cNvPr id="5" name="Image 4" descr="Une image contenant personne, intérieur, fenêtre, table&#10;&#10;Description générée automatiquement">
              <a:extLst>
                <a:ext uri="{FF2B5EF4-FFF2-40B4-BE49-F238E27FC236}">
                  <a16:creationId xmlns:a16="http://schemas.microsoft.com/office/drawing/2014/main" id="{C311240E-4D56-4510-BD85-B3DDF447D8B3}"/>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3462"/>
            <a:stretch/>
          </p:blipFill>
          <p:spPr>
            <a:xfrm>
              <a:off x="0" y="8389"/>
              <a:ext cx="12191980" cy="6857989"/>
            </a:xfrm>
            <a:prstGeom prst="rect">
              <a:avLst/>
            </a:prstGeom>
          </p:spPr>
        </p:pic>
        <p:sp>
          <p:nvSpPr>
            <p:cNvPr id="6" name="Rectangle 5">
              <a:extLst>
                <a:ext uri="{FF2B5EF4-FFF2-40B4-BE49-F238E27FC236}">
                  <a16:creationId xmlns:a16="http://schemas.microsoft.com/office/drawing/2014/main" id="{9EA29EED-7BB3-4414-B853-DD5FC0CAEA64}"/>
                </a:ext>
              </a:extLst>
            </p:cNvPr>
            <p:cNvSpPr/>
            <p:nvPr/>
          </p:nvSpPr>
          <p:spPr>
            <a:xfrm>
              <a:off x="1226181" y="14264"/>
              <a:ext cx="9739618" cy="5108050"/>
            </a:xfrm>
            <a:prstGeom prst="rect">
              <a:avLst/>
            </a:pr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7" name="ZoneTexte 6">
            <a:extLst>
              <a:ext uri="{FF2B5EF4-FFF2-40B4-BE49-F238E27FC236}">
                <a16:creationId xmlns:a16="http://schemas.microsoft.com/office/drawing/2014/main" id="{D74C4E72-319E-423E-834A-B6FDD0E459AC}"/>
              </a:ext>
            </a:extLst>
          </p:cNvPr>
          <p:cNvSpPr txBox="1"/>
          <p:nvPr/>
        </p:nvSpPr>
        <p:spPr>
          <a:xfrm>
            <a:off x="3789013" y="1164265"/>
            <a:ext cx="4613945" cy="430887"/>
          </a:xfrm>
          <a:prstGeom prst="rect">
            <a:avLst/>
          </a:prstGeom>
          <a:noFill/>
        </p:spPr>
        <p:txBody>
          <a:bodyPr wrap="square" rtlCol="0">
            <a:spAutoFit/>
          </a:bodyPr>
          <a:lstStyle/>
          <a:p>
            <a:pPr algn="ctr"/>
            <a:r>
              <a:rPr lang="fr-CA" sz="2200" b="1" dirty="0">
                <a:solidFill>
                  <a:schemeClr val="bg1"/>
                </a:solidFill>
                <a:effectLst>
                  <a:outerShdw blurRad="38100" dist="38100" dir="2700000" algn="tl">
                    <a:srgbClr val="000000">
                      <a:alpha val="43137"/>
                    </a:srgbClr>
                  </a:outerShdw>
                </a:effectLst>
              </a:rPr>
              <a:t>BATON SIMULATIONS</a:t>
            </a:r>
          </a:p>
        </p:txBody>
      </p:sp>
      <p:sp>
        <p:nvSpPr>
          <p:cNvPr id="13" name="ZoneTexte 12">
            <a:extLst>
              <a:ext uri="{FF2B5EF4-FFF2-40B4-BE49-F238E27FC236}">
                <a16:creationId xmlns:a16="http://schemas.microsoft.com/office/drawing/2014/main" id="{9CA5DED6-9F52-4F07-B3A6-8266B9CA88C8}"/>
              </a:ext>
            </a:extLst>
          </p:cNvPr>
          <p:cNvSpPr txBox="1"/>
          <p:nvPr/>
        </p:nvSpPr>
        <p:spPr>
          <a:xfrm>
            <a:off x="3789015" y="1719589"/>
            <a:ext cx="4613945" cy="1569660"/>
          </a:xfrm>
          <a:prstGeom prst="rect">
            <a:avLst/>
          </a:prstGeom>
          <a:noFill/>
        </p:spPr>
        <p:txBody>
          <a:bodyPr wrap="square" rtlCol="0">
            <a:spAutoFit/>
          </a:bodyPr>
          <a:lstStyle/>
          <a:p>
            <a:pPr algn="ctr"/>
            <a:r>
              <a:rPr lang="fr-CA" sz="4800" b="1" dirty="0">
                <a:solidFill>
                  <a:srgbClr val="F8CF2C"/>
                </a:solidFill>
                <a:effectLst>
                  <a:outerShdw blurRad="38100" dist="38100" dir="2700000" algn="tl">
                    <a:srgbClr val="000000">
                      <a:alpha val="43137"/>
                    </a:srgbClr>
                  </a:outerShdw>
                </a:effectLst>
              </a:rPr>
              <a:t>ERPsim Online </a:t>
            </a:r>
          </a:p>
          <a:p>
            <a:pPr algn="ctr"/>
            <a:r>
              <a:rPr lang="fr-CA" sz="4800" b="1" dirty="0">
                <a:solidFill>
                  <a:srgbClr val="F8CF2C"/>
                </a:solidFill>
                <a:effectLst>
                  <a:outerShdw blurRad="38100" dist="38100" dir="2700000" algn="tl">
                    <a:srgbClr val="000000">
                      <a:alpha val="43137"/>
                    </a:srgbClr>
                  </a:outerShdw>
                </a:effectLst>
              </a:rPr>
              <a:t>Train-the-Trainer</a:t>
            </a:r>
          </a:p>
        </p:txBody>
      </p:sp>
      <p:sp>
        <p:nvSpPr>
          <p:cNvPr id="15" name="ZoneTexte 14">
            <a:extLst>
              <a:ext uri="{FF2B5EF4-FFF2-40B4-BE49-F238E27FC236}">
                <a16:creationId xmlns:a16="http://schemas.microsoft.com/office/drawing/2014/main" id="{2E2ACB0A-E6E7-4F4D-A47E-2FC55EC2EC4F}"/>
              </a:ext>
            </a:extLst>
          </p:cNvPr>
          <p:cNvSpPr txBox="1"/>
          <p:nvPr/>
        </p:nvSpPr>
        <p:spPr>
          <a:xfrm>
            <a:off x="2004587" y="3568751"/>
            <a:ext cx="8182799" cy="600164"/>
          </a:xfrm>
          <a:prstGeom prst="rect">
            <a:avLst/>
          </a:prstGeom>
          <a:noFill/>
        </p:spPr>
        <p:txBody>
          <a:bodyPr wrap="square" rtlCol="0">
            <a:spAutoFit/>
          </a:bodyPr>
          <a:lstStyle/>
          <a:p>
            <a:pPr algn="ctr"/>
            <a:r>
              <a:rPr lang="fr-CA" sz="3300" dirty="0">
                <a:effectLst>
                  <a:outerShdw blurRad="38100" dist="38100" dir="2700000" algn="tl">
                    <a:srgbClr val="000000">
                      <a:alpha val="43137"/>
                    </a:srgbClr>
                  </a:outerShdw>
                </a:effectLst>
                <a:highlight>
                  <a:srgbClr val="F8CF2C"/>
                </a:highlight>
              </a:rPr>
              <a:t>Module 5: </a:t>
            </a:r>
            <a:r>
              <a:rPr lang="en-US" sz="3300" dirty="0" err="1">
                <a:effectLst>
                  <a:outerShdw blurRad="38100" dist="38100" dir="2700000" algn="tl">
                    <a:srgbClr val="000000">
                      <a:alpha val="43137"/>
                    </a:srgbClr>
                  </a:outerShdw>
                </a:effectLst>
                <a:highlight>
                  <a:srgbClr val="F8CF2C"/>
                </a:highlight>
              </a:rPr>
              <a:t>ERPsim</a:t>
            </a:r>
            <a:r>
              <a:rPr lang="en-US" sz="3300" dirty="0">
                <a:effectLst>
                  <a:outerShdw blurRad="38100" dist="38100" dir="2700000" algn="tl">
                    <a:srgbClr val="000000">
                      <a:alpha val="43137"/>
                    </a:srgbClr>
                  </a:outerShdw>
                </a:effectLst>
                <a:highlight>
                  <a:srgbClr val="F8CF2C"/>
                </a:highlight>
              </a:rPr>
              <a:t> Manufacturing</a:t>
            </a:r>
          </a:p>
        </p:txBody>
      </p:sp>
    </p:spTree>
    <p:extLst>
      <p:ext uri="{BB962C8B-B14F-4D97-AF65-F5344CB8AC3E}">
        <p14:creationId xmlns:p14="http://schemas.microsoft.com/office/powerpoint/2010/main" val="214693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6840BD-2822-4E45-AE85-01E6F68C7139}"/>
              </a:ext>
            </a:extLst>
          </p:cNvPr>
          <p:cNvSpPr txBox="1"/>
          <p:nvPr/>
        </p:nvSpPr>
        <p:spPr>
          <a:xfrm>
            <a:off x="209725" y="469783"/>
            <a:ext cx="6174745"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err="1">
                <a:solidFill>
                  <a:schemeClr val="tx1">
                    <a:lumMod val="75000"/>
                    <a:lumOff val="25000"/>
                  </a:schemeClr>
                </a:solidFill>
                <a:effectLst>
                  <a:outerShdw blurRad="38100" dist="38100" dir="2700000" algn="tl">
                    <a:srgbClr val="000000">
                      <a:alpha val="43137"/>
                    </a:srgbClr>
                  </a:outerShdw>
                </a:effectLst>
              </a:rPr>
              <a:t>ERPsim</a:t>
            </a:r>
            <a:r>
              <a:rPr lang="en-US" sz="3400" b="1" dirty="0">
                <a:solidFill>
                  <a:schemeClr val="tx1">
                    <a:lumMod val="75000"/>
                    <a:lumOff val="25000"/>
                  </a:schemeClr>
                </a:solidFill>
                <a:effectLst>
                  <a:outerShdw blurRad="38100" dist="38100" dir="2700000" algn="tl">
                    <a:srgbClr val="000000">
                      <a:alpha val="43137"/>
                    </a:srgbClr>
                  </a:outerShdw>
                </a:effectLst>
              </a:rPr>
              <a:t> Manufacturing Scenarios</a:t>
            </a:r>
          </a:p>
          <a:p>
            <a:r>
              <a:rPr lang="fr-CA" sz="2400" b="1" dirty="0" err="1">
                <a:solidFill>
                  <a:srgbClr val="F8CF2C"/>
                </a:solidFill>
              </a:rPr>
              <a:t>Manufacturing</a:t>
            </a:r>
            <a:r>
              <a:rPr lang="fr-CA" sz="2400" b="1" dirty="0">
                <a:solidFill>
                  <a:srgbClr val="F8CF2C"/>
                </a:solidFill>
              </a:rPr>
              <a:t> Extended </a:t>
            </a:r>
            <a:r>
              <a:rPr lang="fr-CA" sz="2400" b="1" dirty="0" err="1">
                <a:solidFill>
                  <a:srgbClr val="F8CF2C"/>
                </a:solidFill>
              </a:rPr>
              <a:t>Continued</a:t>
            </a:r>
            <a:endParaRPr lang="fr-CA" sz="2400" b="1" dirty="0">
              <a:solidFill>
                <a:srgbClr val="F8CF2C"/>
              </a:solidFill>
            </a:endParaRPr>
          </a:p>
          <a:p>
            <a:endParaRPr lang="fr-CA" dirty="0"/>
          </a:p>
        </p:txBody>
      </p:sp>
      <p:sp>
        <p:nvSpPr>
          <p:cNvPr id="3" name="ZoneTexte 2">
            <a:extLst>
              <a:ext uri="{FF2B5EF4-FFF2-40B4-BE49-F238E27FC236}">
                <a16:creationId xmlns:a16="http://schemas.microsoft.com/office/drawing/2014/main" id="{111B0C41-D45E-4D49-A014-FA76C9C65CEC}"/>
              </a:ext>
            </a:extLst>
          </p:cNvPr>
          <p:cNvSpPr txBox="1"/>
          <p:nvPr/>
        </p:nvSpPr>
        <p:spPr>
          <a:xfrm>
            <a:off x="348149" y="2233233"/>
            <a:ext cx="10885909" cy="3477875"/>
          </a:xfrm>
          <a:prstGeom prst="rect">
            <a:avLst/>
          </a:prstGeom>
          <a:noFill/>
        </p:spPr>
        <p:txBody>
          <a:bodyPr wrap="square" rtlCol="0">
            <a:spAutoFit/>
          </a:bodyPr>
          <a:lstStyle/>
          <a:p>
            <a:pPr marL="285750" indent="-285750">
              <a:buFont typeface="Arial" panose="020B0604020202020204" pitchFamily="34" charset="0"/>
              <a:buChar char="•"/>
            </a:pPr>
            <a:r>
              <a:rPr lang="en-CA" sz="2000" dirty="0"/>
              <a:t>Companies begin with:</a:t>
            </a:r>
          </a:p>
          <a:p>
            <a:pPr marL="742950" lvl="1" indent="-285750">
              <a:buFont typeface="Arial" panose="020B0604020202020204" pitchFamily="34" charset="0"/>
              <a:buChar char="•"/>
            </a:pPr>
            <a:r>
              <a:rPr lang="en-CA" sz="2000" dirty="0"/>
              <a:t>8 million Euros of debt</a:t>
            </a:r>
          </a:p>
          <a:p>
            <a:pPr marL="742950" lvl="1" indent="-285750">
              <a:buFont typeface="Arial" panose="020B0604020202020204" pitchFamily="34" charset="0"/>
              <a:buChar char="•"/>
            </a:pPr>
            <a:r>
              <a:rPr lang="en-CA" sz="2000" dirty="0"/>
              <a:t>Production capacity of 21 000 units per simulated day </a:t>
            </a:r>
          </a:p>
          <a:p>
            <a:pPr marL="742950" lvl="1" indent="-285750">
              <a:buFont typeface="Arial" panose="020B0604020202020204" pitchFamily="34" charset="0"/>
              <a:buChar char="•"/>
            </a:pPr>
            <a:r>
              <a:rPr lang="en-CA" sz="2000" dirty="0"/>
              <a:t>Setup time of 12 hours to switch between muesli varieties</a:t>
            </a:r>
          </a:p>
          <a:p>
            <a:pPr marL="742950" lvl="1" indent="-285750">
              <a:buFont typeface="Arial" panose="020B0604020202020204" pitchFamily="34" charset="0"/>
              <a:buChar char="•"/>
            </a:pPr>
            <a:r>
              <a:rPr lang="en-CA" sz="2000" dirty="0"/>
              <a:t>Participants can invest to increase their production capacity, to reduce the setup time between the production of different products or repay their loan to lower bank interest. </a:t>
            </a:r>
          </a:p>
          <a:p>
            <a:pPr marL="742950" lvl="1" indent="-285750">
              <a:buFont typeface="Arial" panose="020B0604020202020204" pitchFamily="34" charset="0"/>
              <a:buChar char="•"/>
            </a:pPr>
            <a:r>
              <a:rPr lang="en-CA" sz="2000" dirty="0"/>
              <a:t>While there is an unlimited line of credit, management of cash and dept will affect credit rating and interest rates. Teams can redesign their finished products by changing the bill of material making premium or budget varieties.</a:t>
            </a:r>
            <a:br>
              <a:rPr lang="en-CA" sz="2000" dirty="0"/>
            </a:br>
            <a:endParaRPr lang="en-CA" sz="2000" dirty="0"/>
          </a:p>
          <a:p>
            <a:pPr marL="285750" indent="-285750">
              <a:buFont typeface="Arial" panose="020B0604020202020204" pitchFamily="34" charset="0"/>
              <a:buChar char="•"/>
            </a:pPr>
            <a:r>
              <a:rPr lang="en-CA" sz="2000" dirty="0"/>
              <a:t>Can be played for up to 12 rounds of 20 minutes (4 rounds is typically long enough).</a:t>
            </a:r>
          </a:p>
        </p:txBody>
      </p:sp>
    </p:spTree>
    <p:extLst>
      <p:ext uri="{BB962C8B-B14F-4D97-AF65-F5344CB8AC3E}">
        <p14:creationId xmlns:p14="http://schemas.microsoft.com/office/powerpoint/2010/main" val="7028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F5D75-FFDD-41BD-8BD2-5DCCCF31CA27}"/>
              </a:ext>
            </a:extLst>
          </p:cNvPr>
          <p:cNvSpPr txBox="1"/>
          <p:nvPr/>
        </p:nvSpPr>
        <p:spPr>
          <a:xfrm>
            <a:off x="331820" y="421656"/>
            <a:ext cx="5429235"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2. </a:t>
            </a:r>
          </a:p>
          <a:p>
            <a:r>
              <a:rPr lang="en-US" sz="3400" b="1" dirty="0">
                <a:solidFill>
                  <a:schemeClr val="tx1">
                    <a:lumMod val="75000"/>
                    <a:lumOff val="25000"/>
                  </a:schemeClr>
                </a:solidFill>
                <a:effectLst>
                  <a:outerShdw blurRad="38100" dist="38100" dir="2700000" algn="tl">
                    <a:srgbClr val="000000">
                      <a:alpha val="43137"/>
                    </a:srgbClr>
                  </a:outerShdw>
                </a:effectLst>
              </a:rPr>
              <a:t>Overview Tiles</a:t>
            </a:r>
          </a:p>
          <a:p>
            <a:r>
              <a:rPr lang="fr-CA" sz="2400" b="1" dirty="0">
                <a:solidFill>
                  <a:srgbClr val="F8CF2C"/>
                </a:solidFill>
              </a:rPr>
              <a:t>1909</a:t>
            </a:r>
            <a:endParaRPr lang="fr-CA" dirty="0"/>
          </a:p>
        </p:txBody>
      </p:sp>
      <p:sp>
        <p:nvSpPr>
          <p:cNvPr id="3" name="ZoneTexte 2">
            <a:extLst>
              <a:ext uri="{FF2B5EF4-FFF2-40B4-BE49-F238E27FC236}">
                <a16:creationId xmlns:a16="http://schemas.microsoft.com/office/drawing/2014/main" id="{CF888CD8-F10F-4DAA-845D-62A37D4E479F}"/>
              </a:ext>
            </a:extLst>
          </p:cNvPr>
          <p:cNvSpPr txBox="1"/>
          <p:nvPr/>
        </p:nvSpPr>
        <p:spPr>
          <a:xfrm>
            <a:off x="331820" y="2281360"/>
            <a:ext cx="5759965" cy="4154984"/>
          </a:xfrm>
          <a:prstGeom prst="rect">
            <a:avLst/>
          </a:prstGeom>
          <a:noFill/>
        </p:spPr>
        <p:txBody>
          <a:bodyPr wrap="square" rtlCol="0">
            <a:spAutoFit/>
          </a:bodyPr>
          <a:lstStyle/>
          <a:p>
            <a:pPr marL="285750" indent="-285750">
              <a:buFont typeface="Arial" panose="020B0604020202020204" pitchFamily="34" charset="0"/>
              <a:buChar char="•"/>
            </a:pPr>
            <a:r>
              <a:rPr lang="en-CA" sz="2400" b="1" dirty="0"/>
              <a:t>Dashboards </a:t>
            </a:r>
            <a:r>
              <a:rPr lang="en-CA" sz="2400" dirty="0"/>
              <a:t>which can be used to better organize the KPIs and metrics available for each role</a:t>
            </a:r>
          </a:p>
          <a:p>
            <a:pPr marL="285750" indent="-285750">
              <a:buFont typeface="Arial" panose="020B0604020202020204" pitchFamily="34" charset="0"/>
              <a:buChar char="•"/>
            </a:pPr>
            <a:r>
              <a:rPr lang="en-CA" sz="2400" b="1" dirty="0"/>
              <a:t>Each role for every scenario</a:t>
            </a:r>
            <a:r>
              <a:rPr lang="en-CA" sz="2400" dirty="0"/>
              <a:t> will have access to these dashboards</a:t>
            </a:r>
          </a:p>
          <a:p>
            <a:pPr marL="285750" indent="-285750">
              <a:buFont typeface="Arial" panose="020B0604020202020204" pitchFamily="34" charset="0"/>
              <a:buChar char="•"/>
            </a:pPr>
            <a:r>
              <a:rPr lang="en-CA" sz="2400" b="1" dirty="0"/>
              <a:t>Manufacturing scenario</a:t>
            </a:r>
            <a:r>
              <a:rPr lang="en-CA" sz="2400" dirty="0"/>
              <a:t>:</a:t>
            </a:r>
          </a:p>
          <a:p>
            <a:pPr marL="742950" lvl="1" indent="-285750">
              <a:buFont typeface="Arial" panose="020B0604020202020204" pitchFamily="34" charset="0"/>
              <a:buChar char="•"/>
            </a:pPr>
            <a:r>
              <a:rPr lang="en-CA" sz="2400" dirty="0"/>
              <a:t>Sales Overview</a:t>
            </a:r>
          </a:p>
          <a:p>
            <a:pPr marL="742950" lvl="1" indent="-285750">
              <a:buFont typeface="Arial" panose="020B0604020202020204" pitchFamily="34" charset="0"/>
              <a:buChar char="•"/>
            </a:pPr>
            <a:r>
              <a:rPr lang="en-CA" sz="2400" dirty="0"/>
              <a:t>Marketing Overview</a:t>
            </a:r>
          </a:p>
          <a:p>
            <a:pPr marL="742950" lvl="1" indent="-285750">
              <a:buFont typeface="Arial" panose="020B0604020202020204" pitchFamily="34" charset="0"/>
              <a:buChar char="•"/>
            </a:pPr>
            <a:r>
              <a:rPr lang="en-CA" sz="2400" dirty="0"/>
              <a:t>Procurement Overview</a:t>
            </a:r>
          </a:p>
          <a:p>
            <a:pPr marL="742950" lvl="1" indent="-285750">
              <a:buFont typeface="Arial" panose="020B0604020202020204" pitchFamily="34" charset="0"/>
              <a:buChar char="•"/>
            </a:pPr>
            <a:r>
              <a:rPr lang="en-CA" sz="2400" dirty="0"/>
              <a:t>Production Overview</a:t>
            </a:r>
          </a:p>
          <a:p>
            <a:pPr marL="742950" lvl="1" indent="-285750">
              <a:buFont typeface="Arial" panose="020B0604020202020204" pitchFamily="34" charset="0"/>
              <a:buChar char="•"/>
            </a:pPr>
            <a:r>
              <a:rPr lang="en-CA" sz="2400" dirty="0"/>
              <a:t>Financials Overview</a:t>
            </a:r>
          </a:p>
        </p:txBody>
      </p:sp>
      <p:grpSp>
        <p:nvGrpSpPr>
          <p:cNvPr id="4" name="Group 50">
            <a:extLst>
              <a:ext uri="{FF2B5EF4-FFF2-40B4-BE49-F238E27FC236}">
                <a16:creationId xmlns:a16="http://schemas.microsoft.com/office/drawing/2014/main" id="{56F3D9C6-F1FE-4EFA-9219-6AA42B30597C}"/>
              </a:ext>
            </a:extLst>
          </p:cNvPr>
          <p:cNvGrpSpPr/>
          <p:nvPr/>
        </p:nvGrpSpPr>
        <p:grpSpPr>
          <a:xfrm>
            <a:off x="6430945" y="1457011"/>
            <a:ext cx="5216595" cy="4368084"/>
            <a:chOff x="12304060" y="1298642"/>
            <a:chExt cx="8305292" cy="6530251"/>
          </a:xfrm>
        </p:grpSpPr>
        <p:sp>
          <p:nvSpPr>
            <p:cNvPr id="9" name="Freeform 10">
              <a:extLst>
                <a:ext uri="{FF2B5EF4-FFF2-40B4-BE49-F238E27FC236}">
                  <a16:creationId xmlns:a16="http://schemas.microsoft.com/office/drawing/2014/main" id="{FEA7FE49-8E2A-4A71-A4AA-F3104580B869}"/>
                </a:ext>
              </a:extLst>
            </p:cNvPr>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5" name="Freeform 5">
              <a:extLst>
                <a:ext uri="{FF2B5EF4-FFF2-40B4-BE49-F238E27FC236}">
                  <a16:creationId xmlns:a16="http://schemas.microsoft.com/office/drawing/2014/main" id="{915B097D-D2B1-4728-B720-B97BD37B9AE5}"/>
                </a:ext>
              </a:extLst>
            </p:cNvPr>
            <p:cNvSpPr>
              <a:spLocks/>
            </p:cNvSpPr>
            <p:nvPr/>
          </p:nvSpPr>
          <p:spPr bwMode="auto">
            <a:xfrm>
              <a:off x="12304060" y="1390462"/>
              <a:ext cx="8305292" cy="5020728"/>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6" name="Freeform 7">
              <a:extLst>
                <a:ext uri="{FF2B5EF4-FFF2-40B4-BE49-F238E27FC236}">
                  <a16:creationId xmlns:a16="http://schemas.microsoft.com/office/drawing/2014/main" id="{426FD4AD-4B1F-4AAC-A9B0-4C5EC3396397}"/>
                </a:ext>
              </a:extLst>
            </p:cNvPr>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nvGrpSpPr>
            <p:cNvPr id="7" name="Group 55">
              <a:extLst>
                <a:ext uri="{FF2B5EF4-FFF2-40B4-BE49-F238E27FC236}">
                  <a16:creationId xmlns:a16="http://schemas.microsoft.com/office/drawing/2014/main" id="{61212FEC-698B-483A-B2E6-7BC35013B0C1}"/>
                </a:ext>
              </a:extLst>
            </p:cNvPr>
            <p:cNvGrpSpPr/>
            <p:nvPr/>
          </p:nvGrpSpPr>
          <p:grpSpPr>
            <a:xfrm>
              <a:off x="16399771" y="1298642"/>
              <a:ext cx="113873" cy="121204"/>
              <a:chOff x="16399771" y="1298642"/>
              <a:chExt cx="113873" cy="121204"/>
            </a:xfrm>
            <a:solidFill>
              <a:schemeClr val="bg1">
                <a:lumMod val="65000"/>
              </a:schemeClr>
            </a:solidFill>
          </p:grpSpPr>
          <p:sp>
            <p:nvSpPr>
              <p:cNvPr id="11" name="Oval 11">
                <a:extLst>
                  <a:ext uri="{FF2B5EF4-FFF2-40B4-BE49-F238E27FC236}">
                    <a16:creationId xmlns:a16="http://schemas.microsoft.com/office/drawing/2014/main" id="{B5C024F8-EA90-4058-AF22-3EE17176E1EC}"/>
                  </a:ext>
                </a:extLst>
              </p:cNvPr>
              <p:cNvSpPr>
                <a:spLocks noChangeArrowheads="1"/>
              </p:cNvSpPr>
              <p:nvPr/>
            </p:nvSpPr>
            <p:spPr bwMode="auto">
              <a:xfrm>
                <a:off x="16399771" y="1305988"/>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2" name="Oval 12">
                <a:extLst>
                  <a:ext uri="{FF2B5EF4-FFF2-40B4-BE49-F238E27FC236}">
                    <a16:creationId xmlns:a16="http://schemas.microsoft.com/office/drawing/2014/main" id="{C7379C58-3C68-4FD3-AF2E-D91129F7DA79}"/>
                  </a:ext>
                </a:extLst>
              </p:cNvPr>
              <p:cNvSpPr>
                <a:spLocks noChangeArrowheads="1"/>
              </p:cNvSpPr>
              <p:nvPr/>
            </p:nvSpPr>
            <p:spPr bwMode="auto">
              <a:xfrm>
                <a:off x="16399771" y="1298642"/>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3" name="Oval 13">
                <a:extLst>
                  <a:ext uri="{FF2B5EF4-FFF2-40B4-BE49-F238E27FC236}">
                    <a16:creationId xmlns:a16="http://schemas.microsoft.com/office/drawing/2014/main" id="{E54B60D7-D611-4966-A923-E462FE09B850}"/>
                  </a:ext>
                </a:extLst>
              </p:cNvPr>
              <p:cNvSpPr>
                <a:spLocks noChangeArrowheads="1"/>
              </p:cNvSpPr>
              <p:nvPr/>
            </p:nvSpPr>
            <p:spPr bwMode="auto">
              <a:xfrm>
                <a:off x="16418136" y="1317007"/>
                <a:ext cx="77140" cy="73456"/>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4" name="Oval 14">
                <a:extLst>
                  <a:ext uri="{FF2B5EF4-FFF2-40B4-BE49-F238E27FC236}">
                    <a16:creationId xmlns:a16="http://schemas.microsoft.com/office/drawing/2014/main" id="{19DAE04D-01AB-4326-84CB-B4664598AEAA}"/>
                  </a:ext>
                </a:extLst>
              </p:cNvPr>
              <p:cNvSpPr>
                <a:spLocks noChangeArrowheads="1"/>
              </p:cNvSpPr>
              <p:nvPr/>
            </p:nvSpPr>
            <p:spPr bwMode="auto">
              <a:xfrm>
                <a:off x="16440176" y="1331698"/>
                <a:ext cx="36733" cy="4407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5" name="Oval 15">
                <a:extLst>
                  <a:ext uri="{FF2B5EF4-FFF2-40B4-BE49-F238E27FC236}">
                    <a16:creationId xmlns:a16="http://schemas.microsoft.com/office/drawing/2014/main" id="{D11B7159-8772-49AA-BD99-597AFFA894E4}"/>
                  </a:ext>
                </a:extLst>
              </p:cNvPr>
              <p:cNvSpPr>
                <a:spLocks noChangeArrowheads="1"/>
              </p:cNvSpPr>
              <p:nvPr/>
            </p:nvSpPr>
            <p:spPr bwMode="auto">
              <a:xfrm>
                <a:off x="16451197" y="1350061"/>
                <a:ext cx="11021" cy="110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sp>
          <p:nvSpPr>
            <p:cNvPr id="10" name="Freeform 16">
              <a:extLst>
                <a:ext uri="{FF2B5EF4-FFF2-40B4-BE49-F238E27FC236}">
                  <a16:creationId xmlns:a16="http://schemas.microsoft.com/office/drawing/2014/main" id="{5B42A52D-F6C0-4874-9543-735E1D396D09}"/>
                </a:ext>
              </a:extLst>
            </p:cNvPr>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Source Sans Pro Regular" charset="0"/>
              </a:endParaRPr>
            </a:p>
          </p:txBody>
        </p:sp>
        <p:sp>
          <p:nvSpPr>
            <p:cNvPr id="8" name="Freeform 17">
              <a:extLst>
                <a:ext uri="{FF2B5EF4-FFF2-40B4-BE49-F238E27FC236}">
                  <a16:creationId xmlns:a16="http://schemas.microsoft.com/office/drawing/2014/main" id="{C961AC2C-67C5-4339-B2DE-9F161A472794}"/>
                </a:ext>
              </a:extLst>
            </p:cNvPr>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pic>
        <p:nvPicPr>
          <p:cNvPr id="17" name="Picture 16" descr="A screenshot of a computer&#10;&#10;Description automatically generated">
            <a:extLst>
              <a:ext uri="{FF2B5EF4-FFF2-40B4-BE49-F238E27FC236}">
                <a16:creationId xmlns:a16="http://schemas.microsoft.com/office/drawing/2014/main" id="{2205A1C8-24FC-DB40-9DDC-2EAF6F579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812" y="1721403"/>
            <a:ext cx="4909009" cy="3358364"/>
          </a:xfrm>
          <a:prstGeom prst="rect">
            <a:avLst/>
          </a:prstGeom>
        </p:spPr>
      </p:pic>
    </p:spTree>
    <p:extLst>
      <p:ext uri="{BB962C8B-B14F-4D97-AF65-F5344CB8AC3E}">
        <p14:creationId xmlns:p14="http://schemas.microsoft.com/office/powerpoint/2010/main" val="307215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7059BA0A-4E22-4904-816E-E794C7148AA0}"/>
              </a:ext>
            </a:extLst>
          </p:cNvPr>
          <p:cNvCxnSpPr>
            <a:cxnSpLocks/>
          </p:cNvCxnSpPr>
          <p:nvPr/>
        </p:nvCxnSpPr>
        <p:spPr>
          <a:xfrm flipV="1">
            <a:off x="548121" y="2067074"/>
            <a:ext cx="10876354" cy="18905"/>
          </a:xfrm>
          <a:prstGeom prst="line">
            <a:avLst/>
          </a:prstGeom>
          <a:ln w="381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 60">
            <a:extLst>
              <a:ext uri="{FF2B5EF4-FFF2-40B4-BE49-F238E27FC236}">
                <a16:creationId xmlns:a16="http://schemas.microsoft.com/office/drawing/2014/main" id="{AD68F95B-0EE6-4F77-8A99-5FC21C261C83}"/>
              </a:ext>
            </a:extLst>
          </p:cNvPr>
          <p:cNvGrpSpPr/>
          <p:nvPr/>
        </p:nvGrpSpPr>
        <p:grpSpPr>
          <a:xfrm>
            <a:off x="2067321" y="2067000"/>
            <a:ext cx="934260" cy="1732384"/>
            <a:chOff x="1326010" y="2823017"/>
            <a:chExt cx="934260" cy="1732384"/>
          </a:xfrm>
        </p:grpSpPr>
        <p:grpSp>
          <p:nvGrpSpPr>
            <p:cNvPr id="4" name="Group 34">
              <a:extLst>
                <a:ext uri="{FF2B5EF4-FFF2-40B4-BE49-F238E27FC236}">
                  <a16:creationId xmlns:a16="http://schemas.microsoft.com/office/drawing/2014/main" id="{5BE02DBA-4191-43D6-ACEA-BDE814DF22D7}"/>
                </a:ext>
              </a:extLst>
            </p:cNvPr>
            <p:cNvGrpSpPr/>
            <p:nvPr/>
          </p:nvGrpSpPr>
          <p:grpSpPr>
            <a:xfrm>
              <a:off x="1326010" y="2823017"/>
              <a:ext cx="934259" cy="1732384"/>
              <a:chOff x="1326010" y="2823017"/>
              <a:chExt cx="934259" cy="1732384"/>
            </a:xfrm>
          </p:grpSpPr>
          <p:grpSp>
            <p:nvGrpSpPr>
              <p:cNvPr id="6" name="Group 9">
                <a:extLst>
                  <a:ext uri="{FF2B5EF4-FFF2-40B4-BE49-F238E27FC236}">
                    <a16:creationId xmlns:a16="http://schemas.microsoft.com/office/drawing/2014/main" id="{22E61C61-84B5-4FDC-B436-670EC123AAFB}"/>
                  </a:ext>
                </a:extLst>
              </p:cNvPr>
              <p:cNvGrpSpPr/>
              <p:nvPr/>
            </p:nvGrpSpPr>
            <p:grpSpPr>
              <a:xfrm>
                <a:off x="1326010" y="2882935"/>
                <a:ext cx="934259" cy="1672466"/>
                <a:chOff x="1847771" y="2351314"/>
                <a:chExt cx="934259" cy="1672466"/>
              </a:xfrm>
            </p:grpSpPr>
            <p:cxnSp>
              <p:nvCxnSpPr>
                <p:cNvPr id="8" name="Straight Connector 20">
                  <a:extLst>
                    <a:ext uri="{FF2B5EF4-FFF2-40B4-BE49-F238E27FC236}">
                      <a16:creationId xmlns:a16="http://schemas.microsoft.com/office/drawing/2014/main" id="{1E86BC21-315B-4CA7-BAF0-62FC50F8EF47}"/>
                    </a:ext>
                  </a:extLst>
                </p:cNvPr>
                <p:cNvCxnSpPr/>
                <p:nvPr/>
              </p:nvCxnSpPr>
              <p:spPr>
                <a:xfrm flipV="1">
                  <a:off x="2314900" y="2351314"/>
                  <a:ext cx="1" cy="788539"/>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22">
                  <a:extLst>
                    <a:ext uri="{FF2B5EF4-FFF2-40B4-BE49-F238E27FC236}">
                      <a16:creationId xmlns:a16="http://schemas.microsoft.com/office/drawing/2014/main" id="{8B26286C-72F5-4CAC-A66D-97A7816B1AE3}"/>
                    </a:ext>
                  </a:extLst>
                </p:cNvPr>
                <p:cNvSpPr/>
                <p:nvPr/>
              </p:nvSpPr>
              <p:spPr>
                <a:xfrm>
                  <a:off x="1847771" y="3089521"/>
                  <a:ext cx="934259" cy="934259"/>
                </a:xfrm>
                <a:prstGeom prst="ellipse">
                  <a:avLst/>
                </a:prstGeom>
                <a:solidFill>
                  <a:srgbClr val="F8C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sp>
            <p:nvSpPr>
              <p:cNvPr id="7" name="Oval 15">
                <a:extLst>
                  <a:ext uri="{FF2B5EF4-FFF2-40B4-BE49-F238E27FC236}">
                    <a16:creationId xmlns:a16="http://schemas.microsoft.com/office/drawing/2014/main" id="{8831FC78-886B-4768-BDFB-5CFEC4996C59}"/>
                  </a:ext>
                </a:extLst>
              </p:cNvPr>
              <p:cNvSpPr/>
              <p:nvPr/>
            </p:nvSpPr>
            <p:spPr>
              <a:xfrm>
                <a:off x="1734925" y="2823017"/>
                <a:ext cx="116428" cy="116428"/>
              </a:xfrm>
              <a:prstGeom prst="ellipse">
                <a:avLst/>
              </a:prstGeom>
              <a:solidFill>
                <a:srgbClr val="F8CF2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39F0E850-6658-4B06-91C2-6976FF7B1BE8}"/>
                </a:ext>
              </a:extLst>
            </p:cNvPr>
            <p:cNvSpPr txBox="1">
              <a:spLocks/>
            </p:cNvSpPr>
            <p:nvPr/>
          </p:nvSpPr>
          <p:spPr>
            <a:xfrm>
              <a:off x="1326010" y="3874782"/>
              <a:ext cx="934260" cy="426978"/>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Round 1</a:t>
              </a:r>
              <a:endParaRPr 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59">
            <a:extLst>
              <a:ext uri="{FF2B5EF4-FFF2-40B4-BE49-F238E27FC236}">
                <a16:creationId xmlns:a16="http://schemas.microsoft.com/office/drawing/2014/main" id="{5D4B3088-F365-4A7A-A605-B453B2D8CA4F}"/>
              </a:ext>
            </a:extLst>
          </p:cNvPr>
          <p:cNvGrpSpPr/>
          <p:nvPr/>
        </p:nvGrpSpPr>
        <p:grpSpPr>
          <a:xfrm>
            <a:off x="5771550" y="2067000"/>
            <a:ext cx="951513" cy="1732384"/>
            <a:chOff x="2999495" y="2823017"/>
            <a:chExt cx="951513" cy="1732384"/>
          </a:xfrm>
          <a:solidFill>
            <a:srgbClr val="F8CF2C"/>
          </a:solidFill>
        </p:grpSpPr>
        <p:grpSp>
          <p:nvGrpSpPr>
            <p:cNvPr id="11" name="Group 24">
              <a:extLst>
                <a:ext uri="{FF2B5EF4-FFF2-40B4-BE49-F238E27FC236}">
                  <a16:creationId xmlns:a16="http://schemas.microsoft.com/office/drawing/2014/main" id="{FCE4FDED-0A54-4511-A7D9-966FA9E80AD3}"/>
                </a:ext>
              </a:extLst>
            </p:cNvPr>
            <p:cNvGrpSpPr/>
            <p:nvPr/>
          </p:nvGrpSpPr>
          <p:grpSpPr>
            <a:xfrm>
              <a:off x="3016749" y="2823017"/>
              <a:ext cx="934259" cy="1732384"/>
              <a:chOff x="3016749" y="2823017"/>
              <a:chExt cx="934259" cy="1732384"/>
            </a:xfrm>
            <a:grpFill/>
          </p:grpSpPr>
          <p:grpSp>
            <p:nvGrpSpPr>
              <p:cNvPr id="13" name="Group 35">
                <a:extLst>
                  <a:ext uri="{FF2B5EF4-FFF2-40B4-BE49-F238E27FC236}">
                    <a16:creationId xmlns:a16="http://schemas.microsoft.com/office/drawing/2014/main" id="{09DD66EA-80AE-417B-88F0-D1DAB652AA74}"/>
                  </a:ext>
                </a:extLst>
              </p:cNvPr>
              <p:cNvGrpSpPr/>
              <p:nvPr/>
            </p:nvGrpSpPr>
            <p:grpSpPr>
              <a:xfrm>
                <a:off x="3016749" y="2882935"/>
                <a:ext cx="934259" cy="1672466"/>
                <a:chOff x="1858573" y="2351314"/>
                <a:chExt cx="934259" cy="1672466"/>
              </a:xfrm>
              <a:grpFill/>
            </p:grpSpPr>
            <p:cxnSp>
              <p:nvCxnSpPr>
                <p:cNvPr id="15" name="Straight Connector 36">
                  <a:extLst>
                    <a:ext uri="{FF2B5EF4-FFF2-40B4-BE49-F238E27FC236}">
                      <a16:creationId xmlns:a16="http://schemas.microsoft.com/office/drawing/2014/main" id="{8083EE15-3A82-4AF6-9007-D21F26DE810E}"/>
                    </a:ext>
                  </a:extLst>
                </p:cNvPr>
                <p:cNvCxnSpPr/>
                <p:nvPr/>
              </p:nvCxnSpPr>
              <p:spPr>
                <a:xfrm flipV="1">
                  <a:off x="2314900" y="2351314"/>
                  <a:ext cx="1" cy="788539"/>
                </a:xfrm>
                <a:prstGeom prst="line">
                  <a:avLst/>
                </a:prstGeom>
                <a:grpFill/>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Oval 37">
                  <a:extLst>
                    <a:ext uri="{FF2B5EF4-FFF2-40B4-BE49-F238E27FC236}">
                      <a16:creationId xmlns:a16="http://schemas.microsoft.com/office/drawing/2014/main" id="{F9400D0D-614D-439A-A782-157AB2E0F3B2}"/>
                    </a:ext>
                  </a:extLst>
                </p:cNvPr>
                <p:cNvSpPr/>
                <p:nvPr/>
              </p:nvSpPr>
              <p:spPr>
                <a:xfrm>
                  <a:off x="1858573" y="3089521"/>
                  <a:ext cx="934259" cy="934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sp>
            <p:nvSpPr>
              <p:cNvPr id="14" name="Oval 62">
                <a:extLst>
                  <a:ext uri="{FF2B5EF4-FFF2-40B4-BE49-F238E27FC236}">
                    <a16:creationId xmlns:a16="http://schemas.microsoft.com/office/drawing/2014/main" id="{3346D331-1666-4FDB-9042-0F43A8F240A0}"/>
                  </a:ext>
                </a:extLst>
              </p:cNvPr>
              <p:cNvSpPr/>
              <p:nvPr/>
            </p:nvSpPr>
            <p:spPr>
              <a:xfrm>
                <a:off x="3414862" y="2823017"/>
                <a:ext cx="116428" cy="116428"/>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316271D-1B06-4207-A9A6-9D8876BD12FE}"/>
                </a:ext>
              </a:extLst>
            </p:cNvPr>
            <p:cNvSpPr txBox="1">
              <a:spLocks/>
            </p:cNvSpPr>
            <p:nvPr/>
          </p:nvSpPr>
          <p:spPr>
            <a:xfrm>
              <a:off x="2999495" y="3874782"/>
              <a:ext cx="934249" cy="426978"/>
            </a:xfrm>
            <a:prstGeom prst="rect">
              <a:avLst/>
            </a:prstGeom>
            <a:noFill/>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Round 2</a:t>
              </a:r>
              <a:endParaRPr 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 55">
            <a:extLst>
              <a:ext uri="{FF2B5EF4-FFF2-40B4-BE49-F238E27FC236}">
                <a16:creationId xmlns:a16="http://schemas.microsoft.com/office/drawing/2014/main" id="{2736368D-A512-490C-89D8-82B6C508D71E}"/>
              </a:ext>
            </a:extLst>
          </p:cNvPr>
          <p:cNvGrpSpPr/>
          <p:nvPr/>
        </p:nvGrpSpPr>
        <p:grpSpPr>
          <a:xfrm>
            <a:off x="9372236" y="1997324"/>
            <a:ext cx="934271" cy="1732384"/>
            <a:chOff x="4685872" y="2823017"/>
            <a:chExt cx="934271" cy="1732384"/>
          </a:xfrm>
          <a:solidFill>
            <a:srgbClr val="F8CF2C"/>
          </a:solidFill>
        </p:grpSpPr>
        <p:grpSp>
          <p:nvGrpSpPr>
            <p:cNvPr id="32" name="Group 19">
              <a:extLst>
                <a:ext uri="{FF2B5EF4-FFF2-40B4-BE49-F238E27FC236}">
                  <a16:creationId xmlns:a16="http://schemas.microsoft.com/office/drawing/2014/main" id="{6FCC2412-5EC3-4253-8D55-B3F8776E3E2E}"/>
                </a:ext>
              </a:extLst>
            </p:cNvPr>
            <p:cNvGrpSpPr/>
            <p:nvPr/>
          </p:nvGrpSpPr>
          <p:grpSpPr>
            <a:xfrm>
              <a:off x="4685884" y="2823017"/>
              <a:ext cx="934259" cy="1732384"/>
              <a:chOff x="4685884" y="2823017"/>
              <a:chExt cx="934259" cy="1732384"/>
            </a:xfrm>
            <a:grpFill/>
          </p:grpSpPr>
          <p:grpSp>
            <p:nvGrpSpPr>
              <p:cNvPr id="34" name="Group 38">
                <a:extLst>
                  <a:ext uri="{FF2B5EF4-FFF2-40B4-BE49-F238E27FC236}">
                    <a16:creationId xmlns:a16="http://schemas.microsoft.com/office/drawing/2014/main" id="{0F3B498D-C0EB-4A37-9FC2-F1464EC55B76}"/>
                  </a:ext>
                </a:extLst>
              </p:cNvPr>
              <p:cNvGrpSpPr/>
              <p:nvPr/>
            </p:nvGrpSpPr>
            <p:grpSpPr>
              <a:xfrm>
                <a:off x="4685884" y="2882935"/>
                <a:ext cx="934259" cy="1672466"/>
                <a:chOff x="1847771" y="2351314"/>
                <a:chExt cx="934259" cy="1672466"/>
              </a:xfrm>
              <a:grpFill/>
            </p:grpSpPr>
            <p:cxnSp>
              <p:nvCxnSpPr>
                <p:cNvPr id="36" name="Straight Connector 39">
                  <a:extLst>
                    <a:ext uri="{FF2B5EF4-FFF2-40B4-BE49-F238E27FC236}">
                      <a16:creationId xmlns:a16="http://schemas.microsoft.com/office/drawing/2014/main" id="{6E147318-E627-475D-B110-36091A047847}"/>
                    </a:ext>
                  </a:extLst>
                </p:cNvPr>
                <p:cNvCxnSpPr/>
                <p:nvPr/>
              </p:nvCxnSpPr>
              <p:spPr>
                <a:xfrm flipV="1">
                  <a:off x="2314900" y="2351314"/>
                  <a:ext cx="1" cy="788539"/>
                </a:xfrm>
                <a:prstGeom prst="line">
                  <a:avLst/>
                </a:prstGeom>
                <a:grpFill/>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Oval 40">
                  <a:extLst>
                    <a:ext uri="{FF2B5EF4-FFF2-40B4-BE49-F238E27FC236}">
                      <a16:creationId xmlns:a16="http://schemas.microsoft.com/office/drawing/2014/main" id="{FFB4AD16-F0AF-4FA6-9DA0-A049BC993B5C}"/>
                    </a:ext>
                  </a:extLst>
                </p:cNvPr>
                <p:cNvSpPr/>
                <p:nvPr/>
              </p:nvSpPr>
              <p:spPr>
                <a:xfrm>
                  <a:off x="1847771" y="3089521"/>
                  <a:ext cx="934259" cy="93425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sp>
            <p:nvSpPr>
              <p:cNvPr id="35" name="Oval 63">
                <a:extLst>
                  <a:ext uri="{FF2B5EF4-FFF2-40B4-BE49-F238E27FC236}">
                    <a16:creationId xmlns:a16="http://schemas.microsoft.com/office/drawing/2014/main" id="{031335D1-DC57-4187-BAC8-07E32F09E447}"/>
                  </a:ext>
                </a:extLst>
              </p:cNvPr>
              <p:cNvSpPr/>
              <p:nvPr/>
            </p:nvSpPr>
            <p:spPr>
              <a:xfrm>
                <a:off x="5094799" y="2823017"/>
                <a:ext cx="116428" cy="116428"/>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a:extLst>
                <a:ext uri="{FF2B5EF4-FFF2-40B4-BE49-F238E27FC236}">
                  <a16:creationId xmlns:a16="http://schemas.microsoft.com/office/drawing/2014/main" id="{6288FA22-A3F8-4507-9C5A-6B2786C8E909}"/>
                </a:ext>
              </a:extLst>
            </p:cNvPr>
            <p:cNvSpPr txBox="1">
              <a:spLocks/>
            </p:cNvSpPr>
            <p:nvPr/>
          </p:nvSpPr>
          <p:spPr>
            <a:xfrm>
              <a:off x="4685872" y="3874782"/>
              <a:ext cx="934249" cy="426978"/>
            </a:xfrm>
            <a:prstGeom prst="rect">
              <a:avLst/>
            </a:prstGeom>
            <a:noFill/>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itchFamily="-109" charset="0"/>
                  <a:sym typeface="Calibri" charset="0"/>
                </a:defRPr>
              </a:lvl1pPr>
              <a:lvl2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Round 3</a:t>
              </a:r>
              <a:endParaRPr 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8" name="ZoneTexte 47">
            <a:extLst>
              <a:ext uri="{FF2B5EF4-FFF2-40B4-BE49-F238E27FC236}">
                <a16:creationId xmlns:a16="http://schemas.microsoft.com/office/drawing/2014/main" id="{FC292B55-6DE9-48EF-A2D4-CB1D3458972F}"/>
              </a:ext>
            </a:extLst>
          </p:cNvPr>
          <p:cNvSpPr txBox="1"/>
          <p:nvPr/>
        </p:nvSpPr>
        <p:spPr>
          <a:xfrm>
            <a:off x="209725" y="469783"/>
            <a:ext cx="5360928"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3. </a:t>
            </a:r>
          </a:p>
          <a:p>
            <a:r>
              <a:rPr lang="en-US" sz="3400" b="1" dirty="0">
                <a:solidFill>
                  <a:schemeClr val="tx1">
                    <a:lumMod val="75000"/>
                    <a:lumOff val="25000"/>
                  </a:schemeClr>
                </a:solidFill>
                <a:effectLst>
                  <a:outerShdw blurRad="38100" dist="38100" dir="2700000" algn="tl">
                    <a:srgbClr val="000000">
                      <a:alpha val="43137"/>
                    </a:srgbClr>
                  </a:outerShdw>
                </a:effectLst>
              </a:rPr>
              <a:t>Instructional Tips</a:t>
            </a:r>
          </a:p>
          <a:p>
            <a:r>
              <a:rPr lang="fr-CA" sz="2400" b="1" dirty="0">
                <a:solidFill>
                  <a:srgbClr val="F8CF2C"/>
                </a:solidFill>
              </a:rPr>
              <a:t>Session </a:t>
            </a:r>
            <a:r>
              <a:rPr lang="fr-CA" sz="2400" b="1" dirty="0" err="1">
                <a:solidFill>
                  <a:srgbClr val="F8CF2C"/>
                </a:solidFill>
              </a:rPr>
              <a:t>Timeline</a:t>
            </a:r>
            <a:endParaRPr lang="fr-CA" sz="2400" b="1" dirty="0">
              <a:solidFill>
                <a:srgbClr val="F8CF2C"/>
              </a:solidFill>
            </a:endParaRPr>
          </a:p>
          <a:p>
            <a:endParaRPr lang="fr-CA" dirty="0"/>
          </a:p>
        </p:txBody>
      </p:sp>
      <p:sp>
        <p:nvSpPr>
          <p:cNvPr id="49" name="ZoneTexte 48">
            <a:extLst>
              <a:ext uri="{FF2B5EF4-FFF2-40B4-BE49-F238E27FC236}">
                <a16:creationId xmlns:a16="http://schemas.microsoft.com/office/drawing/2014/main" id="{76CEE918-CF35-4727-A6C9-51AA0DB52553}"/>
              </a:ext>
            </a:extLst>
          </p:cNvPr>
          <p:cNvSpPr txBox="1"/>
          <p:nvPr/>
        </p:nvSpPr>
        <p:spPr>
          <a:xfrm>
            <a:off x="150160" y="3852104"/>
            <a:ext cx="4111288" cy="2893100"/>
          </a:xfrm>
          <a:prstGeom prst="rect">
            <a:avLst/>
          </a:prstGeom>
          <a:noFill/>
        </p:spPr>
        <p:txBody>
          <a:bodyPr wrap="square" rtlCol="0">
            <a:spAutoFit/>
          </a:bodyPr>
          <a:lstStyle/>
          <a:p>
            <a:r>
              <a:rPr lang="en-CA" sz="1400" b="1" dirty="0"/>
              <a:t>Focus on Sales, Marketing and Finance</a:t>
            </a:r>
          </a:p>
          <a:p>
            <a:endParaRPr lang="en-CA" sz="1400" b="1" dirty="0"/>
          </a:p>
          <a:p>
            <a:r>
              <a:rPr lang="en-CA" sz="1400" b="1" dirty="0"/>
              <a:t>Before Round 1:</a:t>
            </a:r>
          </a:p>
          <a:p>
            <a:pPr marL="742950" lvl="1" indent="-285750">
              <a:buFont typeface="Arial" panose="020B0604020202020204" pitchFamily="34" charset="0"/>
              <a:buChar char="•"/>
            </a:pPr>
            <a:r>
              <a:rPr lang="en-CA" sz="1400" dirty="0"/>
              <a:t>20 min overview and introduction</a:t>
            </a:r>
          </a:p>
          <a:p>
            <a:pPr marL="742950" lvl="1" indent="-285750">
              <a:buFont typeface="Arial" panose="020B0604020202020204" pitchFamily="34" charset="0"/>
              <a:buChar char="•"/>
            </a:pPr>
            <a:r>
              <a:rPr lang="en-CA" sz="1400" dirty="0"/>
              <a:t>20 minutes system introduction (login, navigation, roles)</a:t>
            </a:r>
          </a:p>
          <a:p>
            <a:pPr marL="742950" lvl="1" indent="-285750">
              <a:buFont typeface="Arial" panose="020B0604020202020204" pitchFamily="34" charset="0"/>
              <a:buChar char="•"/>
            </a:pPr>
            <a:r>
              <a:rPr lang="en-CA" sz="1400" dirty="0"/>
              <a:t>10 minutes explain pricing, marketing and financials</a:t>
            </a:r>
          </a:p>
          <a:p>
            <a:pPr marL="285750" indent="-285750">
              <a:buFont typeface="Arial" panose="020B0604020202020204" pitchFamily="34" charset="0"/>
              <a:buChar char="•"/>
            </a:pPr>
            <a:endParaRPr lang="en-CA" sz="1400" dirty="0"/>
          </a:p>
          <a:p>
            <a:r>
              <a:rPr lang="en-CA" sz="1400" b="1" dirty="0"/>
              <a:t>30 minutes Round 1 gameplay</a:t>
            </a:r>
          </a:p>
          <a:p>
            <a:endParaRPr lang="en-CA" sz="1400" b="1" dirty="0"/>
          </a:p>
          <a:p>
            <a:r>
              <a:rPr lang="en-CA" sz="1400" b="1" dirty="0"/>
              <a:t>20 minutes Round 1 debrief </a:t>
            </a:r>
          </a:p>
          <a:p>
            <a:pPr marL="742950" lvl="1" indent="-285750">
              <a:buFont typeface="Arial" panose="020B0604020202020204" pitchFamily="34" charset="0"/>
              <a:buChar char="•"/>
            </a:pPr>
            <a:r>
              <a:rPr lang="en-CA" sz="1400" dirty="0"/>
              <a:t>Review leaderboard and reports</a:t>
            </a:r>
          </a:p>
        </p:txBody>
      </p:sp>
      <p:sp>
        <p:nvSpPr>
          <p:cNvPr id="50" name="ZoneTexte 49">
            <a:extLst>
              <a:ext uri="{FF2B5EF4-FFF2-40B4-BE49-F238E27FC236}">
                <a16:creationId xmlns:a16="http://schemas.microsoft.com/office/drawing/2014/main" id="{D01D49C3-A5F3-4A37-B430-47D400CCBD07}"/>
              </a:ext>
            </a:extLst>
          </p:cNvPr>
          <p:cNvSpPr txBox="1"/>
          <p:nvPr/>
        </p:nvSpPr>
        <p:spPr>
          <a:xfrm>
            <a:off x="4189873" y="3873216"/>
            <a:ext cx="4292390" cy="2246769"/>
          </a:xfrm>
          <a:prstGeom prst="rect">
            <a:avLst/>
          </a:prstGeom>
          <a:noFill/>
        </p:spPr>
        <p:txBody>
          <a:bodyPr wrap="square" rtlCol="0">
            <a:spAutoFit/>
          </a:bodyPr>
          <a:lstStyle/>
          <a:p>
            <a:r>
              <a:rPr lang="en-CA" sz="1400" b="1" dirty="0"/>
              <a:t>Focus on Production process</a:t>
            </a:r>
          </a:p>
          <a:p>
            <a:endParaRPr lang="en-CA" sz="1400" b="1" dirty="0"/>
          </a:p>
          <a:p>
            <a:r>
              <a:rPr lang="en-CA" sz="1400" b="1" dirty="0"/>
              <a:t>BEFORE ROUND 2</a:t>
            </a:r>
          </a:p>
          <a:p>
            <a:pPr marL="742950" lvl="1" indent="-285750">
              <a:buFont typeface="Arial" panose="020B0604020202020204" pitchFamily="34" charset="0"/>
              <a:buChar char="•"/>
            </a:pPr>
            <a:r>
              <a:rPr lang="en-CA" sz="1400" dirty="0"/>
              <a:t>Provide production process example and in-Fiori navigation/steps.</a:t>
            </a:r>
          </a:p>
          <a:p>
            <a:endParaRPr lang="en-CA" sz="1400" b="1" dirty="0"/>
          </a:p>
          <a:p>
            <a:r>
              <a:rPr lang="en-CA" sz="1400" b="1" dirty="0"/>
              <a:t>30 minutes Round 2 gameplay</a:t>
            </a:r>
          </a:p>
          <a:p>
            <a:endParaRPr lang="en-CA" sz="1400" b="1" dirty="0"/>
          </a:p>
          <a:p>
            <a:r>
              <a:rPr lang="en-CA" sz="1400" b="1" dirty="0"/>
              <a:t>20 minutes Round 2 debrief</a:t>
            </a:r>
          </a:p>
          <a:p>
            <a:pPr marL="742950" lvl="1" indent="-285750">
              <a:buFont typeface="Arial" panose="020B0604020202020204" pitchFamily="34" charset="0"/>
              <a:buChar char="•"/>
            </a:pPr>
            <a:r>
              <a:rPr lang="en-CA" sz="1400" dirty="0"/>
              <a:t>Review leaderboard and reports</a:t>
            </a:r>
          </a:p>
        </p:txBody>
      </p:sp>
      <p:sp>
        <p:nvSpPr>
          <p:cNvPr id="51" name="ZoneTexte 50">
            <a:extLst>
              <a:ext uri="{FF2B5EF4-FFF2-40B4-BE49-F238E27FC236}">
                <a16:creationId xmlns:a16="http://schemas.microsoft.com/office/drawing/2014/main" id="{CDE320D8-BF3D-42E6-8C87-3A9BBBAC4142}"/>
              </a:ext>
            </a:extLst>
          </p:cNvPr>
          <p:cNvSpPr txBox="1"/>
          <p:nvPr/>
        </p:nvSpPr>
        <p:spPr>
          <a:xfrm>
            <a:off x="8482263" y="3873216"/>
            <a:ext cx="3537067" cy="2677656"/>
          </a:xfrm>
          <a:prstGeom prst="rect">
            <a:avLst/>
          </a:prstGeom>
          <a:noFill/>
        </p:spPr>
        <p:txBody>
          <a:bodyPr wrap="square" rtlCol="0">
            <a:spAutoFit/>
          </a:bodyPr>
          <a:lstStyle/>
          <a:p>
            <a:r>
              <a:rPr lang="en-CA" sz="1400" b="1" dirty="0"/>
              <a:t>Focus on Procurement of Raw materials</a:t>
            </a:r>
          </a:p>
          <a:p>
            <a:endParaRPr lang="en-CA" sz="1400" b="1" dirty="0"/>
          </a:p>
          <a:p>
            <a:r>
              <a:rPr lang="en-CA" sz="1400" b="1" dirty="0"/>
              <a:t>BEFORE ROUND 3</a:t>
            </a:r>
          </a:p>
          <a:p>
            <a:pPr marL="742950" lvl="1" indent="-285750">
              <a:buFont typeface="Arial" panose="020B0604020202020204" pitchFamily="34" charset="0"/>
              <a:buChar char="•"/>
            </a:pPr>
            <a:r>
              <a:rPr lang="en-CA" sz="1400" dirty="0"/>
              <a:t>Introduce concept of procurements</a:t>
            </a:r>
          </a:p>
          <a:p>
            <a:pPr marL="742950" lvl="1" indent="-285750">
              <a:buFont typeface="Arial" panose="020B0604020202020204" pitchFamily="34" charset="0"/>
              <a:buChar char="•"/>
            </a:pPr>
            <a:r>
              <a:rPr lang="en-CA" sz="1400" dirty="0"/>
              <a:t>Provide MRP example</a:t>
            </a:r>
          </a:p>
          <a:p>
            <a:pPr marL="742950" lvl="1" indent="-285750">
              <a:buFont typeface="Arial" panose="020B0604020202020204" pitchFamily="34" charset="0"/>
              <a:buChar char="•"/>
            </a:pPr>
            <a:r>
              <a:rPr lang="en-CA" sz="1400" dirty="0"/>
              <a:t>Demo procurement process in Fiori</a:t>
            </a:r>
          </a:p>
          <a:p>
            <a:endParaRPr lang="en-CA" sz="1400" b="1" dirty="0"/>
          </a:p>
          <a:p>
            <a:r>
              <a:rPr lang="en-CA" sz="1400" b="1" dirty="0"/>
              <a:t>30 minutes Round 3 gameplay</a:t>
            </a:r>
          </a:p>
          <a:p>
            <a:endParaRPr lang="en-CA" sz="1400" b="1" dirty="0"/>
          </a:p>
          <a:p>
            <a:r>
              <a:rPr lang="en-CA" sz="1400" b="1" dirty="0"/>
              <a:t>END OF GAME (20 minutes): </a:t>
            </a:r>
            <a:r>
              <a:rPr lang="en-CA" sz="1400" dirty="0"/>
              <a:t>Celebrate and review final Game Controller reports</a:t>
            </a:r>
          </a:p>
          <a:p>
            <a:endParaRPr lang="en-CA" sz="1400" b="1" dirty="0"/>
          </a:p>
        </p:txBody>
      </p:sp>
      <p:grpSp>
        <p:nvGrpSpPr>
          <p:cNvPr id="53" name="Group 123">
            <a:extLst>
              <a:ext uri="{FF2B5EF4-FFF2-40B4-BE49-F238E27FC236}">
                <a16:creationId xmlns:a16="http://schemas.microsoft.com/office/drawing/2014/main" id="{BA6D2A63-DC9D-4E83-BCAB-358E86976920}"/>
              </a:ext>
            </a:extLst>
          </p:cNvPr>
          <p:cNvGrpSpPr/>
          <p:nvPr/>
        </p:nvGrpSpPr>
        <p:grpSpPr>
          <a:xfrm>
            <a:off x="11079554" y="331733"/>
            <a:ext cx="508000" cy="640773"/>
            <a:chOff x="3938588" y="5438775"/>
            <a:chExt cx="558800" cy="704850"/>
          </a:xfrm>
          <a:solidFill>
            <a:schemeClr val="tx1">
              <a:lumMod val="75000"/>
              <a:lumOff val="25000"/>
            </a:schemeClr>
          </a:solidFill>
        </p:grpSpPr>
        <p:sp>
          <p:nvSpPr>
            <p:cNvPr id="54" name="Freeform 58">
              <a:extLst>
                <a:ext uri="{FF2B5EF4-FFF2-40B4-BE49-F238E27FC236}">
                  <a16:creationId xmlns:a16="http://schemas.microsoft.com/office/drawing/2014/main" id="{612679DC-70B6-4512-909E-EC125F01068D}"/>
                </a:ext>
              </a:extLst>
            </p:cNvPr>
            <p:cNvSpPr>
              <a:spLocks noEditPoints="1"/>
            </p:cNvSpPr>
            <p:nvPr/>
          </p:nvSpPr>
          <p:spPr bwMode="auto">
            <a:xfrm>
              <a:off x="3938588" y="5519738"/>
              <a:ext cx="558800" cy="623887"/>
            </a:xfrm>
            <a:custGeom>
              <a:avLst/>
              <a:gdLst>
                <a:gd name="T0" fmla="*/ 281 w 705"/>
                <a:gd name="T1" fmla="*/ 778 h 786"/>
                <a:gd name="T2" fmla="*/ 156 w 705"/>
                <a:gd name="T3" fmla="*/ 725 h 786"/>
                <a:gd name="T4" fmla="*/ 59 w 705"/>
                <a:gd name="T5" fmla="*/ 629 h 786"/>
                <a:gd name="T6" fmla="*/ 7 w 705"/>
                <a:gd name="T7" fmla="*/ 504 h 786"/>
                <a:gd name="T8" fmla="*/ 2 w 705"/>
                <a:gd name="T9" fmla="*/ 399 h 786"/>
                <a:gd name="T10" fmla="*/ 39 w 705"/>
                <a:gd name="T11" fmla="*/ 272 h 786"/>
                <a:gd name="T12" fmla="*/ 118 w 705"/>
                <a:gd name="T13" fmla="*/ 169 h 786"/>
                <a:gd name="T14" fmla="*/ 230 w 705"/>
                <a:gd name="T15" fmla="*/ 102 h 786"/>
                <a:gd name="T16" fmla="*/ 340 w 705"/>
                <a:gd name="T17" fmla="*/ 80 h 786"/>
                <a:gd name="T18" fmla="*/ 377 w 705"/>
                <a:gd name="T19" fmla="*/ 81 h 786"/>
                <a:gd name="T20" fmla="*/ 475 w 705"/>
                <a:gd name="T21" fmla="*/ 103 h 786"/>
                <a:gd name="T22" fmla="*/ 586 w 705"/>
                <a:gd name="T23" fmla="*/ 169 h 786"/>
                <a:gd name="T24" fmla="*/ 666 w 705"/>
                <a:gd name="T25" fmla="*/ 272 h 786"/>
                <a:gd name="T26" fmla="*/ 703 w 705"/>
                <a:gd name="T27" fmla="*/ 399 h 786"/>
                <a:gd name="T28" fmla="*/ 698 w 705"/>
                <a:gd name="T29" fmla="*/ 504 h 786"/>
                <a:gd name="T30" fmla="*/ 644 w 705"/>
                <a:gd name="T31" fmla="*/ 629 h 786"/>
                <a:gd name="T32" fmla="*/ 549 w 705"/>
                <a:gd name="T33" fmla="*/ 725 h 786"/>
                <a:gd name="T34" fmla="*/ 423 w 705"/>
                <a:gd name="T35" fmla="*/ 778 h 786"/>
                <a:gd name="T36" fmla="*/ 167 w 705"/>
                <a:gd name="T37" fmla="*/ 605 h 786"/>
                <a:gd name="T38" fmla="*/ 176 w 705"/>
                <a:gd name="T39" fmla="*/ 610 h 786"/>
                <a:gd name="T40" fmla="*/ 176 w 705"/>
                <a:gd name="T41" fmla="*/ 629 h 786"/>
                <a:gd name="T42" fmla="*/ 162 w 705"/>
                <a:gd name="T43" fmla="*/ 696 h 786"/>
                <a:gd name="T44" fmla="*/ 254 w 705"/>
                <a:gd name="T45" fmla="*/ 742 h 786"/>
                <a:gd name="T46" fmla="*/ 341 w 705"/>
                <a:gd name="T47" fmla="*/ 759 h 786"/>
                <a:gd name="T48" fmla="*/ 345 w 705"/>
                <a:gd name="T49" fmla="*/ 688 h 786"/>
                <a:gd name="T50" fmla="*/ 360 w 705"/>
                <a:gd name="T51" fmla="*/ 685 h 786"/>
                <a:gd name="T52" fmla="*/ 367 w 705"/>
                <a:gd name="T53" fmla="*/ 757 h 786"/>
                <a:gd name="T54" fmla="*/ 431 w 705"/>
                <a:gd name="T55" fmla="*/ 749 h 786"/>
                <a:gd name="T56" fmla="*/ 524 w 705"/>
                <a:gd name="T57" fmla="*/ 710 h 786"/>
                <a:gd name="T58" fmla="*/ 532 w 705"/>
                <a:gd name="T59" fmla="*/ 629 h 786"/>
                <a:gd name="T60" fmla="*/ 527 w 705"/>
                <a:gd name="T61" fmla="*/ 619 h 786"/>
                <a:gd name="T62" fmla="*/ 536 w 705"/>
                <a:gd name="T63" fmla="*/ 607 h 786"/>
                <a:gd name="T64" fmla="*/ 551 w 705"/>
                <a:gd name="T65" fmla="*/ 610 h 786"/>
                <a:gd name="T66" fmla="*/ 617 w 705"/>
                <a:gd name="T67" fmla="*/ 622 h 786"/>
                <a:gd name="T68" fmla="*/ 662 w 705"/>
                <a:gd name="T69" fmla="*/ 533 h 786"/>
                <a:gd name="T70" fmla="*/ 678 w 705"/>
                <a:gd name="T71" fmla="*/ 446 h 786"/>
                <a:gd name="T72" fmla="*/ 608 w 705"/>
                <a:gd name="T73" fmla="*/ 441 h 786"/>
                <a:gd name="T74" fmla="*/ 607 w 705"/>
                <a:gd name="T75" fmla="*/ 428 h 786"/>
                <a:gd name="T76" fmla="*/ 678 w 705"/>
                <a:gd name="T77" fmla="*/ 419 h 786"/>
                <a:gd name="T78" fmla="*/ 669 w 705"/>
                <a:gd name="T79" fmla="*/ 357 h 786"/>
                <a:gd name="T80" fmla="*/ 630 w 705"/>
                <a:gd name="T81" fmla="*/ 264 h 786"/>
                <a:gd name="T82" fmla="*/ 551 w 705"/>
                <a:gd name="T83" fmla="*/ 255 h 786"/>
                <a:gd name="T84" fmla="*/ 541 w 705"/>
                <a:gd name="T85" fmla="*/ 259 h 786"/>
                <a:gd name="T86" fmla="*/ 529 w 705"/>
                <a:gd name="T87" fmla="*/ 250 h 786"/>
                <a:gd name="T88" fmla="*/ 532 w 705"/>
                <a:gd name="T89" fmla="*/ 235 h 786"/>
                <a:gd name="T90" fmla="*/ 541 w 705"/>
                <a:gd name="T91" fmla="*/ 167 h 786"/>
                <a:gd name="T92" fmla="*/ 438 w 705"/>
                <a:gd name="T93" fmla="*/ 118 h 786"/>
                <a:gd name="T94" fmla="*/ 352 w 705"/>
                <a:gd name="T95" fmla="*/ 107 h 786"/>
                <a:gd name="T96" fmla="*/ 240 w 705"/>
                <a:gd name="T97" fmla="*/ 127 h 786"/>
                <a:gd name="T98" fmla="*/ 142 w 705"/>
                <a:gd name="T99" fmla="*/ 184 h 786"/>
                <a:gd name="T100" fmla="*/ 179 w 705"/>
                <a:gd name="T101" fmla="*/ 240 h 786"/>
                <a:gd name="T102" fmla="*/ 176 w 705"/>
                <a:gd name="T103" fmla="*/ 255 h 786"/>
                <a:gd name="T104" fmla="*/ 167 w 705"/>
                <a:gd name="T105" fmla="*/ 259 h 786"/>
                <a:gd name="T106" fmla="*/ 107 w 705"/>
                <a:gd name="T107" fmla="*/ 220 h 786"/>
                <a:gd name="T108" fmla="*/ 63 w 705"/>
                <a:gd name="T109" fmla="*/ 284 h 786"/>
                <a:gd name="T110" fmla="*/ 31 w 705"/>
                <a:gd name="T111" fmla="*/ 380 h 786"/>
                <a:gd name="T112" fmla="*/ 90 w 705"/>
                <a:gd name="T113" fmla="*/ 419 h 786"/>
                <a:gd name="T114" fmla="*/ 103 w 705"/>
                <a:gd name="T115" fmla="*/ 433 h 786"/>
                <a:gd name="T116" fmla="*/ 95 w 705"/>
                <a:gd name="T117" fmla="*/ 445 h 786"/>
                <a:gd name="T118" fmla="*/ 27 w 705"/>
                <a:gd name="T119" fmla="*/ 458 h 786"/>
                <a:gd name="T120" fmla="*/ 51 w 705"/>
                <a:gd name="T121" fmla="*/ 558 h 786"/>
                <a:gd name="T122" fmla="*/ 105 w 705"/>
                <a:gd name="T123" fmla="*/ 644 h 786"/>
                <a:gd name="T124" fmla="*/ 162 w 705"/>
                <a:gd name="T125" fmla="*/ 60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 h="786">
                  <a:moveTo>
                    <a:pt x="352" y="786"/>
                  </a:moveTo>
                  <a:lnTo>
                    <a:pt x="352" y="786"/>
                  </a:lnTo>
                  <a:lnTo>
                    <a:pt x="316" y="783"/>
                  </a:lnTo>
                  <a:lnTo>
                    <a:pt x="281" y="778"/>
                  </a:lnTo>
                  <a:lnTo>
                    <a:pt x="247" y="769"/>
                  </a:lnTo>
                  <a:lnTo>
                    <a:pt x="215" y="757"/>
                  </a:lnTo>
                  <a:lnTo>
                    <a:pt x="184" y="742"/>
                  </a:lnTo>
                  <a:lnTo>
                    <a:pt x="156" y="725"/>
                  </a:lnTo>
                  <a:lnTo>
                    <a:pt x="129" y="705"/>
                  </a:lnTo>
                  <a:lnTo>
                    <a:pt x="103" y="681"/>
                  </a:lnTo>
                  <a:lnTo>
                    <a:pt x="81" y="658"/>
                  </a:lnTo>
                  <a:lnTo>
                    <a:pt x="59" y="629"/>
                  </a:lnTo>
                  <a:lnTo>
                    <a:pt x="42" y="600"/>
                  </a:lnTo>
                  <a:lnTo>
                    <a:pt x="27" y="570"/>
                  </a:lnTo>
                  <a:lnTo>
                    <a:pt x="15" y="538"/>
                  </a:lnTo>
                  <a:lnTo>
                    <a:pt x="7" y="504"/>
                  </a:lnTo>
                  <a:lnTo>
                    <a:pt x="2" y="468"/>
                  </a:lnTo>
                  <a:lnTo>
                    <a:pt x="0" y="433"/>
                  </a:lnTo>
                  <a:lnTo>
                    <a:pt x="0" y="433"/>
                  </a:lnTo>
                  <a:lnTo>
                    <a:pt x="2" y="399"/>
                  </a:lnTo>
                  <a:lnTo>
                    <a:pt x="7" y="365"/>
                  </a:lnTo>
                  <a:lnTo>
                    <a:pt x="14" y="333"/>
                  </a:lnTo>
                  <a:lnTo>
                    <a:pt x="25" y="301"/>
                  </a:lnTo>
                  <a:lnTo>
                    <a:pt x="39" y="272"/>
                  </a:lnTo>
                  <a:lnTo>
                    <a:pt x="56" y="244"/>
                  </a:lnTo>
                  <a:lnTo>
                    <a:pt x="74" y="216"/>
                  </a:lnTo>
                  <a:lnTo>
                    <a:pt x="95" y="191"/>
                  </a:lnTo>
                  <a:lnTo>
                    <a:pt x="118" y="169"/>
                  </a:lnTo>
                  <a:lnTo>
                    <a:pt x="144" y="149"/>
                  </a:lnTo>
                  <a:lnTo>
                    <a:pt x="171" y="130"/>
                  </a:lnTo>
                  <a:lnTo>
                    <a:pt x="199" y="115"/>
                  </a:lnTo>
                  <a:lnTo>
                    <a:pt x="230" y="102"/>
                  </a:lnTo>
                  <a:lnTo>
                    <a:pt x="262" y="91"/>
                  </a:lnTo>
                  <a:lnTo>
                    <a:pt x="294" y="85"/>
                  </a:lnTo>
                  <a:lnTo>
                    <a:pt x="330" y="81"/>
                  </a:lnTo>
                  <a:lnTo>
                    <a:pt x="340" y="80"/>
                  </a:lnTo>
                  <a:lnTo>
                    <a:pt x="340" y="0"/>
                  </a:lnTo>
                  <a:lnTo>
                    <a:pt x="367" y="0"/>
                  </a:lnTo>
                  <a:lnTo>
                    <a:pt x="367" y="80"/>
                  </a:lnTo>
                  <a:lnTo>
                    <a:pt x="377" y="81"/>
                  </a:lnTo>
                  <a:lnTo>
                    <a:pt x="377" y="81"/>
                  </a:lnTo>
                  <a:lnTo>
                    <a:pt x="411" y="85"/>
                  </a:lnTo>
                  <a:lnTo>
                    <a:pt x="444" y="93"/>
                  </a:lnTo>
                  <a:lnTo>
                    <a:pt x="475" y="103"/>
                  </a:lnTo>
                  <a:lnTo>
                    <a:pt x="505" y="115"/>
                  </a:lnTo>
                  <a:lnTo>
                    <a:pt x="534" y="130"/>
                  </a:lnTo>
                  <a:lnTo>
                    <a:pt x="561" y="149"/>
                  </a:lnTo>
                  <a:lnTo>
                    <a:pt x="586" y="169"/>
                  </a:lnTo>
                  <a:lnTo>
                    <a:pt x="610" y="193"/>
                  </a:lnTo>
                  <a:lnTo>
                    <a:pt x="630" y="216"/>
                  </a:lnTo>
                  <a:lnTo>
                    <a:pt x="649" y="244"/>
                  </a:lnTo>
                  <a:lnTo>
                    <a:pt x="666" y="272"/>
                  </a:lnTo>
                  <a:lnTo>
                    <a:pt x="679" y="301"/>
                  </a:lnTo>
                  <a:lnTo>
                    <a:pt x="689" y="333"/>
                  </a:lnTo>
                  <a:lnTo>
                    <a:pt x="698" y="365"/>
                  </a:lnTo>
                  <a:lnTo>
                    <a:pt x="703" y="399"/>
                  </a:lnTo>
                  <a:lnTo>
                    <a:pt x="705" y="433"/>
                  </a:lnTo>
                  <a:lnTo>
                    <a:pt x="705" y="433"/>
                  </a:lnTo>
                  <a:lnTo>
                    <a:pt x="703" y="468"/>
                  </a:lnTo>
                  <a:lnTo>
                    <a:pt x="698" y="504"/>
                  </a:lnTo>
                  <a:lnTo>
                    <a:pt x="689" y="538"/>
                  </a:lnTo>
                  <a:lnTo>
                    <a:pt x="678" y="570"/>
                  </a:lnTo>
                  <a:lnTo>
                    <a:pt x="662" y="600"/>
                  </a:lnTo>
                  <a:lnTo>
                    <a:pt x="644" y="629"/>
                  </a:lnTo>
                  <a:lnTo>
                    <a:pt x="624" y="658"/>
                  </a:lnTo>
                  <a:lnTo>
                    <a:pt x="602" y="681"/>
                  </a:lnTo>
                  <a:lnTo>
                    <a:pt x="576" y="705"/>
                  </a:lnTo>
                  <a:lnTo>
                    <a:pt x="549" y="725"/>
                  </a:lnTo>
                  <a:lnTo>
                    <a:pt x="521" y="742"/>
                  </a:lnTo>
                  <a:lnTo>
                    <a:pt x="490" y="757"/>
                  </a:lnTo>
                  <a:lnTo>
                    <a:pt x="456" y="769"/>
                  </a:lnTo>
                  <a:lnTo>
                    <a:pt x="423" y="778"/>
                  </a:lnTo>
                  <a:lnTo>
                    <a:pt x="389" y="783"/>
                  </a:lnTo>
                  <a:lnTo>
                    <a:pt x="352" y="786"/>
                  </a:lnTo>
                  <a:lnTo>
                    <a:pt x="352" y="786"/>
                  </a:lnTo>
                  <a:close/>
                  <a:moveTo>
                    <a:pt x="167" y="605"/>
                  </a:moveTo>
                  <a:lnTo>
                    <a:pt x="167" y="605"/>
                  </a:lnTo>
                  <a:lnTo>
                    <a:pt x="172" y="607"/>
                  </a:lnTo>
                  <a:lnTo>
                    <a:pt x="176" y="610"/>
                  </a:lnTo>
                  <a:lnTo>
                    <a:pt x="176" y="610"/>
                  </a:lnTo>
                  <a:lnTo>
                    <a:pt x="179" y="614"/>
                  </a:lnTo>
                  <a:lnTo>
                    <a:pt x="181" y="619"/>
                  </a:lnTo>
                  <a:lnTo>
                    <a:pt x="179" y="624"/>
                  </a:lnTo>
                  <a:lnTo>
                    <a:pt x="176" y="629"/>
                  </a:lnTo>
                  <a:lnTo>
                    <a:pt x="132" y="673"/>
                  </a:lnTo>
                  <a:lnTo>
                    <a:pt x="142" y="681"/>
                  </a:lnTo>
                  <a:lnTo>
                    <a:pt x="142" y="681"/>
                  </a:lnTo>
                  <a:lnTo>
                    <a:pt x="162" y="696"/>
                  </a:lnTo>
                  <a:lnTo>
                    <a:pt x="184" y="712"/>
                  </a:lnTo>
                  <a:lnTo>
                    <a:pt x="206" y="723"/>
                  </a:lnTo>
                  <a:lnTo>
                    <a:pt x="230" y="734"/>
                  </a:lnTo>
                  <a:lnTo>
                    <a:pt x="254" y="742"/>
                  </a:lnTo>
                  <a:lnTo>
                    <a:pt x="277" y="749"/>
                  </a:lnTo>
                  <a:lnTo>
                    <a:pt x="303" y="754"/>
                  </a:lnTo>
                  <a:lnTo>
                    <a:pt x="328" y="757"/>
                  </a:lnTo>
                  <a:lnTo>
                    <a:pt x="341" y="759"/>
                  </a:lnTo>
                  <a:lnTo>
                    <a:pt x="341" y="696"/>
                  </a:lnTo>
                  <a:lnTo>
                    <a:pt x="341" y="696"/>
                  </a:lnTo>
                  <a:lnTo>
                    <a:pt x="341" y="691"/>
                  </a:lnTo>
                  <a:lnTo>
                    <a:pt x="345" y="688"/>
                  </a:lnTo>
                  <a:lnTo>
                    <a:pt x="348" y="685"/>
                  </a:lnTo>
                  <a:lnTo>
                    <a:pt x="353" y="683"/>
                  </a:lnTo>
                  <a:lnTo>
                    <a:pt x="353" y="683"/>
                  </a:lnTo>
                  <a:lnTo>
                    <a:pt x="360" y="685"/>
                  </a:lnTo>
                  <a:lnTo>
                    <a:pt x="363" y="688"/>
                  </a:lnTo>
                  <a:lnTo>
                    <a:pt x="367" y="691"/>
                  </a:lnTo>
                  <a:lnTo>
                    <a:pt x="367" y="696"/>
                  </a:lnTo>
                  <a:lnTo>
                    <a:pt x="367" y="757"/>
                  </a:lnTo>
                  <a:lnTo>
                    <a:pt x="380" y="757"/>
                  </a:lnTo>
                  <a:lnTo>
                    <a:pt x="380" y="757"/>
                  </a:lnTo>
                  <a:lnTo>
                    <a:pt x="406" y="754"/>
                  </a:lnTo>
                  <a:lnTo>
                    <a:pt x="431" y="749"/>
                  </a:lnTo>
                  <a:lnTo>
                    <a:pt x="455" y="742"/>
                  </a:lnTo>
                  <a:lnTo>
                    <a:pt x="478" y="734"/>
                  </a:lnTo>
                  <a:lnTo>
                    <a:pt x="502" y="722"/>
                  </a:lnTo>
                  <a:lnTo>
                    <a:pt x="524" y="710"/>
                  </a:lnTo>
                  <a:lnTo>
                    <a:pt x="544" y="695"/>
                  </a:lnTo>
                  <a:lnTo>
                    <a:pt x="564" y="680"/>
                  </a:lnTo>
                  <a:lnTo>
                    <a:pt x="575" y="671"/>
                  </a:lnTo>
                  <a:lnTo>
                    <a:pt x="532" y="629"/>
                  </a:lnTo>
                  <a:lnTo>
                    <a:pt x="532" y="629"/>
                  </a:lnTo>
                  <a:lnTo>
                    <a:pt x="529" y="624"/>
                  </a:lnTo>
                  <a:lnTo>
                    <a:pt x="527" y="619"/>
                  </a:lnTo>
                  <a:lnTo>
                    <a:pt x="527" y="619"/>
                  </a:lnTo>
                  <a:lnTo>
                    <a:pt x="529" y="614"/>
                  </a:lnTo>
                  <a:lnTo>
                    <a:pt x="532" y="610"/>
                  </a:lnTo>
                  <a:lnTo>
                    <a:pt x="532" y="610"/>
                  </a:lnTo>
                  <a:lnTo>
                    <a:pt x="536" y="607"/>
                  </a:lnTo>
                  <a:lnTo>
                    <a:pt x="541" y="605"/>
                  </a:lnTo>
                  <a:lnTo>
                    <a:pt x="541" y="605"/>
                  </a:lnTo>
                  <a:lnTo>
                    <a:pt x="546" y="607"/>
                  </a:lnTo>
                  <a:lnTo>
                    <a:pt x="551" y="610"/>
                  </a:lnTo>
                  <a:lnTo>
                    <a:pt x="593" y="652"/>
                  </a:lnTo>
                  <a:lnTo>
                    <a:pt x="600" y="642"/>
                  </a:lnTo>
                  <a:lnTo>
                    <a:pt x="600" y="642"/>
                  </a:lnTo>
                  <a:lnTo>
                    <a:pt x="617" y="622"/>
                  </a:lnTo>
                  <a:lnTo>
                    <a:pt x="630" y="602"/>
                  </a:lnTo>
                  <a:lnTo>
                    <a:pt x="642" y="580"/>
                  </a:lnTo>
                  <a:lnTo>
                    <a:pt x="654" y="556"/>
                  </a:lnTo>
                  <a:lnTo>
                    <a:pt x="662" y="533"/>
                  </a:lnTo>
                  <a:lnTo>
                    <a:pt x="669" y="509"/>
                  </a:lnTo>
                  <a:lnTo>
                    <a:pt x="674" y="483"/>
                  </a:lnTo>
                  <a:lnTo>
                    <a:pt x="676" y="458"/>
                  </a:lnTo>
                  <a:lnTo>
                    <a:pt x="678" y="446"/>
                  </a:lnTo>
                  <a:lnTo>
                    <a:pt x="619" y="446"/>
                  </a:lnTo>
                  <a:lnTo>
                    <a:pt x="619" y="446"/>
                  </a:lnTo>
                  <a:lnTo>
                    <a:pt x="613" y="445"/>
                  </a:lnTo>
                  <a:lnTo>
                    <a:pt x="608" y="441"/>
                  </a:lnTo>
                  <a:lnTo>
                    <a:pt x="607" y="438"/>
                  </a:lnTo>
                  <a:lnTo>
                    <a:pt x="605" y="433"/>
                  </a:lnTo>
                  <a:lnTo>
                    <a:pt x="605" y="433"/>
                  </a:lnTo>
                  <a:lnTo>
                    <a:pt x="607" y="428"/>
                  </a:lnTo>
                  <a:lnTo>
                    <a:pt x="608" y="423"/>
                  </a:lnTo>
                  <a:lnTo>
                    <a:pt x="613" y="419"/>
                  </a:lnTo>
                  <a:lnTo>
                    <a:pt x="619" y="419"/>
                  </a:lnTo>
                  <a:lnTo>
                    <a:pt x="678" y="419"/>
                  </a:lnTo>
                  <a:lnTo>
                    <a:pt x="676" y="407"/>
                  </a:lnTo>
                  <a:lnTo>
                    <a:pt x="676" y="407"/>
                  </a:lnTo>
                  <a:lnTo>
                    <a:pt x="674" y="382"/>
                  </a:lnTo>
                  <a:lnTo>
                    <a:pt x="669" y="357"/>
                  </a:lnTo>
                  <a:lnTo>
                    <a:pt x="662" y="331"/>
                  </a:lnTo>
                  <a:lnTo>
                    <a:pt x="654" y="308"/>
                  </a:lnTo>
                  <a:lnTo>
                    <a:pt x="642" y="286"/>
                  </a:lnTo>
                  <a:lnTo>
                    <a:pt x="630" y="264"/>
                  </a:lnTo>
                  <a:lnTo>
                    <a:pt x="617" y="242"/>
                  </a:lnTo>
                  <a:lnTo>
                    <a:pt x="600" y="222"/>
                  </a:lnTo>
                  <a:lnTo>
                    <a:pt x="593" y="213"/>
                  </a:lnTo>
                  <a:lnTo>
                    <a:pt x="551" y="255"/>
                  </a:lnTo>
                  <a:lnTo>
                    <a:pt x="551" y="255"/>
                  </a:lnTo>
                  <a:lnTo>
                    <a:pt x="546" y="257"/>
                  </a:lnTo>
                  <a:lnTo>
                    <a:pt x="541" y="259"/>
                  </a:lnTo>
                  <a:lnTo>
                    <a:pt x="541" y="259"/>
                  </a:lnTo>
                  <a:lnTo>
                    <a:pt x="536" y="257"/>
                  </a:lnTo>
                  <a:lnTo>
                    <a:pt x="532" y="255"/>
                  </a:lnTo>
                  <a:lnTo>
                    <a:pt x="532" y="255"/>
                  </a:lnTo>
                  <a:lnTo>
                    <a:pt x="529" y="250"/>
                  </a:lnTo>
                  <a:lnTo>
                    <a:pt x="527" y="245"/>
                  </a:lnTo>
                  <a:lnTo>
                    <a:pt x="527" y="245"/>
                  </a:lnTo>
                  <a:lnTo>
                    <a:pt x="529" y="240"/>
                  </a:lnTo>
                  <a:lnTo>
                    <a:pt x="532" y="235"/>
                  </a:lnTo>
                  <a:lnTo>
                    <a:pt x="573" y="195"/>
                  </a:lnTo>
                  <a:lnTo>
                    <a:pt x="564" y="186"/>
                  </a:lnTo>
                  <a:lnTo>
                    <a:pt x="564" y="186"/>
                  </a:lnTo>
                  <a:lnTo>
                    <a:pt x="541" y="167"/>
                  </a:lnTo>
                  <a:lnTo>
                    <a:pt x="517" y="152"/>
                  </a:lnTo>
                  <a:lnTo>
                    <a:pt x="492" y="139"/>
                  </a:lnTo>
                  <a:lnTo>
                    <a:pt x="465" y="127"/>
                  </a:lnTo>
                  <a:lnTo>
                    <a:pt x="438" y="118"/>
                  </a:lnTo>
                  <a:lnTo>
                    <a:pt x="411" y="112"/>
                  </a:lnTo>
                  <a:lnTo>
                    <a:pt x="382" y="108"/>
                  </a:lnTo>
                  <a:lnTo>
                    <a:pt x="352" y="107"/>
                  </a:lnTo>
                  <a:lnTo>
                    <a:pt x="352" y="107"/>
                  </a:lnTo>
                  <a:lnTo>
                    <a:pt x="323" y="108"/>
                  </a:lnTo>
                  <a:lnTo>
                    <a:pt x="296" y="112"/>
                  </a:lnTo>
                  <a:lnTo>
                    <a:pt x="267" y="118"/>
                  </a:lnTo>
                  <a:lnTo>
                    <a:pt x="240" y="127"/>
                  </a:lnTo>
                  <a:lnTo>
                    <a:pt x="215" y="137"/>
                  </a:lnTo>
                  <a:lnTo>
                    <a:pt x="189" y="151"/>
                  </a:lnTo>
                  <a:lnTo>
                    <a:pt x="166" y="166"/>
                  </a:lnTo>
                  <a:lnTo>
                    <a:pt x="142" y="184"/>
                  </a:lnTo>
                  <a:lnTo>
                    <a:pt x="134" y="193"/>
                  </a:lnTo>
                  <a:lnTo>
                    <a:pt x="176" y="235"/>
                  </a:lnTo>
                  <a:lnTo>
                    <a:pt x="176" y="235"/>
                  </a:lnTo>
                  <a:lnTo>
                    <a:pt x="179" y="240"/>
                  </a:lnTo>
                  <a:lnTo>
                    <a:pt x="181" y="245"/>
                  </a:lnTo>
                  <a:lnTo>
                    <a:pt x="181" y="245"/>
                  </a:lnTo>
                  <a:lnTo>
                    <a:pt x="179" y="250"/>
                  </a:lnTo>
                  <a:lnTo>
                    <a:pt x="176" y="255"/>
                  </a:lnTo>
                  <a:lnTo>
                    <a:pt x="176" y="255"/>
                  </a:lnTo>
                  <a:lnTo>
                    <a:pt x="172" y="257"/>
                  </a:lnTo>
                  <a:lnTo>
                    <a:pt x="167" y="259"/>
                  </a:lnTo>
                  <a:lnTo>
                    <a:pt x="167" y="259"/>
                  </a:lnTo>
                  <a:lnTo>
                    <a:pt x="162" y="257"/>
                  </a:lnTo>
                  <a:lnTo>
                    <a:pt x="157" y="255"/>
                  </a:lnTo>
                  <a:lnTo>
                    <a:pt x="113" y="211"/>
                  </a:lnTo>
                  <a:lnTo>
                    <a:pt x="107" y="220"/>
                  </a:lnTo>
                  <a:lnTo>
                    <a:pt x="107" y="220"/>
                  </a:lnTo>
                  <a:lnTo>
                    <a:pt x="90" y="240"/>
                  </a:lnTo>
                  <a:lnTo>
                    <a:pt x="74" y="262"/>
                  </a:lnTo>
                  <a:lnTo>
                    <a:pt x="63" y="284"/>
                  </a:lnTo>
                  <a:lnTo>
                    <a:pt x="52" y="308"/>
                  </a:lnTo>
                  <a:lnTo>
                    <a:pt x="42" y="331"/>
                  </a:lnTo>
                  <a:lnTo>
                    <a:pt x="36" y="355"/>
                  </a:lnTo>
                  <a:lnTo>
                    <a:pt x="31" y="380"/>
                  </a:lnTo>
                  <a:lnTo>
                    <a:pt x="27" y="407"/>
                  </a:lnTo>
                  <a:lnTo>
                    <a:pt x="27" y="419"/>
                  </a:lnTo>
                  <a:lnTo>
                    <a:pt x="90" y="419"/>
                  </a:lnTo>
                  <a:lnTo>
                    <a:pt x="90" y="419"/>
                  </a:lnTo>
                  <a:lnTo>
                    <a:pt x="95" y="419"/>
                  </a:lnTo>
                  <a:lnTo>
                    <a:pt x="100" y="423"/>
                  </a:lnTo>
                  <a:lnTo>
                    <a:pt x="101" y="428"/>
                  </a:lnTo>
                  <a:lnTo>
                    <a:pt x="103" y="433"/>
                  </a:lnTo>
                  <a:lnTo>
                    <a:pt x="103" y="433"/>
                  </a:lnTo>
                  <a:lnTo>
                    <a:pt x="101" y="438"/>
                  </a:lnTo>
                  <a:lnTo>
                    <a:pt x="100" y="441"/>
                  </a:lnTo>
                  <a:lnTo>
                    <a:pt x="95" y="445"/>
                  </a:lnTo>
                  <a:lnTo>
                    <a:pt x="90" y="446"/>
                  </a:lnTo>
                  <a:lnTo>
                    <a:pt x="27" y="446"/>
                  </a:lnTo>
                  <a:lnTo>
                    <a:pt x="27" y="458"/>
                  </a:lnTo>
                  <a:lnTo>
                    <a:pt x="27" y="458"/>
                  </a:lnTo>
                  <a:lnTo>
                    <a:pt x="31" y="483"/>
                  </a:lnTo>
                  <a:lnTo>
                    <a:pt x="36" y="509"/>
                  </a:lnTo>
                  <a:lnTo>
                    <a:pt x="42" y="534"/>
                  </a:lnTo>
                  <a:lnTo>
                    <a:pt x="51" y="558"/>
                  </a:lnTo>
                  <a:lnTo>
                    <a:pt x="63" y="582"/>
                  </a:lnTo>
                  <a:lnTo>
                    <a:pt x="74" y="603"/>
                  </a:lnTo>
                  <a:lnTo>
                    <a:pt x="90" y="624"/>
                  </a:lnTo>
                  <a:lnTo>
                    <a:pt x="105" y="644"/>
                  </a:lnTo>
                  <a:lnTo>
                    <a:pt x="113" y="654"/>
                  </a:lnTo>
                  <a:lnTo>
                    <a:pt x="157" y="610"/>
                  </a:lnTo>
                  <a:lnTo>
                    <a:pt x="157" y="610"/>
                  </a:lnTo>
                  <a:lnTo>
                    <a:pt x="162" y="607"/>
                  </a:lnTo>
                  <a:lnTo>
                    <a:pt x="167" y="605"/>
                  </a:lnTo>
                  <a:lnTo>
                    <a:pt x="16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9">
              <a:extLst>
                <a:ext uri="{FF2B5EF4-FFF2-40B4-BE49-F238E27FC236}">
                  <a16:creationId xmlns:a16="http://schemas.microsoft.com/office/drawing/2014/main" id="{A832EE7D-3F02-4FED-A9AA-2421D2E927EB}"/>
                </a:ext>
              </a:extLst>
            </p:cNvPr>
            <p:cNvSpPr>
              <a:spLocks/>
            </p:cNvSpPr>
            <p:nvPr/>
          </p:nvSpPr>
          <p:spPr bwMode="auto">
            <a:xfrm>
              <a:off x="4119563" y="5438775"/>
              <a:ext cx="198438" cy="90487"/>
            </a:xfrm>
            <a:custGeom>
              <a:avLst/>
              <a:gdLst>
                <a:gd name="T0" fmla="*/ 223 w 250"/>
                <a:gd name="T1" fmla="*/ 115 h 115"/>
                <a:gd name="T2" fmla="*/ 223 w 250"/>
                <a:gd name="T3" fmla="*/ 71 h 115"/>
                <a:gd name="T4" fmla="*/ 223 w 250"/>
                <a:gd name="T5" fmla="*/ 71 h 115"/>
                <a:gd name="T6" fmla="*/ 222 w 250"/>
                <a:gd name="T7" fmla="*/ 63 h 115"/>
                <a:gd name="T8" fmla="*/ 220 w 250"/>
                <a:gd name="T9" fmla="*/ 54 h 115"/>
                <a:gd name="T10" fmla="*/ 215 w 250"/>
                <a:gd name="T11" fmla="*/ 46 h 115"/>
                <a:gd name="T12" fmla="*/ 210 w 250"/>
                <a:gd name="T13" fmla="*/ 41 h 115"/>
                <a:gd name="T14" fmla="*/ 203 w 250"/>
                <a:gd name="T15" fmla="*/ 34 h 115"/>
                <a:gd name="T16" fmla="*/ 196 w 250"/>
                <a:gd name="T17" fmla="*/ 30 h 115"/>
                <a:gd name="T18" fmla="*/ 188 w 250"/>
                <a:gd name="T19" fmla="*/ 29 h 115"/>
                <a:gd name="T20" fmla="*/ 179 w 250"/>
                <a:gd name="T21" fmla="*/ 27 h 115"/>
                <a:gd name="T22" fmla="*/ 69 w 250"/>
                <a:gd name="T23" fmla="*/ 27 h 115"/>
                <a:gd name="T24" fmla="*/ 69 w 250"/>
                <a:gd name="T25" fmla="*/ 27 h 115"/>
                <a:gd name="T26" fmla="*/ 61 w 250"/>
                <a:gd name="T27" fmla="*/ 29 h 115"/>
                <a:gd name="T28" fmla="*/ 54 w 250"/>
                <a:gd name="T29" fmla="*/ 30 h 115"/>
                <a:gd name="T30" fmla="*/ 46 w 250"/>
                <a:gd name="T31" fmla="*/ 34 h 115"/>
                <a:gd name="T32" fmla="*/ 39 w 250"/>
                <a:gd name="T33" fmla="*/ 41 h 115"/>
                <a:gd name="T34" fmla="*/ 34 w 250"/>
                <a:gd name="T35" fmla="*/ 46 h 115"/>
                <a:gd name="T36" fmla="*/ 31 w 250"/>
                <a:gd name="T37" fmla="*/ 54 h 115"/>
                <a:gd name="T38" fmla="*/ 27 w 250"/>
                <a:gd name="T39" fmla="*/ 63 h 115"/>
                <a:gd name="T40" fmla="*/ 27 w 250"/>
                <a:gd name="T41" fmla="*/ 71 h 115"/>
                <a:gd name="T42" fmla="*/ 27 w 250"/>
                <a:gd name="T43" fmla="*/ 115 h 115"/>
                <a:gd name="T44" fmla="*/ 0 w 250"/>
                <a:gd name="T45" fmla="*/ 115 h 115"/>
                <a:gd name="T46" fmla="*/ 0 w 250"/>
                <a:gd name="T47" fmla="*/ 71 h 115"/>
                <a:gd name="T48" fmla="*/ 0 w 250"/>
                <a:gd name="T49" fmla="*/ 71 h 115"/>
                <a:gd name="T50" fmla="*/ 2 w 250"/>
                <a:gd name="T51" fmla="*/ 56 h 115"/>
                <a:gd name="T52" fmla="*/ 5 w 250"/>
                <a:gd name="T53" fmla="*/ 44 h 115"/>
                <a:gd name="T54" fmla="*/ 12 w 250"/>
                <a:gd name="T55" fmla="*/ 30 h 115"/>
                <a:gd name="T56" fmla="*/ 20 w 250"/>
                <a:gd name="T57" fmla="*/ 20 h 115"/>
                <a:gd name="T58" fmla="*/ 31 w 250"/>
                <a:gd name="T59" fmla="*/ 12 h 115"/>
                <a:gd name="T60" fmla="*/ 42 w 250"/>
                <a:gd name="T61" fmla="*/ 5 h 115"/>
                <a:gd name="T62" fmla="*/ 56 w 250"/>
                <a:gd name="T63" fmla="*/ 2 h 115"/>
                <a:gd name="T64" fmla="*/ 69 w 250"/>
                <a:gd name="T65" fmla="*/ 0 h 115"/>
                <a:gd name="T66" fmla="*/ 179 w 250"/>
                <a:gd name="T67" fmla="*/ 0 h 115"/>
                <a:gd name="T68" fmla="*/ 179 w 250"/>
                <a:gd name="T69" fmla="*/ 0 h 115"/>
                <a:gd name="T70" fmla="*/ 193 w 250"/>
                <a:gd name="T71" fmla="*/ 2 h 115"/>
                <a:gd name="T72" fmla="*/ 206 w 250"/>
                <a:gd name="T73" fmla="*/ 5 h 115"/>
                <a:gd name="T74" fmla="*/ 218 w 250"/>
                <a:gd name="T75" fmla="*/ 12 h 115"/>
                <a:gd name="T76" fmla="*/ 228 w 250"/>
                <a:gd name="T77" fmla="*/ 20 h 115"/>
                <a:gd name="T78" fmla="*/ 237 w 250"/>
                <a:gd name="T79" fmla="*/ 30 h 115"/>
                <a:gd name="T80" fmla="*/ 244 w 250"/>
                <a:gd name="T81" fmla="*/ 44 h 115"/>
                <a:gd name="T82" fmla="*/ 249 w 250"/>
                <a:gd name="T83" fmla="*/ 56 h 115"/>
                <a:gd name="T84" fmla="*/ 250 w 250"/>
                <a:gd name="T85" fmla="*/ 71 h 115"/>
                <a:gd name="T86" fmla="*/ 250 w 250"/>
                <a:gd name="T87" fmla="*/ 115 h 115"/>
                <a:gd name="T88" fmla="*/ 223 w 250"/>
                <a:gd name="T8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0" h="115">
                  <a:moveTo>
                    <a:pt x="223" y="115"/>
                  </a:moveTo>
                  <a:lnTo>
                    <a:pt x="223" y="71"/>
                  </a:lnTo>
                  <a:lnTo>
                    <a:pt x="223" y="71"/>
                  </a:lnTo>
                  <a:lnTo>
                    <a:pt x="222" y="63"/>
                  </a:lnTo>
                  <a:lnTo>
                    <a:pt x="220" y="54"/>
                  </a:lnTo>
                  <a:lnTo>
                    <a:pt x="215" y="46"/>
                  </a:lnTo>
                  <a:lnTo>
                    <a:pt x="210" y="41"/>
                  </a:lnTo>
                  <a:lnTo>
                    <a:pt x="203" y="34"/>
                  </a:lnTo>
                  <a:lnTo>
                    <a:pt x="196" y="30"/>
                  </a:lnTo>
                  <a:lnTo>
                    <a:pt x="188" y="29"/>
                  </a:lnTo>
                  <a:lnTo>
                    <a:pt x="179" y="27"/>
                  </a:lnTo>
                  <a:lnTo>
                    <a:pt x="69" y="27"/>
                  </a:lnTo>
                  <a:lnTo>
                    <a:pt x="69" y="27"/>
                  </a:lnTo>
                  <a:lnTo>
                    <a:pt x="61" y="29"/>
                  </a:lnTo>
                  <a:lnTo>
                    <a:pt x="54" y="30"/>
                  </a:lnTo>
                  <a:lnTo>
                    <a:pt x="46" y="34"/>
                  </a:lnTo>
                  <a:lnTo>
                    <a:pt x="39" y="41"/>
                  </a:lnTo>
                  <a:lnTo>
                    <a:pt x="34" y="46"/>
                  </a:lnTo>
                  <a:lnTo>
                    <a:pt x="31" y="54"/>
                  </a:lnTo>
                  <a:lnTo>
                    <a:pt x="27" y="63"/>
                  </a:lnTo>
                  <a:lnTo>
                    <a:pt x="27" y="71"/>
                  </a:lnTo>
                  <a:lnTo>
                    <a:pt x="27" y="115"/>
                  </a:lnTo>
                  <a:lnTo>
                    <a:pt x="0" y="115"/>
                  </a:lnTo>
                  <a:lnTo>
                    <a:pt x="0" y="71"/>
                  </a:lnTo>
                  <a:lnTo>
                    <a:pt x="0" y="71"/>
                  </a:lnTo>
                  <a:lnTo>
                    <a:pt x="2" y="56"/>
                  </a:lnTo>
                  <a:lnTo>
                    <a:pt x="5" y="44"/>
                  </a:lnTo>
                  <a:lnTo>
                    <a:pt x="12" y="30"/>
                  </a:lnTo>
                  <a:lnTo>
                    <a:pt x="20" y="20"/>
                  </a:lnTo>
                  <a:lnTo>
                    <a:pt x="31" y="12"/>
                  </a:lnTo>
                  <a:lnTo>
                    <a:pt x="42" y="5"/>
                  </a:lnTo>
                  <a:lnTo>
                    <a:pt x="56" y="2"/>
                  </a:lnTo>
                  <a:lnTo>
                    <a:pt x="69" y="0"/>
                  </a:lnTo>
                  <a:lnTo>
                    <a:pt x="179" y="0"/>
                  </a:lnTo>
                  <a:lnTo>
                    <a:pt x="179" y="0"/>
                  </a:lnTo>
                  <a:lnTo>
                    <a:pt x="193" y="2"/>
                  </a:lnTo>
                  <a:lnTo>
                    <a:pt x="206" y="5"/>
                  </a:lnTo>
                  <a:lnTo>
                    <a:pt x="218" y="12"/>
                  </a:lnTo>
                  <a:lnTo>
                    <a:pt x="228" y="20"/>
                  </a:lnTo>
                  <a:lnTo>
                    <a:pt x="237" y="30"/>
                  </a:lnTo>
                  <a:lnTo>
                    <a:pt x="244" y="44"/>
                  </a:lnTo>
                  <a:lnTo>
                    <a:pt x="249" y="56"/>
                  </a:lnTo>
                  <a:lnTo>
                    <a:pt x="250" y="71"/>
                  </a:lnTo>
                  <a:lnTo>
                    <a:pt x="250" y="115"/>
                  </a:lnTo>
                  <a:lnTo>
                    <a:pt x="22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0">
              <a:extLst>
                <a:ext uri="{FF2B5EF4-FFF2-40B4-BE49-F238E27FC236}">
                  <a16:creationId xmlns:a16="http://schemas.microsoft.com/office/drawing/2014/main" id="{63878E0C-B580-4889-B78C-DFCB6D026F36}"/>
                </a:ext>
              </a:extLst>
            </p:cNvPr>
            <p:cNvSpPr>
              <a:spLocks/>
            </p:cNvSpPr>
            <p:nvPr/>
          </p:nvSpPr>
          <p:spPr bwMode="auto">
            <a:xfrm>
              <a:off x="4411663" y="5565775"/>
              <a:ext cx="76200" cy="71437"/>
            </a:xfrm>
            <a:custGeom>
              <a:avLst/>
              <a:gdLst>
                <a:gd name="T0" fmla="*/ 76 w 96"/>
                <a:gd name="T1" fmla="*/ 89 h 89"/>
                <a:gd name="T2" fmla="*/ 76 w 96"/>
                <a:gd name="T3" fmla="*/ 89 h 89"/>
                <a:gd name="T4" fmla="*/ 57 w 96"/>
                <a:gd name="T5" fmla="*/ 71 h 89"/>
                <a:gd name="T6" fmla="*/ 40 w 96"/>
                <a:gd name="T7" fmla="*/ 54 h 89"/>
                <a:gd name="T8" fmla="*/ 20 w 96"/>
                <a:gd name="T9" fmla="*/ 37 h 89"/>
                <a:gd name="T10" fmla="*/ 0 w 96"/>
                <a:gd name="T11" fmla="*/ 22 h 89"/>
                <a:gd name="T12" fmla="*/ 15 w 96"/>
                <a:gd name="T13" fmla="*/ 0 h 89"/>
                <a:gd name="T14" fmla="*/ 15 w 96"/>
                <a:gd name="T15" fmla="*/ 0 h 89"/>
                <a:gd name="T16" fmla="*/ 37 w 96"/>
                <a:gd name="T17" fmla="*/ 15 h 89"/>
                <a:gd name="T18" fmla="*/ 57 w 96"/>
                <a:gd name="T19" fmla="*/ 33 h 89"/>
                <a:gd name="T20" fmla="*/ 77 w 96"/>
                <a:gd name="T21" fmla="*/ 52 h 89"/>
                <a:gd name="T22" fmla="*/ 96 w 96"/>
                <a:gd name="T23" fmla="*/ 72 h 89"/>
                <a:gd name="T24" fmla="*/ 76 w 96"/>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9">
                  <a:moveTo>
                    <a:pt x="76" y="89"/>
                  </a:moveTo>
                  <a:lnTo>
                    <a:pt x="76" y="89"/>
                  </a:lnTo>
                  <a:lnTo>
                    <a:pt x="57" y="71"/>
                  </a:lnTo>
                  <a:lnTo>
                    <a:pt x="40" y="54"/>
                  </a:lnTo>
                  <a:lnTo>
                    <a:pt x="20" y="37"/>
                  </a:lnTo>
                  <a:lnTo>
                    <a:pt x="0" y="22"/>
                  </a:lnTo>
                  <a:lnTo>
                    <a:pt x="15" y="0"/>
                  </a:lnTo>
                  <a:lnTo>
                    <a:pt x="15" y="0"/>
                  </a:lnTo>
                  <a:lnTo>
                    <a:pt x="37" y="15"/>
                  </a:lnTo>
                  <a:lnTo>
                    <a:pt x="57" y="33"/>
                  </a:lnTo>
                  <a:lnTo>
                    <a:pt x="77" y="52"/>
                  </a:lnTo>
                  <a:lnTo>
                    <a:pt x="96" y="72"/>
                  </a:lnTo>
                  <a:lnTo>
                    <a:pt x="76"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
              <a:extLst>
                <a:ext uri="{FF2B5EF4-FFF2-40B4-BE49-F238E27FC236}">
                  <a16:creationId xmlns:a16="http://schemas.microsoft.com/office/drawing/2014/main" id="{42BEE882-D775-4F4E-A4F5-FB63667EE3CD}"/>
                </a:ext>
              </a:extLst>
            </p:cNvPr>
            <p:cNvSpPr>
              <a:spLocks noEditPoints="1"/>
            </p:cNvSpPr>
            <p:nvPr/>
          </p:nvSpPr>
          <p:spPr bwMode="auto">
            <a:xfrm>
              <a:off x="4154488" y="5662613"/>
              <a:ext cx="127000" cy="311150"/>
            </a:xfrm>
            <a:custGeom>
              <a:avLst/>
              <a:gdLst>
                <a:gd name="T0" fmla="*/ 79 w 159"/>
                <a:gd name="T1" fmla="*/ 390 h 390"/>
                <a:gd name="T2" fmla="*/ 69 w 159"/>
                <a:gd name="T3" fmla="*/ 387 h 390"/>
                <a:gd name="T4" fmla="*/ 66 w 159"/>
                <a:gd name="T5" fmla="*/ 377 h 390"/>
                <a:gd name="T6" fmla="*/ 57 w 159"/>
                <a:gd name="T7" fmla="*/ 328 h 390"/>
                <a:gd name="T8" fmla="*/ 45 w 159"/>
                <a:gd name="T9" fmla="*/ 323 h 390"/>
                <a:gd name="T10" fmla="*/ 23 w 159"/>
                <a:gd name="T11" fmla="*/ 309 h 390"/>
                <a:gd name="T12" fmla="*/ 8 w 159"/>
                <a:gd name="T13" fmla="*/ 289 h 390"/>
                <a:gd name="T14" fmla="*/ 0 w 159"/>
                <a:gd name="T15" fmla="*/ 265 h 390"/>
                <a:gd name="T16" fmla="*/ 0 w 159"/>
                <a:gd name="T17" fmla="*/ 252 h 390"/>
                <a:gd name="T18" fmla="*/ 3 w 159"/>
                <a:gd name="T19" fmla="*/ 226 h 390"/>
                <a:gd name="T20" fmla="*/ 15 w 159"/>
                <a:gd name="T21" fmla="*/ 204 h 390"/>
                <a:gd name="T22" fmla="*/ 34 w 159"/>
                <a:gd name="T23" fmla="*/ 186 h 390"/>
                <a:gd name="T24" fmla="*/ 57 w 159"/>
                <a:gd name="T25" fmla="*/ 176 h 390"/>
                <a:gd name="T26" fmla="*/ 66 w 159"/>
                <a:gd name="T27" fmla="*/ 14 h 390"/>
                <a:gd name="T28" fmla="*/ 66 w 159"/>
                <a:gd name="T29" fmla="*/ 8 h 390"/>
                <a:gd name="T30" fmla="*/ 74 w 159"/>
                <a:gd name="T31" fmla="*/ 2 h 390"/>
                <a:gd name="T32" fmla="*/ 79 w 159"/>
                <a:gd name="T33" fmla="*/ 0 h 390"/>
                <a:gd name="T34" fmla="*/ 88 w 159"/>
                <a:gd name="T35" fmla="*/ 3 h 390"/>
                <a:gd name="T36" fmla="*/ 93 w 159"/>
                <a:gd name="T37" fmla="*/ 14 h 390"/>
                <a:gd name="T38" fmla="*/ 101 w 159"/>
                <a:gd name="T39" fmla="*/ 176 h 390"/>
                <a:gd name="T40" fmla="*/ 113 w 159"/>
                <a:gd name="T41" fmla="*/ 179 h 390"/>
                <a:gd name="T42" fmla="*/ 133 w 159"/>
                <a:gd name="T43" fmla="*/ 194 h 390"/>
                <a:gd name="T44" fmla="*/ 149 w 159"/>
                <a:gd name="T45" fmla="*/ 215 h 390"/>
                <a:gd name="T46" fmla="*/ 157 w 159"/>
                <a:gd name="T47" fmla="*/ 238 h 390"/>
                <a:gd name="T48" fmla="*/ 159 w 159"/>
                <a:gd name="T49" fmla="*/ 252 h 390"/>
                <a:gd name="T50" fmla="*/ 154 w 159"/>
                <a:gd name="T51" fmla="*/ 277 h 390"/>
                <a:gd name="T52" fmla="*/ 142 w 159"/>
                <a:gd name="T53" fmla="*/ 299 h 390"/>
                <a:gd name="T54" fmla="*/ 123 w 159"/>
                <a:gd name="T55" fmla="*/ 318 h 390"/>
                <a:gd name="T56" fmla="*/ 101 w 159"/>
                <a:gd name="T57" fmla="*/ 328 h 390"/>
                <a:gd name="T58" fmla="*/ 93 w 159"/>
                <a:gd name="T59" fmla="*/ 377 h 390"/>
                <a:gd name="T60" fmla="*/ 91 w 159"/>
                <a:gd name="T61" fmla="*/ 382 h 390"/>
                <a:gd name="T62" fmla="*/ 84 w 159"/>
                <a:gd name="T63" fmla="*/ 389 h 390"/>
                <a:gd name="T64" fmla="*/ 79 w 159"/>
                <a:gd name="T65" fmla="*/ 390 h 390"/>
                <a:gd name="T66" fmla="*/ 79 w 159"/>
                <a:gd name="T67" fmla="*/ 199 h 390"/>
                <a:gd name="T68" fmla="*/ 62 w 159"/>
                <a:gd name="T69" fmla="*/ 201 h 390"/>
                <a:gd name="T70" fmla="*/ 47 w 159"/>
                <a:gd name="T71" fmla="*/ 210 h 390"/>
                <a:gd name="T72" fmla="*/ 39 w 159"/>
                <a:gd name="T73" fmla="*/ 218 h 390"/>
                <a:gd name="T74" fmla="*/ 29 w 159"/>
                <a:gd name="T75" fmla="*/ 240 h 390"/>
                <a:gd name="T76" fmla="*/ 27 w 159"/>
                <a:gd name="T77" fmla="*/ 252 h 390"/>
                <a:gd name="T78" fmla="*/ 32 w 159"/>
                <a:gd name="T79" fmla="*/ 275 h 390"/>
                <a:gd name="T80" fmla="*/ 47 w 159"/>
                <a:gd name="T81" fmla="*/ 294 h 390"/>
                <a:gd name="T82" fmla="*/ 54 w 159"/>
                <a:gd name="T83" fmla="*/ 297 h 390"/>
                <a:gd name="T84" fmla="*/ 71 w 159"/>
                <a:gd name="T85" fmla="*/ 304 h 390"/>
                <a:gd name="T86" fmla="*/ 79 w 159"/>
                <a:gd name="T87" fmla="*/ 304 h 390"/>
                <a:gd name="T88" fmla="*/ 96 w 159"/>
                <a:gd name="T89" fmla="*/ 301 h 390"/>
                <a:gd name="T90" fmla="*/ 110 w 159"/>
                <a:gd name="T91" fmla="*/ 294 h 390"/>
                <a:gd name="T92" fmla="*/ 120 w 159"/>
                <a:gd name="T93" fmla="*/ 286 h 390"/>
                <a:gd name="T94" fmla="*/ 130 w 159"/>
                <a:gd name="T95" fmla="*/ 264 h 390"/>
                <a:gd name="T96" fmla="*/ 132 w 159"/>
                <a:gd name="T97" fmla="*/ 252 h 390"/>
                <a:gd name="T98" fmla="*/ 127 w 159"/>
                <a:gd name="T99" fmla="*/ 228 h 390"/>
                <a:gd name="T100" fmla="*/ 110 w 159"/>
                <a:gd name="T101" fmla="*/ 210 h 390"/>
                <a:gd name="T102" fmla="*/ 103 w 159"/>
                <a:gd name="T103" fmla="*/ 204 h 390"/>
                <a:gd name="T104" fmla="*/ 88 w 159"/>
                <a:gd name="T105" fmla="*/ 199 h 390"/>
                <a:gd name="T106" fmla="*/ 79 w 159"/>
                <a:gd name="T107" fmla="*/ 19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390">
                  <a:moveTo>
                    <a:pt x="79" y="390"/>
                  </a:moveTo>
                  <a:lnTo>
                    <a:pt x="79" y="390"/>
                  </a:lnTo>
                  <a:lnTo>
                    <a:pt x="74" y="389"/>
                  </a:lnTo>
                  <a:lnTo>
                    <a:pt x="69" y="387"/>
                  </a:lnTo>
                  <a:lnTo>
                    <a:pt x="66" y="382"/>
                  </a:lnTo>
                  <a:lnTo>
                    <a:pt x="66" y="377"/>
                  </a:lnTo>
                  <a:lnTo>
                    <a:pt x="66" y="331"/>
                  </a:lnTo>
                  <a:lnTo>
                    <a:pt x="57" y="328"/>
                  </a:lnTo>
                  <a:lnTo>
                    <a:pt x="57" y="328"/>
                  </a:lnTo>
                  <a:lnTo>
                    <a:pt x="45" y="323"/>
                  </a:lnTo>
                  <a:lnTo>
                    <a:pt x="34" y="318"/>
                  </a:lnTo>
                  <a:lnTo>
                    <a:pt x="23" y="309"/>
                  </a:lnTo>
                  <a:lnTo>
                    <a:pt x="15" y="299"/>
                  </a:lnTo>
                  <a:lnTo>
                    <a:pt x="8" y="289"/>
                  </a:lnTo>
                  <a:lnTo>
                    <a:pt x="3" y="277"/>
                  </a:lnTo>
                  <a:lnTo>
                    <a:pt x="0" y="265"/>
                  </a:lnTo>
                  <a:lnTo>
                    <a:pt x="0" y="252"/>
                  </a:lnTo>
                  <a:lnTo>
                    <a:pt x="0" y="252"/>
                  </a:lnTo>
                  <a:lnTo>
                    <a:pt x="0" y="238"/>
                  </a:lnTo>
                  <a:lnTo>
                    <a:pt x="3" y="226"/>
                  </a:lnTo>
                  <a:lnTo>
                    <a:pt x="8" y="215"/>
                  </a:lnTo>
                  <a:lnTo>
                    <a:pt x="15" y="204"/>
                  </a:lnTo>
                  <a:lnTo>
                    <a:pt x="23" y="194"/>
                  </a:lnTo>
                  <a:lnTo>
                    <a:pt x="34" y="186"/>
                  </a:lnTo>
                  <a:lnTo>
                    <a:pt x="45" y="179"/>
                  </a:lnTo>
                  <a:lnTo>
                    <a:pt x="57" y="176"/>
                  </a:lnTo>
                  <a:lnTo>
                    <a:pt x="66" y="172"/>
                  </a:lnTo>
                  <a:lnTo>
                    <a:pt x="66" y="14"/>
                  </a:lnTo>
                  <a:lnTo>
                    <a:pt x="66" y="14"/>
                  </a:lnTo>
                  <a:lnTo>
                    <a:pt x="66" y="8"/>
                  </a:lnTo>
                  <a:lnTo>
                    <a:pt x="69" y="3"/>
                  </a:lnTo>
                  <a:lnTo>
                    <a:pt x="74" y="2"/>
                  </a:lnTo>
                  <a:lnTo>
                    <a:pt x="79" y="0"/>
                  </a:lnTo>
                  <a:lnTo>
                    <a:pt x="79" y="0"/>
                  </a:lnTo>
                  <a:lnTo>
                    <a:pt x="84" y="2"/>
                  </a:lnTo>
                  <a:lnTo>
                    <a:pt x="88" y="3"/>
                  </a:lnTo>
                  <a:lnTo>
                    <a:pt x="91" y="8"/>
                  </a:lnTo>
                  <a:lnTo>
                    <a:pt x="93" y="14"/>
                  </a:lnTo>
                  <a:lnTo>
                    <a:pt x="93" y="172"/>
                  </a:lnTo>
                  <a:lnTo>
                    <a:pt x="101" y="176"/>
                  </a:lnTo>
                  <a:lnTo>
                    <a:pt x="101" y="176"/>
                  </a:lnTo>
                  <a:lnTo>
                    <a:pt x="113" y="179"/>
                  </a:lnTo>
                  <a:lnTo>
                    <a:pt x="123" y="186"/>
                  </a:lnTo>
                  <a:lnTo>
                    <a:pt x="133" y="194"/>
                  </a:lnTo>
                  <a:lnTo>
                    <a:pt x="142" y="204"/>
                  </a:lnTo>
                  <a:lnTo>
                    <a:pt x="149" y="215"/>
                  </a:lnTo>
                  <a:lnTo>
                    <a:pt x="154" y="226"/>
                  </a:lnTo>
                  <a:lnTo>
                    <a:pt x="157" y="238"/>
                  </a:lnTo>
                  <a:lnTo>
                    <a:pt x="159" y="252"/>
                  </a:lnTo>
                  <a:lnTo>
                    <a:pt x="159" y="252"/>
                  </a:lnTo>
                  <a:lnTo>
                    <a:pt x="157" y="265"/>
                  </a:lnTo>
                  <a:lnTo>
                    <a:pt x="154" y="277"/>
                  </a:lnTo>
                  <a:lnTo>
                    <a:pt x="149" y="289"/>
                  </a:lnTo>
                  <a:lnTo>
                    <a:pt x="142" y="299"/>
                  </a:lnTo>
                  <a:lnTo>
                    <a:pt x="133" y="309"/>
                  </a:lnTo>
                  <a:lnTo>
                    <a:pt x="123" y="318"/>
                  </a:lnTo>
                  <a:lnTo>
                    <a:pt x="113" y="323"/>
                  </a:lnTo>
                  <a:lnTo>
                    <a:pt x="101" y="328"/>
                  </a:lnTo>
                  <a:lnTo>
                    <a:pt x="93" y="330"/>
                  </a:lnTo>
                  <a:lnTo>
                    <a:pt x="93" y="377"/>
                  </a:lnTo>
                  <a:lnTo>
                    <a:pt x="93" y="377"/>
                  </a:lnTo>
                  <a:lnTo>
                    <a:pt x="91" y="382"/>
                  </a:lnTo>
                  <a:lnTo>
                    <a:pt x="88" y="387"/>
                  </a:lnTo>
                  <a:lnTo>
                    <a:pt x="84" y="389"/>
                  </a:lnTo>
                  <a:lnTo>
                    <a:pt x="79" y="390"/>
                  </a:lnTo>
                  <a:lnTo>
                    <a:pt x="79" y="390"/>
                  </a:lnTo>
                  <a:close/>
                  <a:moveTo>
                    <a:pt x="79" y="199"/>
                  </a:moveTo>
                  <a:lnTo>
                    <a:pt x="79" y="199"/>
                  </a:lnTo>
                  <a:lnTo>
                    <a:pt x="71" y="199"/>
                  </a:lnTo>
                  <a:lnTo>
                    <a:pt x="62" y="201"/>
                  </a:lnTo>
                  <a:lnTo>
                    <a:pt x="54" y="204"/>
                  </a:lnTo>
                  <a:lnTo>
                    <a:pt x="47" y="210"/>
                  </a:lnTo>
                  <a:lnTo>
                    <a:pt x="47" y="210"/>
                  </a:lnTo>
                  <a:lnTo>
                    <a:pt x="39" y="218"/>
                  </a:lnTo>
                  <a:lnTo>
                    <a:pt x="32" y="228"/>
                  </a:lnTo>
                  <a:lnTo>
                    <a:pt x="29" y="240"/>
                  </a:lnTo>
                  <a:lnTo>
                    <a:pt x="27" y="252"/>
                  </a:lnTo>
                  <a:lnTo>
                    <a:pt x="27" y="252"/>
                  </a:lnTo>
                  <a:lnTo>
                    <a:pt x="29" y="264"/>
                  </a:lnTo>
                  <a:lnTo>
                    <a:pt x="32" y="275"/>
                  </a:lnTo>
                  <a:lnTo>
                    <a:pt x="39" y="286"/>
                  </a:lnTo>
                  <a:lnTo>
                    <a:pt x="47" y="294"/>
                  </a:lnTo>
                  <a:lnTo>
                    <a:pt x="47" y="294"/>
                  </a:lnTo>
                  <a:lnTo>
                    <a:pt x="54" y="297"/>
                  </a:lnTo>
                  <a:lnTo>
                    <a:pt x="62" y="301"/>
                  </a:lnTo>
                  <a:lnTo>
                    <a:pt x="71" y="304"/>
                  </a:lnTo>
                  <a:lnTo>
                    <a:pt x="79" y="304"/>
                  </a:lnTo>
                  <a:lnTo>
                    <a:pt x="79" y="304"/>
                  </a:lnTo>
                  <a:lnTo>
                    <a:pt x="88" y="304"/>
                  </a:lnTo>
                  <a:lnTo>
                    <a:pt x="96" y="301"/>
                  </a:lnTo>
                  <a:lnTo>
                    <a:pt x="103" y="297"/>
                  </a:lnTo>
                  <a:lnTo>
                    <a:pt x="110" y="294"/>
                  </a:lnTo>
                  <a:lnTo>
                    <a:pt x="110" y="294"/>
                  </a:lnTo>
                  <a:lnTo>
                    <a:pt x="120" y="286"/>
                  </a:lnTo>
                  <a:lnTo>
                    <a:pt x="127" y="275"/>
                  </a:lnTo>
                  <a:lnTo>
                    <a:pt x="130" y="264"/>
                  </a:lnTo>
                  <a:lnTo>
                    <a:pt x="132" y="252"/>
                  </a:lnTo>
                  <a:lnTo>
                    <a:pt x="132" y="252"/>
                  </a:lnTo>
                  <a:lnTo>
                    <a:pt x="130" y="240"/>
                  </a:lnTo>
                  <a:lnTo>
                    <a:pt x="127" y="228"/>
                  </a:lnTo>
                  <a:lnTo>
                    <a:pt x="120" y="218"/>
                  </a:lnTo>
                  <a:lnTo>
                    <a:pt x="110" y="210"/>
                  </a:lnTo>
                  <a:lnTo>
                    <a:pt x="110" y="210"/>
                  </a:lnTo>
                  <a:lnTo>
                    <a:pt x="103" y="204"/>
                  </a:lnTo>
                  <a:lnTo>
                    <a:pt x="96" y="201"/>
                  </a:lnTo>
                  <a:lnTo>
                    <a:pt x="88" y="199"/>
                  </a:lnTo>
                  <a:lnTo>
                    <a:pt x="79" y="199"/>
                  </a:lnTo>
                  <a:lnTo>
                    <a:pt x="79"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618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43C34656-4F71-4723-ADDB-C97232D4DFB1}"/>
              </a:ext>
            </a:extLst>
          </p:cNvPr>
          <p:cNvSpPr txBox="1"/>
          <p:nvPr/>
        </p:nvSpPr>
        <p:spPr>
          <a:xfrm>
            <a:off x="431064" y="2073780"/>
            <a:ext cx="6629172" cy="4893647"/>
          </a:xfrm>
          <a:prstGeom prst="rect">
            <a:avLst/>
          </a:prstGeom>
          <a:noFill/>
        </p:spPr>
        <p:txBody>
          <a:bodyPr wrap="square" rtlCol="0">
            <a:spAutoFit/>
          </a:bodyPr>
          <a:lstStyle/>
          <a:p>
            <a:r>
              <a:rPr lang="en-CA" sz="2400" b="1" dirty="0"/>
              <a:t>We will now move to the </a:t>
            </a:r>
            <a:r>
              <a:rPr lang="en-CA" sz="2400" b="1" dirty="0" err="1"/>
              <a:t>ERPsim</a:t>
            </a:r>
            <a:r>
              <a:rPr lang="en-CA" sz="2400" b="1" dirty="0"/>
              <a:t> Fiori Launchpad, where we will: </a:t>
            </a:r>
          </a:p>
          <a:p>
            <a:endParaRPr lang="en-CA" sz="2400" b="1" dirty="0"/>
          </a:p>
          <a:p>
            <a:pPr marL="671513" indent="-330200">
              <a:buFont typeface="Arial" panose="020B0604020202020204" pitchFamily="34" charset="0"/>
              <a:buChar char="•"/>
            </a:pPr>
            <a:r>
              <a:rPr lang="en-CA" sz="2400" dirty="0"/>
              <a:t>Review participant roles</a:t>
            </a:r>
            <a:br>
              <a:rPr lang="en-CA" sz="2400" dirty="0"/>
            </a:br>
            <a:endParaRPr lang="en-CA" sz="2400" dirty="0"/>
          </a:p>
          <a:p>
            <a:pPr marL="671513" indent="-330200">
              <a:buFont typeface="Arial" panose="020B0604020202020204" pitchFamily="34" charset="0"/>
              <a:buChar char="•"/>
            </a:pPr>
            <a:r>
              <a:rPr lang="en-CA" sz="2400" dirty="0"/>
              <a:t>Review differences between rounds and round-based gameplay </a:t>
            </a:r>
            <a:br>
              <a:rPr lang="en-CA" sz="2400" dirty="0"/>
            </a:br>
            <a:endParaRPr lang="en-CA" sz="2400" dirty="0"/>
          </a:p>
          <a:p>
            <a:pPr marL="671513" indent="-330200">
              <a:buFont typeface="Arial" panose="020B0604020202020204" pitchFamily="34" charset="0"/>
              <a:buChar char="•"/>
            </a:pPr>
            <a:r>
              <a:rPr lang="en-CA" sz="2400" dirty="0"/>
              <a:t>Demo key processes, transactions and analytics</a:t>
            </a:r>
            <a:br>
              <a:rPr lang="en-CA" sz="2400" dirty="0"/>
            </a:br>
            <a:endParaRPr lang="en-CA" sz="2400" dirty="0"/>
          </a:p>
          <a:p>
            <a:pPr marL="671513" indent="-330200">
              <a:buFont typeface="Arial" panose="020B0604020202020204" pitchFamily="34" charset="0"/>
              <a:buChar char="•"/>
            </a:pPr>
            <a:r>
              <a:rPr lang="en-CA" sz="2400" dirty="0"/>
              <a:t>Demo our Digital Acceleration Solution</a:t>
            </a:r>
          </a:p>
          <a:p>
            <a:endParaRPr lang="en-CA" sz="2400" dirty="0"/>
          </a:p>
        </p:txBody>
      </p:sp>
      <p:grpSp>
        <p:nvGrpSpPr>
          <p:cNvPr id="4" name="Group 44">
            <a:extLst>
              <a:ext uri="{FF2B5EF4-FFF2-40B4-BE49-F238E27FC236}">
                <a16:creationId xmlns:a16="http://schemas.microsoft.com/office/drawing/2014/main" id="{F7FD20CB-75D4-41B6-9D4C-E5835431D2B6}"/>
              </a:ext>
            </a:extLst>
          </p:cNvPr>
          <p:cNvGrpSpPr/>
          <p:nvPr/>
        </p:nvGrpSpPr>
        <p:grpSpPr>
          <a:xfrm>
            <a:off x="664693" y="3217318"/>
            <a:ext cx="442126" cy="407491"/>
            <a:chOff x="9286679" y="1067966"/>
            <a:chExt cx="395897" cy="379688"/>
          </a:xfrm>
        </p:grpSpPr>
        <p:sp>
          <p:nvSpPr>
            <p:cNvPr id="5" name="Oval 45">
              <a:extLst>
                <a:ext uri="{FF2B5EF4-FFF2-40B4-BE49-F238E27FC236}">
                  <a16:creationId xmlns:a16="http://schemas.microsoft.com/office/drawing/2014/main" id="{D4546506-427C-46D1-A0F6-B79B1B1CB807}"/>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6">
              <a:extLst>
                <a:ext uri="{FF2B5EF4-FFF2-40B4-BE49-F238E27FC236}">
                  <a16:creationId xmlns:a16="http://schemas.microsoft.com/office/drawing/2014/main" id="{4B1B4B95-A4A0-4CE7-8CF6-D4FBF7490F9A}"/>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29" name="Group 44">
            <a:extLst>
              <a:ext uri="{FF2B5EF4-FFF2-40B4-BE49-F238E27FC236}">
                <a16:creationId xmlns:a16="http://schemas.microsoft.com/office/drawing/2014/main" id="{931A8190-6E73-4B42-B2B4-933135DE4C8C}"/>
              </a:ext>
            </a:extLst>
          </p:cNvPr>
          <p:cNvGrpSpPr/>
          <p:nvPr/>
        </p:nvGrpSpPr>
        <p:grpSpPr>
          <a:xfrm>
            <a:off x="664693" y="3942976"/>
            <a:ext cx="442126" cy="407491"/>
            <a:chOff x="9286679" y="1067966"/>
            <a:chExt cx="395897" cy="379688"/>
          </a:xfrm>
        </p:grpSpPr>
        <p:sp>
          <p:nvSpPr>
            <p:cNvPr id="30" name="Oval 45">
              <a:extLst>
                <a:ext uri="{FF2B5EF4-FFF2-40B4-BE49-F238E27FC236}">
                  <a16:creationId xmlns:a16="http://schemas.microsoft.com/office/drawing/2014/main" id="{0DD2A769-E134-43BE-81D5-C5718F5D1435}"/>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98B3A73B-AF5A-4995-A606-AE93B5E2FBA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32" name="Group 44">
            <a:extLst>
              <a:ext uri="{FF2B5EF4-FFF2-40B4-BE49-F238E27FC236}">
                <a16:creationId xmlns:a16="http://schemas.microsoft.com/office/drawing/2014/main" id="{4E59AD48-E041-488B-B3D9-EF90FA2D5DEF}"/>
              </a:ext>
            </a:extLst>
          </p:cNvPr>
          <p:cNvGrpSpPr/>
          <p:nvPr/>
        </p:nvGrpSpPr>
        <p:grpSpPr>
          <a:xfrm>
            <a:off x="658410" y="5034343"/>
            <a:ext cx="442126" cy="407491"/>
            <a:chOff x="9286679" y="1067966"/>
            <a:chExt cx="395897" cy="379688"/>
          </a:xfrm>
        </p:grpSpPr>
        <p:sp>
          <p:nvSpPr>
            <p:cNvPr id="33" name="Oval 45">
              <a:extLst>
                <a:ext uri="{FF2B5EF4-FFF2-40B4-BE49-F238E27FC236}">
                  <a16:creationId xmlns:a16="http://schemas.microsoft.com/office/drawing/2014/main" id="{E6573E24-9BF1-4AA3-AE8F-34DBAD23C87B}"/>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6">
              <a:extLst>
                <a:ext uri="{FF2B5EF4-FFF2-40B4-BE49-F238E27FC236}">
                  <a16:creationId xmlns:a16="http://schemas.microsoft.com/office/drawing/2014/main" id="{106603AE-B74D-4EBA-88F5-64FEC250F62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sp>
        <p:nvSpPr>
          <p:cNvPr id="41" name="ZoneTexte 40">
            <a:extLst>
              <a:ext uri="{FF2B5EF4-FFF2-40B4-BE49-F238E27FC236}">
                <a16:creationId xmlns:a16="http://schemas.microsoft.com/office/drawing/2014/main" id="{A74544B7-F5B7-4DCB-AC99-CC6E515D36B8}"/>
              </a:ext>
            </a:extLst>
          </p:cNvPr>
          <p:cNvSpPr txBox="1"/>
          <p:nvPr/>
        </p:nvSpPr>
        <p:spPr>
          <a:xfrm>
            <a:off x="7355442" y="2774258"/>
            <a:ext cx="4454769" cy="3785652"/>
          </a:xfrm>
          <a:prstGeom prst="rect">
            <a:avLst/>
          </a:prstGeom>
          <a:noFill/>
        </p:spPr>
        <p:txBody>
          <a:bodyPr wrap="square" rtlCol="0">
            <a:spAutoFit/>
          </a:bodyPr>
          <a:lstStyle/>
          <a:p>
            <a:r>
              <a:rPr lang="en-CA" sz="2400" b="1" dirty="0"/>
              <a:t>Also consider  </a:t>
            </a:r>
          </a:p>
          <a:p>
            <a:pPr marL="742950" lvl="1" indent="-285750">
              <a:buFont typeface="Arial" panose="020B0604020202020204" pitchFamily="34" charset="0"/>
              <a:buChar char="•"/>
            </a:pPr>
            <a:r>
              <a:rPr lang="en-CA" dirty="0"/>
              <a:t>Starting a game using the Game Controller and playing as one of the teams </a:t>
            </a:r>
          </a:p>
          <a:p>
            <a:pPr marL="742950" lvl="1" indent="-285750">
              <a:buFont typeface="Arial" panose="020B0604020202020204" pitchFamily="34" charset="0"/>
              <a:buChar char="•"/>
            </a:pPr>
            <a:r>
              <a:rPr lang="en-CA" dirty="0"/>
              <a:t>Reviewing the help in DAS</a:t>
            </a:r>
          </a:p>
          <a:p>
            <a:pPr marL="742950" lvl="1" indent="-285750">
              <a:buFont typeface="Arial" panose="020B0604020202020204" pitchFamily="34" charset="0"/>
              <a:buChar char="•"/>
            </a:pPr>
            <a:r>
              <a:rPr lang="en-CA" dirty="0"/>
              <a:t>Change prices and invest in marketing to review the analytics and the reports in the game controller.</a:t>
            </a:r>
          </a:p>
          <a:p>
            <a:pPr marL="742950" lvl="1" indent="-285750">
              <a:buFont typeface="Arial" panose="020B0604020202020204" pitchFamily="34" charset="0"/>
              <a:buChar char="•"/>
            </a:pPr>
            <a:r>
              <a:rPr lang="en-CA" dirty="0"/>
              <a:t>Complete the production and procurement process.</a:t>
            </a:r>
          </a:p>
          <a:p>
            <a:pPr marL="742950" lvl="1" indent="-285750">
              <a:buFont typeface="Arial" panose="020B0604020202020204" pitchFamily="34" charset="0"/>
              <a:buChar char="•"/>
            </a:pPr>
            <a:r>
              <a:rPr lang="en-CA" dirty="0"/>
              <a:t>Take note of challenges and questions which arise, both as an instructor and participant</a:t>
            </a:r>
          </a:p>
        </p:txBody>
      </p:sp>
      <p:sp>
        <p:nvSpPr>
          <p:cNvPr id="44" name="ZoneTexte 43">
            <a:extLst>
              <a:ext uri="{FF2B5EF4-FFF2-40B4-BE49-F238E27FC236}">
                <a16:creationId xmlns:a16="http://schemas.microsoft.com/office/drawing/2014/main" id="{DBC0BC3A-3825-495E-9DAC-7F06B0429810}"/>
              </a:ext>
            </a:extLst>
          </p:cNvPr>
          <p:cNvSpPr txBox="1"/>
          <p:nvPr/>
        </p:nvSpPr>
        <p:spPr>
          <a:xfrm>
            <a:off x="209725" y="469783"/>
            <a:ext cx="3861531"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4. </a:t>
            </a:r>
          </a:p>
          <a:p>
            <a:r>
              <a:rPr lang="en-US" sz="3400" b="1" dirty="0">
                <a:solidFill>
                  <a:schemeClr val="tx1">
                    <a:lumMod val="75000"/>
                    <a:lumOff val="25000"/>
                  </a:schemeClr>
                </a:solidFill>
                <a:effectLst>
                  <a:outerShdw blurRad="38100" dist="38100" dir="2700000" algn="tl">
                    <a:srgbClr val="000000">
                      <a:alpha val="43137"/>
                    </a:srgbClr>
                  </a:outerShdw>
                </a:effectLst>
              </a:rPr>
              <a:t>Fiori Overview</a:t>
            </a:r>
          </a:p>
          <a:p>
            <a:r>
              <a:rPr lang="fr-CA" sz="2400" b="1" dirty="0" err="1">
                <a:solidFill>
                  <a:srgbClr val="F8CF2C"/>
                </a:solidFill>
              </a:rPr>
              <a:t>Manufacturing</a:t>
            </a:r>
            <a:r>
              <a:rPr lang="fr-CA" sz="2400" b="1" dirty="0">
                <a:solidFill>
                  <a:srgbClr val="F8CF2C"/>
                </a:solidFill>
              </a:rPr>
              <a:t> Scenario</a:t>
            </a:r>
            <a:endParaRPr lang="fr-CA" dirty="0"/>
          </a:p>
        </p:txBody>
      </p:sp>
      <p:grpSp>
        <p:nvGrpSpPr>
          <p:cNvPr id="20" name="Group 44">
            <a:extLst>
              <a:ext uri="{FF2B5EF4-FFF2-40B4-BE49-F238E27FC236}">
                <a16:creationId xmlns:a16="http://schemas.microsoft.com/office/drawing/2014/main" id="{62AEE40F-9843-674C-96A6-3D2595E7D85B}"/>
              </a:ext>
            </a:extLst>
          </p:cNvPr>
          <p:cNvGrpSpPr/>
          <p:nvPr/>
        </p:nvGrpSpPr>
        <p:grpSpPr>
          <a:xfrm>
            <a:off x="664693" y="6078425"/>
            <a:ext cx="442126" cy="407491"/>
            <a:chOff x="9286679" y="1067966"/>
            <a:chExt cx="395897" cy="379688"/>
          </a:xfrm>
        </p:grpSpPr>
        <p:sp>
          <p:nvSpPr>
            <p:cNvPr id="21" name="Oval 45">
              <a:extLst>
                <a:ext uri="{FF2B5EF4-FFF2-40B4-BE49-F238E27FC236}">
                  <a16:creationId xmlns:a16="http://schemas.microsoft.com/office/drawing/2014/main" id="{CB55A882-50ED-0344-B391-0CD35A67B058}"/>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6">
              <a:extLst>
                <a:ext uri="{FF2B5EF4-FFF2-40B4-BE49-F238E27FC236}">
                  <a16:creationId xmlns:a16="http://schemas.microsoft.com/office/drawing/2014/main" id="{A0D5A070-8DB4-4340-B76F-ACD98FAA2579}"/>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spTree>
    <p:extLst>
      <p:ext uri="{BB962C8B-B14F-4D97-AF65-F5344CB8AC3E}">
        <p14:creationId xmlns:p14="http://schemas.microsoft.com/office/powerpoint/2010/main" val="182025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43C34656-4F71-4723-ADDB-C97232D4DFB1}"/>
              </a:ext>
            </a:extLst>
          </p:cNvPr>
          <p:cNvSpPr txBox="1"/>
          <p:nvPr/>
        </p:nvSpPr>
        <p:spPr>
          <a:xfrm>
            <a:off x="1097768" y="1977888"/>
            <a:ext cx="9807218" cy="5139869"/>
          </a:xfrm>
          <a:prstGeom prst="rect">
            <a:avLst/>
          </a:prstGeom>
          <a:noFill/>
        </p:spPr>
        <p:txBody>
          <a:bodyPr wrap="square" rtlCol="0">
            <a:spAutoFit/>
          </a:bodyPr>
          <a:lstStyle/>
          <a:p>
            <a:r>
              <a:rPr lang="en-CA" sz="2400" b="1" dirty="0"/>
              <a:t>Common Questions</a:t>
            </a:r>
          </a:p>
          <a:p>
            <a:endParaRPr lang="en-CA" sz="2400" b="1" dirty="0"/>
          </a:p>
          <a:p>
            <a:pPr marL="671513" indent="-330200">
              <a:buFont typeface="Arial" panose="020B0604020202020204" pitchFamily="34" charset="0"/>
              <a:buChar char="•"/>
            </a:pPr>
            <a:r>
              <a:rPr lang="en-CA" sz="2000" dirty="0"/>
              <a:t>“MRP isn’t working </a:t>
            </a:r>
            <a:r>
              <a:rPr lang="en-CA" sz="2000" dirty="0" err="1"/>
              <a:t>correctly”Best</a:t>
            </a:r>
            <a:r>
              <a:rPr lang="en-CA" sz="2000" dirty="0"/>
              <a:t> way to highlight the learning experience embedded in </a:t>
            </a:r>
            <a:r>
              <a:rPr lang="en-CA" sz="2000" dirty="0" err="1"/>
              <a:t>ERPsim</a:t>
            </a:r>
            <a:br>
              <a:rPr lang="en-CA" sz="2000" dirty="0"/>
            </a:br>
            <a:endParaRPr lang="en-CA" sz="2000" dirty="0"/>
          </a:p>
          <a:p>
            <a:pPr marL="671513" indent="-330200">
              <a:buFont typeface="Arial" panose="020B0604020202020204" pitchFamily="34" charset="0"/>
              <a:buChar char="•"/>
            </a:pPr>
            <a:r>
              <a:rPr lang="en-CA" sz="2000" dirty="0"/>
              <a:t>“MRP generates no purchase requisitions”</a:t>
            </a:r>
            <a:br>
              <a:rPr lang="en-CA" sz="2000" dirty="0"/>
            </a:br>
            <a:endParaRPr lang="en-CA" sz="2000" dirty="0"/>
          </a:p>
          <a:p>
            <a:pPr marL="671513" indent="-330200">
              <a:buFont typeface="Arial" panose="020B0604020202020204" pitchFamily="34" charset="0"/>
              <a:buChar char="•"/>
            </a:pPr>
            <a:r>
              <a:rPr lang="en-CA" sz="2000" dirty="0"/>
              <a:t>“No planned production orders when starting round 2, or planned production orders which do not equal 100 000 per product.”</a:t>
            </a:r>
            <a:br>
              <a:rPr lang="en-CA" sz="2000" dirty="0"/>
            </a:br>
            <a:br>
              <a:rPr lang="en-CA" sz="2000" dirty="0"/>
            </a:br>
            <a:r>
              <a:rPr lang="en-CA" sz="2000" dirty="0"/>
              <a:t>“I keep running MRP, but nothing is ordered.”</a:t>
            </a:r>
            <a:br>
              <a:rPr lang="en-CA" sz="2000" dirty="0"/>
            </a:br>
            <a:endParaRPr lang="en-CA" sz="2000" dirty="0"/>
          </a:p>
          <a:p>
            <a:pPr marL="671513" indent="-330200">
              <a:buFont typeface="Arial" panose="020B0604020202020204" pitchFamily="34" charset="0"/>
              <a:buChar char="•"/>
            </a:pPr>
            <a:r>
              <a:rPr lang="en-CA" sz="2000" dirty="0"/>
              <a:t>“Can’t convert planned production orders.”</a:t>
            </a:r>
            <a:br>
              <a:rPr lang="en-CA" sz="2000" dirty="0"/>
            </a:br>
            <a:endParaRPr lang="en-CA" sz="2000" dirty="0"/>
          </a:p>
          <a:p>
            <a:pPr marL="671513" indent="-330200">
              <a:buFont typeface="Arial" panose="020B0604020202020204" pitchFamily="34" charset="0"/>
              <a:buChar char="•"/>
            </a:pPr>
            <a:r>
              <a:rPr lang="en-CA" sz="2000" dirty="0"/>
              <a:t>“MRP run is slow.”</a:t>
            </a:r>
            <a:br>
              <a:rPr lang="en-CA" sz="2000" dirty="0"/>
            </a:br>
            <a:endParaRPr lang="en-CA" sz="2000" dirty="0"/>
          </a:p>
        </p:txBody>
      </p:sp>
      <p:grpSp>
        <p:nvGrpSpPr>
          <p:cNvPr id="4" name="Group 44">
            <a:extLst>
              <a:ext uri="{FF2B5EF4-FFF2-40B4-BE49-F238E27FC236}">
                <a16:creationId xmlns:a16="http://schemas.microsoft.com/office/drawing/2014/main" id="{F7FD20CB-75D4-41B6-9D4C-E5835431D2B6}"/>
              </a:ext>
            </a:extLst>
          </p:cNvPr>
          <p:cNvGrpSpPr/>
          <p:nvPr/>
        </p:nvGrpSpPr>
        <p:grpSpPr>
          <a:xfrm>
            <a:off x="1291522" y="2792393"/>
            <a:ext cx="442126" cy="407491"/>
            <a:chOff x="9286679" y="1067966"/>
            <a:chExt cx="395897" cy="379688"/>
          </a:xfrm>
        </p:grpSpPr>
        <p:sp>
          <p:nvSpPr>
            <p:cNvPr id="5" name="Oval 45">
              <a:extLst>
                <a:ext uri="{FF2B5EF4-FFF2-40B4-BE49-F238E27FC236}">
                  <a16:creationId xmlns:a16="http://schemas.microsoft.com/office/drawing/2014/main" id="{D4546506-427C-46D1-A0F6-B79B1B1CB807}"/>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6">
              <a:extLst>
                <a:ext uri="{FF2B5EF4-FFF2-40B4-BE49-F238E27FC236}">
                  <a16:creationId xmlns:a16="http://schemas.microsoft.com/office/drawing/2014/main" id="{4B1B4B95-A4A0-4CE7-8CF6-D4FBF7490F9A}"/>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29" name="Group 44">
            <a:extLst>
              <a:ext uri="{FF2B5EF4-FFF2-40B4-BE49-F238E27FC236}">
                <a16:creationId xmlns:a16="http://schemas.microsoft.com/office/drawing/2014/main" id="{931A8190-6E73-4B42-B2B4-933135DE4C8C}"/>
              </a:ext>
            </a:extLst>
          </p:cNvPr>
          <p:cNvGrpSpPr/>
          <p:nvPr/>
        </p:nvGrpSpPr>
        <p:grpSpPr>
          <a:xfrm>
            <a:off x="1273790" y="3620368"/>
            <a:ext cx="442126" cy="407491"/>
            <a:chOff x="9286679" y="1067966"/>
            <a:chExt cx="395897" cy="379688"/>
          </a:xfrm>
        </p:grpSpPr>
        <p:sp>
          <p:nvSpPr>
            <p:cNvPr id="30" name="Oval 45">
              <a:extLst>
                <a:ext uri="{FF2B5EF4-FFF2-40B4-BE49-F238E27FC236}">
                  <a16:creationId xmlns:a16="http://schemas.microsoft.com/office/drawing/2014/main" id="{0DD2A769-E134-43BE-81D5-C5718F5D1435}"/>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98B3A73B-AF5A-4995-A606-AE93B5E2FBA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32" name="Group 44">
            <a:extLst>
              <a:ext uri="{FF2B5EF4-FFF2-40B4-BE49-F238E27FC236}">
                <a16:creationId xmlns:a16="http://schemas.microsoft.com/office/drawing/2014/main" id="{4E59AD48-E041-488B-B3D9-EF90FA2D5DEF}"/>
              </a:ext>
            </a:extLst>
          </p:cNvPr>
          <p:cNvGrpSpPr/>
          <p:nvPr/>
        </p:nvGrpSpPr>
        <p:grpSpPr>
          <a:xfrm>
            <a:off x="1271302" y="4263105"/>
            <a:ext cx="442126" cy="407491"/>
            <a:chOff x="9286679" y="1067966"/>
            <a:chExt cx="395897" cy="379688"/>
          </a:xfrm>
        </p:grpSpPr>
        <p:sp>
          <p:nvSpPr>
            <p:cNvPr id="33" name="Oval 45">
              <a:extLst>
                <a:ext uri="{FF2B5EF4-FFF2-40B4-BE49-F238E27FC236}">
                  <a16:creationId xmlns:a16="http://schemas.microsoft.com/office/drawing/2014/main" id="{E6573E24-9BF1-4AA3-AE8F-34DBAD23C87B}"/>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6">
              <a:extLst>
                <a:ext uri="{FF2B5EF4-FFF2-40B4-BE49-F238E27FC236}">
                  <a16:creationId xmlns:a16="http://schemas.microsoft.com/office/drawing/2014/main" id="{106603AE-B74D-4EBA-88F5-64FEC250F62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sp>
        <p:nvSpPr>
          <p:cNvPr id="44" name="ZoneTexte 43">
            <a:extLst>
              <a:ext uri="{FF2B5EF4-FFF2-40B4-BE49-F238E27FC236}">
                <a16:creationId xmlns:a16="http://schemas.microsoft.com/office/drawing/2014/main" id="{DBC0BC3A-3825-495E-9DAC-7F06B0429810}"/>
              </a:ext>
            </a:extLst>
          </p:cNvPr>
          <p:cNvSpPr txBox="1"/>
          <p:nvPr/>
        </p:nvSpPr>
        <p:spPr>
          <a:xfrm>
            <a:off x="209725" y="469783"/>
            <a:ext cx="3861531"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5. </a:t>
            </a:r>
          </a:p>
          <a:p>
            <a:r>
              <a:rPr lang="en-US" sz="3400" b="1" dirty="0">
                <a:solidFill>
                  <a:schemeClr val="tx1">
                    <a:lumMod val="75000"/>
                    <a:lumOff val="25000"/>
                  </a:schemeClr>
                </a:solidFill>
                <a:effectLst>
                  <a:outerShdw blurRad="38100" dist="38100" dir="2700000" algn="tl">
                    <a:srgbClr val="000000">
                      <a:alpha val="43137"/>
                    </a:srgbClr>
                  </a:outerShdw>
                </a:effectLst>
              </a:rPr>
              <a:t>Troubleshooting</a:t>
            </a:r>
          </a:p>
          <a:p>
            <a:r>
              <a:rPr lang="fr-CA" sz="2400" b="1" dirty="0" err="1">
                <a:solidFill>
                  <a:srgbClr val="F8CF2C"/>
                </a:solidFill>
              </a:rPr>
              <a:t>Manufacturing</a:t>
            </a:r>
            <a:r>
              <a:rPr lang="fr-CA" sz="2400" b="1" dirty="0">
                <a:solidFill>
                  <a:srgbClr val="F8CF2C"/>
                </a:solidFill>
              </a:rPr>
              <a:t> Scenario</a:t>
            </a:r>
            <a:endParaRPr lang="fr-CA" dirty="0"/>
          </a:p>
        </p:txBody>
      </p:sp>
      <p:grpSp>
        <p:nvGrpSpPr>
          <p:cNvPr id="14" name="Group 44">
            <a:extLst>
              <a:ext uri="{FF2B5EF4-FFF2-40B4-BE49-F238E27FC236}">
                <a16:creationId xmlns:a16="http://schemas.microsoft.com/office/drawing/2014/main" id="{C4A654BB-831A-AD4D-AD10-3AA66D4FE6E1}"/>
              </a:ext>
            </a:extLst>
          </p:cNvPr>
          <p:cNvGrpSpPr/>
          <p:nvPr/>
        </p:nvGrpSpPr>
        <p:grpSpPr>
          <a:xfrm>
            <a:off x="1269905" y="5131292"/>
            <a:ext cx="442126" cy="407491"/>
            <a:chOff x="9286679" y="1067966"/>
            <a:chExt cx="395897" cy="379688"/>
          </a:xfrm>
        </p:grpSpPr>
        <p:sp>
          <p:nvSpPr>
            <p:cNvPr id="15" name="Oval 45">
              <a:extLst>
                <a:ext uri="{FF2B5EF4-FFF2-40B4-BE49-F238E27FC236}">
                  <a16:creationId xmlns:a16="http://schemas.microsoft.com/office/drawing/2014/main" id="{685CED2E-FE17-B34E-A9D9-805352E7CC36}"/>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6">
              <a:extLst>
                <a:ext uri="{FF2B5EF4-FFF2-40B4-BE49-F238E27FC236}">
                  <a16:creationId xmlns:a16="http://schemas.microsoft.com/office/drawing/2014/main" id="{D69265DA-7331-EE41-8EC2-160203D0F5A1}"/>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17" name="Group 44">
            <a:extLst>
              <a:ext uri="{FF2B5EF4-FFF2-40B4-BE49-F238E27FC236}">
                <a16:creationId xmlns:a16="http://schemas.microsoft.com/office/drawing/2014/main" id="{A63D1AF1-5454-D04D-8677-B59EB9ADEA82}"/>
              </a:ext>
            </a:extLst>
          </p:cNvPr>
          <p:cNvGrpSpPr/>
          <p:nvPr/>
        </p:nvGrpSpPr>
        <p:grpSpPr>
          <a:xfrm>
            <a:off x="1265078" y="6339014"/>
            <a:ext cx="442126" cy="407491"/>
            <a:chOff x="9286679" y="1067966"/>
            <a:chExt cx="395897" cy="379688"/>
          </a:xfrm>
        </p:grpSpPr>
        <p:sp>
          <p:nvSpPr>
            <p:cNvPr id="18" name="Oval 45">
              <a:extLst>
                <a:ext uri="{FF2B5EF4-FFF2-40B4-BE49-F238E27FC236}">
                  <a16:creationId xmlns:a16="http://schemas.microsoft.com/office/drawing/2014/main" id="{3DD160D8-BCD2-9F42-9893-EF134D181B99}"/>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6">
              <a:extLst>
                <a:ext uri="{FF2B5EF4-FFF2-40B4-BE49-F238E27FC236}">
                  <a16:creationId xmlns:a16="http://schemas.microsoft.com/office/drawing/2014/main" id="{D337248C-0A5D-D64C-84D0-5ABA7DA0DFE7}"/>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20" name="Group 44">
            <a:extLst>
              <a:ext uri="{FF2B5EF4-FFF2-40B4-BE49-F238E27FC236}">
                <a16:creationId xmlns:a16="http://schemas.microsoft.com/office/drawing/2014/main" id="{CEC5C5A1-0339-C04D-B7F2-B896CD2240ED}"/>
              </a:ext>
            </a:extLst>
          </p:cNvPr>
          <p:cNvGrpSpPr/>
          <p:nvPr/>
        </p:nvGrpSpPr>
        <p:grpSpPr>
          <a:xfrm>
            <a:off x="1268190" y="5795733"/>
            <a:ext cx="442126" cy="407491"/>
            <a:chOff x="9286679" y="1067966"/>
            <a:chExt cx="395897" cy="379688"/>
          </a:xfrm>
        </p:grpSpPr>
        <p:sp>
          <p:nvSpPr>
            <p:cNvPr id="21" name="Oval 45">
              <a:extLst>
                <a:ext uri="{FF2B5EF4-FFF2-40B4-BE49-F238E27FC236}">
                  <a16:creationId xmlns:a16="http://schemas.microsoft.com/office/drawing/2014/main" id="{B12A9535-C5EE-9246-B610-BE9AAAA8E507}"/>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6">
              <a:extLst>
                <a:ext uri="{FF2B5EF4-FFF2-40B4-BE49-F238E27FC236}">
                  <a16:creationId xmlns:a16="http://schemas.microsoft.com/office/drawing/2014/main" id="{8490CED5-2B41-4046-9BFD-DE5533158636}"/>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spTree>
    <p:extLst>
      <p:ext uri="{BB962C8B-B14F-4D97-AF65-F5344CB8AC3E}">
        <p14:creationId xmlns:p14="http://schemas.microsoft.com/office/powerpoint/2010/main" val="416056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43C34656-4F71-4723-ADDB-C97232D4DFB1}"/>
              </a:ext>
            </a:extLst>
          </p:cNvPr>
          <p:cNvSpPr txBox="1"/>
          <p:nvPr/>
        </p:nvSpPr>
        <p:spPr>
          <a:xfrm>
            <a:off x="431064" y="2073780"/>
            <a:ext cx="6629172" cy="4216539"/>
          </a:xfrm>
          <a:prstGeom prst="rect">
            <a:avLst/>
          </a:prstGeom>
          <a:noFill/>
        </p:spPr>
        <p:txBody>
          <a:bodyPr wrap="square" rtlCol="0">
            <a:spAutoFit/>
          </a:bodyPr>
          <a:lstStyle/>
          <a:p>
            <a:r>
              <a:rPr lang="en-CA" sz="2400" b="1" dirty="0"/>
              <a:t>What’s a good debriefing approach?</a:t>
            </a:r>
          </a:p>
          <a:p>
            <a:endParaRPr lang="en-CA" sz="2400" b="1" dirty="0"/>
          </a:p>
          <a:p>
            <a:pPr marL="671513" indent="-330200">
              <a:buFont typeface="Arial" panose="020B0604020202020204" pitchFamily="34" charset="0"/>
              <a:buChar char="•"/>
            </a:pPr>
            <a:r>
              <a:rPr lang="en-CA" sz="2000" dirty="0"/>
              <a:t>Reflect on what happened, participants may have been unaware when they were engaged with the simulation</a:t>
            </a:r>
            <a:br>
              <a:rPr lang="en-CA" sz="2000" dirty="0"/>
            </a:br>
            <a:endParaRPr lang="en-CA" sz="2000" dirty="0"/>
          </a:p>
          <a:p>
            <a:pPr marL="671513" indent="-330200">
              <a:buFont typeface="Arial" panose="020B0604020202020204" pitchFamily="34" charset="0"/>
              <a:buChar char="•"/>
            </a:pPr>
            <a:r>
              <a:rPr lang="en-CA" sz="2000" dirty="0"/>
              <a:t>Best way to highlight the learning experience embedded in </a:t>
            </a:r>
            <a:r>
              <a:rPr lang="en-CA" sz="2000" dirty="0" err="1"/>
              <a:t>ERPsim</a:t>
            </a:r>
            <a:br>
              <a:rPr lang="en-CA" sz="2000" dirty="0"/>
            </a:br>
            <a:endParaRPr lang="en-CA" sz="2000" dirty="0"/>
          </a:p>
          <a:p>
            <a:pPr marL="671513" indent="-330200">
              <a:buFont typeface="Arial" panose="020B0604020202020204" pitchFamily="34" charset="0"/>
              <a:buChar char="•"/>
            </a:pPr>
            <a:r>
              <a:rPr lang="en-CA" sz="2000" dirty="0"/>
              <a:t>Use a structured approach: </a:t>
            </a:r>
          </a:p>
          <a:p>
            <a:pPr marL="1128713" lvl="1" indent="-330200">
              <a:buFont typeface="Arial" panose="020B0604020202020204" pitchFamily="34" charset="0"/>
              <a:buChar char="•"/>
            </a:pPr>
            <a:r>
              <a:rPr lang="en-CA" sz="2000" dirty="0"/>
              <a:t>Transition: What did they experience?</a:t>
            </a:r>
          </a:p>
          <a:p>
            <a:pPr marL="1128713" lvl="1" indent="-330200">
              <a:buFont typeface="Arial" panose="020B0604020202020204" pitchFamily="34" charset="0"/>
              <a:buChar char="•"/>
            </a:pPr>
            <a:r>
              <a:rPr lang="en-CA" sz="2000" dirty="0"/>
              <a:t>Teamwork: What did your team do?</a:t>
            </a:r>
          </a:p>
          <a:p>
            <a:pPr marL="1128713" lvl="1" indent="-330200">
              <a:buFont typeface="Arial" panose="020B0604020202020204" pitchFamily="34" charset="0"/>
              <a:buChar char="•"/>
            </a:pPr>
            <a:r>
              <a:rPr lang="en-CA" sz="2000" dirty="0"/>
              <a:t>Connections: Can you see value for your customers or is there a connection to your everyday work life? </a:t>
            </a:r>
          </a:p>
        </p:txBody>
      </p:sp>
      <p:grpSp>
        <p:nvGrpSpPr>
          <p:cNvPr id="4" name="Group 44">
            <a:extLst>
              <a:ext uri="{FF2B5EF4-FFF2-40B4-BE49-F238E27FC236}">
                <a16:creationId xmlns:a16="http://schemas.microsoft.com/office/drawing/2014/main" id="{F7FD20CB-75D4-41B6-9D4C-E5835431D2B6}"/>
              </a:ext>
            </a:extLst>
          </p:cNvPr>
          <p:cNvGrpSpPr/>
          <p:nvPr/>
        </p:nvGrpSpPr>
        <p:grpSpPr>
          <a:xfrm>
            <a:off x="649359" y="2826381"/>
            <a:ext cx="442126" cy="407491"/>
            <a:chOff x="9286679" y="1067966"/>
            <a:chExt cx="395897" cy="379688"/>
          </a:xfrm>
        </p:grpSpPr>
        <p:sp>
          <p:nvSpPr>
            <p:cNvPr id="5" name="Oval 45">
              <a:extLst>
                <a:ext uri="{FF2B5EF4-FFF2-40B4-BE49-F238E27FC236}">
                  <a16:creationId xmlns:a16="http://schemas.microsoft.com/office/drawing/2014/main" id="{D4546506-427C-46D1-A0F6-B79B1B1CB807}"/>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6">
              <a:extLst>
                <a:ext uri="{FF2B5EF4-FFF2-40B4-BE49-F238E27FC236}">
                  <a16:creationId xmlns:a16="http://schemas.microsoft.com/office/drawing/2014/main" id="{4B1B4B95-A4A0-4CE7-8CF6-D4FBF7490F9A}"/>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29" name="Group 44">
            <a:extLst>
              <a:ext uri="{FF2B5EF4-FFF2-40B4-BE49-F238E27FC236}">
                <a16:creationId xmlns:a16="http://schemas.microsoft.com/office/drawing/2014/main" id="{931A8190-6E73-4B42-B2B4-933135DE4C8C}"/>
              </a:ext>
            </a:extLst>
          </p:cNvPr>
          <p:cNvGrpSpPr/>
          <p:nvPr/>
        </p:nvGrpSpPr>
        <p:grpSpPr>
          <a:xfrm>
            <a:off x="651416" y="3687174"/>
            <a:ext cx="442126" cy="407491"/>
            <a:chOff x="9286679" y="1067966"/>
            <a:chExt cx="395897" cy="379688"/>
          </a:xfrm>
        </p:grpSpPr>
        <p:sp>
          <p:nvSpPr>
            <p:cNvPr id="30" name="Oval 45">
              <a:extLst>
                <a:ext uri="{FF2B5EF4-FFF2-40B4-BE49-F238E27FC236}">
                  <a16:creationId xmlns:a16="http://schemas.microsoft.com/office/drawing/2014/main" id="{0DD2A769-E134-43BE-81D5-C5718F5D1435}"/>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98B3A73B-AF5A-4995-A606-AE93B5E2FBA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grpSp>
        <p:nvGrpSpPr>
          <p:cNvPr id="32" name="Group 44">
            <a:extLst>
              <a:ext uri="{FF2B5EF4-FFF2-40B4-BE49-F238E27FC236}">
                <a16:creationId xmlns:a16="http://schemas.microsoft.com/office/drawing/2014/main" id="{4E59AD48-E041-488B-B3D9-EF90FA2D5DEF}"/>
              </a:ext>
            </a:extLst>
          </p:cNvPr>
          <p:cNvGrpSpPr/>
          <p:nvPr/>
        </p:nvGrpSpPr>
        <p:grpSpPr>
          <a:xfrm>
            <a:off x="655642" y="4652867"/>
            <a:ext cx="442126" cy="407491"/>
            <a:chOff x="9286679" y="1067966"/>
            <a:chExt cx="395897" cy="379688"/>
          </a:xfrm>
        </p:grpSpPr>
        <p:sp>
          <p:nvSpPr>
            <p:cNvPr id="33" name="Oval 45">
              <a:extLst>
                <a:ext uri="{FF2B5EF4-FFF2-40B4-BE49-F238E27FC236}">
                  <a16:creationId xmlns:a16="http://schemas.microsoft.com/office/drawing/2014/main" id="{E6573E24-9BF1-4AA3-AE8F-34DBAD23C87B}"/>
                </a:ext>
              </a:extLst>
            </p:cNvPr>
            <p:cNvSpPr/>
            <p:nvPr/>
          </p:nvSpPr>
          <p:spPr>
            <a:xfrm>
              <a:off x="9286679" y="1067966"/>
              <a:ext cx="379688" cy="3796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6">
              <a:extLst>
                <a:ext uri="{FF2B5EF4-FFF2-40B4-BE49-F238E27FC236}">
                  <a16:creationId xmlns:a16="http://schemas.microsoft.com/office/drawing/2014/main" id="{106603AE-B74D-4EBA-88F5-64FEC250F62F}"/>
                </a:ext>
              </a:extLst>
            </p:cNvPr>
            <p:cNvSpPr/>
            <p:nvPr/>
          </p:nvSpPr>
          <p:spPr>
            <a:xfrm rot="18900000">
              <a:off x="9353070" y="1098402"/>
              <a:ext cx="329506" cy="158580"/>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rgbClr val="F8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grpSp>
      <p:sp>
        <p:nvSpPr>
          <p:cNvPr id="41" name="ZoneTexte 40">
            <a:extLst>
              <a:ext uri="{FF2B5EF4-FFF2-40B4-BE49-F238E27FC236}">
                <a16:creationId xmlns:a16="http://schemas.microsoft.com/office/drawing/2014/main" id="{A74544B7-F5B7-4DCB-AC99-CC6E515D36B8}"/>
              </a:ext>
            </a:extLst>
          </p:cNvPr>
          <p:cNvSpPr txBox="1"/>
          <p:nvPr/>
        </p:nvSpPr>
        <p:spPr>
          <a:xfrm>
            <a:off x="7355442" y="2635184"/>
            <a:ext cx="4454769" cy="2400657"/>
          </a:xfrm>
          <a:prstGeom prst="rect">
            <a:avLst/>
          </a:prstGeom>
          <a:noFill/>
        </p:spPr>
        <p:txBody>
          <a:bodyPr wrap="square" rtlCol="0">
            <a:spAutoFit/>
          </a:bodyPr>
          <a:lstStyle/>
          <a:p>
            <a:r>
              <a:rPr lang="en-CA" sz="2400" b="1" dirty="0"/>
              <a:t>Debriefing suggestions:</a:t>
            </a:r>
          </a:p>
          <a:p>
            <a:pPr marL="742950" lvl="1" indent="-285750">
              <a:buFont typeface="Arial" panose="020B0604020202020204" pitchFamily="34" charset="0"/>
              <a:buChar char="•"/>
            </a:pPr>
            <a:r>
              <a:rPr lang="en-CA" dirty="0"/>
              <a:t>Reserve at least 30 minutes for a structured debrief</a:t>
            </a:r>
          </a:p>
          <a:p>
            <a:pPr marL="742950" lvl="1" indent="-285750">
              <a:buFont typeface="Arial" panose="020B0604020202020204" pitchFamily="34" charset="0"/>
              <a:buChar char="•"/>
            </a:pPr>
            <a:r>
              <a:rPr lang="en-CA" dirty="0"/>
              <a:t>Break before you debrief so they have some downtime</a:t>
            </a:r>
          </a:p>
          <a:p>
            <a:pPr marL="742950" lvl="1" indent="-285750">
              <a:buFont typeface="Arial" panose="020B0604020202020204" pitchFamily="34" charset="0"/>
              <a:buChar char="•"/>
            </a:pPr>
            <a:r>
              <a:rPr lang="en-CA" dirty="0"/>
              <a:t>Reflect: Debrief your debrief</a:t>
            </a:r>
          </a:p>
          <a:p>
            <a:pPr marL="742950" lvl="1" indent="-285750">
              <a:buFont typeface="Arial" panose="020B0604020202020204" pitchFamily="34" charset="0"/>
              <a:buChar char="•"/>
            </a:pPr>
            <a:r>
              <a:rPr lang="en-CA" dirty="0"/>
              <a:t>Come up with your own approach, make the debrief work for you!</a:t>
            </a:r>
          </a:p>
        </p:txBody>
      </p:sp>
      <p:sp>
        <p:nvSpPr>
          <p:cNvPr id="44" name="ZoneTexte 43">
            <a:extLst>
              <a:ext uri="{FF2B5EF4-FFF2-40B4-BE49-F238E27FC236}">
                <a16:creationId xmlns:a16="http://schemas.microsoft.com/office/drawing/2014/main" id="{DBC0BC3A-3825-495E-9DAC-7F06B0429810}"/>
              </a:ext>
            </a:extLst>
          </p:cNvPr>
          <p:cNvSpPr txBox="1"/>
          <p:nvPr/>
        </p:nvSpPr>
        <p:spPr>
          <a:xfrm>
            <a:off x="209725" y="469783"/>
            <a:ext cx="3861531"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5. </a:t>
            </a:r>
          </a:p>
          <a:p>
            <a:r>
              <a:rPr lang="en-US" sz="3400" b="1" dirty="0">
                <a:solidFill>
                  <a:schemeClr val="tx1">
                    <a:lumMod val="75000"/>
                    <a:lumOff val="25000"/>
                  </a:schemeClr>
                </a:solidFill>
                <a:effectLst>
                  <a:outerShdw blurRad="38100" dist="38100" dir="2700000" algn="tl">
                    <a:srgbClr val="000000">
                      <a:alpha val="43137"/>
                    </a:srgbClr>
                  </a:outerShdw>
                </a:effectLst>
              </a:rPr>
              <a:t>Debriefing</a:t>
            </a:r>
          </a:p>
          <a:p>
            <a:r>
              <a:rPr lang="fr-CA" sz="2400" b="1" dirty="0" err="1">
                <a:solidFill>
                  <a:srgbClr val="F8CF2C"/>
                </a:solidFill>
              </a:rPr>
              <a:t>Manufacturing</a:t>
            </a:r>
            <a:r>
              <a:rPr lang="fr-CA" sz="2400" b="1" dirty="0">
                <a:solidFill>
                  <a:srgbClr val="F8CF2C"/>
                </a:solidFill>
              </a:rPr>
              <a:t> Scenario</a:t>
            </a:r>
            <a:endParaRPr lang="fr-CA" dirty="0"/>
          </a:p>
        </p:txBody>
      </p:sp>
    </p:spTree>
    <p:extLst>
      <p:ext uri="{BB962C8B-B14F-4D97-AF65-F5344CB8AC3E}">
        <p14:creationId xmlns:p14="http://schemas.microsoft.com/office/powerpoint/2010/main" val="79644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0391C61-824C-41A1-8B7A-E618CA81F04B}"/>
              </a:ext>
            </a:extLst>
          </p:cNvPr>
          <p:cNvSpPr txBox="1"/>
          <p:nvPr/>
        </p:nvSpPr>
        <p:spPr>
          <a:xfrm>
            <a:off x="209725" y="408237"/>
            <a:ext cx="4098506" cy="1261884"/>
          </a:xfrm>
          <a:prstGeom prst="rect">
            <a:avLst/>
          </a:prstGeom>
          <a:noFill/>
        </p:spPr>
        <p:txBody>
          <a:bodyPr wrap="square" rtlCol="0">
            <a:spAutoFit/>
          </a:bodyPr>
          <a:lstStyle/>
          <a:p>
            <a:r>
              <a:rPr lang="en-US" sz="3400" b="1" dirty="0">
                <a:solidFill>
                  <a:schemeClr val="tx1">
                    <a:lumMod val="75000"/>
                    <a:lumOff val="25000"/>
                  </a:schemeClr>
                </a:solidFill>
                <a:effectLst>
                  <a:outerShdw blurRad="38100" dist="38100" dir="2700000" algn="tl">
                    <a:srgbClr val="000000">
                      <a:alpha val="43137"/>
                    </a:srgbClr>
                  </a:outerShdw>
                </a:effectLst>
              </a:rPr>
              <a:t>Next steps</a:t>
            </a:r>
          </a:p>
          <a:p>
            <a:r>
              <a:rPr lang="en-US" sz="2400" b="1">
                <a:solidFill>
                  <a:srgbClr val="F8CF2C"/>
                </a:solidFill>
              </a:rPr>
              <a:t>Module 5</a:t>
            </a:r>
            <a:endParaRPr lang="en-US" sz="2400" b="1" dirty="0">
              <a:solidFill>
                <a:srgbClr val="F8CF2C"/>
              </a:solidFill>
            </a:endParaRPr>
          </a:p>
          <a:p>
            <a:endParaRPr lang="fr-CA" dirty="0"/>
          </a:p>
        </p:txBody>
      </p:sp>
      <p:sp>
        <p:nvSpPr>
          <p:cNvPr id="3" name="Rectangle 2">
            <a:extLst>
              <a:ext uri="{FF2B5EF4-FFF2-40B4-BE49-F238E27FC236}">
                <a16:creationId xmlns:a16="http://schemas.microsoft.com/office/drawing/2014/main" id="{6FB753AD-28B6-4DAF-99CE-707D0961A9B6}"/>
              </a:ext>
            </a:extLst>
          </p:cNvPr>
          <p:cNvSpPr/>
          <p:nvPr/>
        </p:nvSpPr>
        <p:spPr>
          <a:xfrm>
            <a:off x="209725" y="2144644"/>
            <a:ext cx="9489831" cy="2308324"/>
          </a:xfrm>
          <a:prstGeom prst="rect">
            <a:avLst/>
          </a:prstGeom>
        </p:spPr>
        <p:txBody>
          <a:bodyPr wrap="square">
            <a:spAutoFit/>
          </a:bodyPr>
          <a:lstStyle/>
          <a:p>
            <a:pPr marL="285750" indent="-285750">
              <a:buFont typeface="Arial" panose="020B0604020202020204" pitchFamily="34" charset="0"/>
              <a:buChar char="•"/>
            </a:pPr>
            <a:r>
              <a:rPr lang="en-US" sz="2400" dirty="0"/>
              <a:t>Revise the material for this module</a:t>
            </a:r>
          </a:p>
          <a:p>
            <a:pPr marL="285750" indent="-285750">
              <a:buFont typeface="Arial" panose="020B0604020202020204" pitchFamily="34" charset="0"/>
              <a:buChar char="•"/>
            </a:pPr>
            <a:r>
              <a:rPr lang="en-US" sz="2400" dirty="0"/>
              <a:t>Review the material available on the instructor portal</a:t>
            </a:r>
          </a:p>
          <a:p>
            <a:pPr marL="285750" indent="-285750">
              <a:buFont typeface="Arial" panose="020B0604020202020204" pitchFamily="34" charset="0"/>
              <a:buChar char="•"/>
            </a:pPr>
            <a:r>
              <a:rPr lang="en-US" sz="2400" dirty="0"/>
              <a:t>Review Module 3: Game Controller</a:t>
            </a:r>
          </a:p>
          <a:p>
            <a:pPr marL="285750" indent="-285750">
              <a:buFont typeface="Arial" panose="020B0604020202020204" pitchFamily="34" charset="0"/>
              <a:buChar char="•"/>
            </a:pPr>
            <a:r>
              <a:rPr lang="en-US" sz="2400" dirty="0"/>
              <a:t>Complete the practice activities and familiarize</a:t>
            </a:r>
          </a:p>
          <a:p>
            <a:r>
              <a:rPr lang="en-US" sz="2400" dirty="0"/>
              <a:t>     yourself with the Fiori Launchpad</a:t>
            </a:r>
          </a:p>
          <a:p>
            <a:pPr marL="285750" indent="-285750">
              <a:buFont typeface="Arial" panose="020B0604020202020204" pitchFamily="34" charset="0"/>
              <a:buChar char="•"/>
            </a:pPr>
            <a:r>
              <a:rPr lang="en-US" sz="2400" dirty="0"/>
              <a:t>Complete the Module 5 quiz</a:t>
            </a:r>
          </a:p>
        </p:txBody>
      </p:sp>
      <p:grpSp>
        <p:nvGrpSpPr>
          <p:cNvPr id="14" name="Group 13">
            <a:extLst>
              <a:ext uri="{FF2B5EF4-FFF2-40B4-BE49-F238E27FC236}">
                <a16:creationId xmlns:a16="http://schemas.microsoft.com/office/drawing/2014/main" id="{DD1C6C6A-2165-AB4A-B5B8-6BEE05E95644}"/>
              </a:ext>
            </a:extLst>
          </p:cNvPr>
          <p:cNvGrpSpPr/>
          <p:nvPr/>
        </p:nvGrpSpPr>
        <p:grpSpPr>
          <a:xfrm rot="21173230">
            <a:off x="5201481" y="2850831"/>
            <a:ext cx="4930693" cy="3635669"/>
            <a:chOff x="5603817" y="3289743"/>
            <a:chExt cx="4930693" cy="3635669"/>
          </a:xfrm>
        </p:grpSpPr>
        <p:pic>
          <p:nvPicPr>
            <p:cNvPr id="11" name="Picture 10" descr="A picture containing black, light, white, drawing&#10;&#10;Description automatically generated">
              <a:extLst>
                <a:ext uri="{FF2B5EF4-FFF2-40B4-BE49-F238E27FC236}">
                  <a16:creationId xmlns:a16="http://schemas.microsoft.com/office/drawing/2014/main" id="{8D853857-0AAF-8C4C-84C2-BB5C74C9DFD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a:off x="5603817" y="4950447"/>
              <a:ext cx="1974965" cy="1974965"/>
            </a:xfrm>
            <a:prstGeom prst="rect">
              <a:avLst/>
            </a:prstGeom>
          </p:spPr>
        </p:pic>
        <p:pic>
          <p:nvPicPr>
            <p:cNvPr id="12" name="Picture 11" descr="A picture containing black, light, white, drawing&#10;&#10;Description automatically generated">
              <a:extLst>
                <a:ext uri="{FF2B5EF4-FFF2-40B4-BE49-F238E27FC236}">
                  <a16:creationId xmlns:a16="http://schemas.microsoft.com/office/drawing/2014/main" id="{6777C771-F649-474A-8B6E-D16015E42DB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a:off x="8559545" y="3742288"/>
              <a:ext cx="1974965" cy="1974965"/>
            </a:xfrm>
            <a:prstGeom prst="rect">
              <a:avLst/>
            </a:prstGeom>
          </p:spPr>
        </p:pic>
        <p:pic>
          <p:nvPicPr>
            <p:cNvPr id="13" name="Picture 12" descr="A picture containing black, light, white, drawing&#10;&#10;Description automatically generated">
              <a:extLst>
                <a:ext uri="{FF2B5EF4-FFF2-40B4-BE49-F238E27FC236}">
                  <a16:creationId xmlns:a16="http://schemas.microsoft.com/office/drawing/2014/main" id="{8E386D33-CA5B-DC40-AE0C-A243694A31C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flipH="1">
              <a:off x="6613662" y="3287982"/>
              <a:ext cx="1976400" cy="1979922"/>
            </a:xfrm>
            <a:prstGeom prst="rect">
              <a:avLst/>
            </a:prstGeom>
          </p:spPr>
        </p:pic>
      </p:grpSp>
      <p:pic>
        <p:nvPicPr>
          <p:cNvPr id="15" name="Picture 14" descr="A picture containing black, light, white, drawing&#10;&#10;Description automatically generated">
            <a:extLst>
              <a:ext uri="{FF2B5EF4-FFF2-40B4-BE49-F238E27FC236}">
                <a16:creationId xmlns:a16="http://schemas.microsoft.com/office/drawing/2014/main" id="{CA8C2CE1-EAAF-994E-9939-8CBF6EBFDED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553577" flipH="1">
            <a:off x="8711356" y="1203380"/>
            <a:ext cx="1976400" cy="1979922"/>
          </a:xfrm>
          <a:prstGeom prst="rect">
            <a:avLst/>
          </a:prstGeom>
        </p:spPr>
      </p:pic>
    </p:spTree>
    <p:extLst>
      <p:ext uri="{BB962C8B-B14F-4D97-AF65-F5344CB8AC3E}">
        <p14:creationId xmlns:p14="http://schemas.microsoft.com/office/powerpoint/2010/main" val="170220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 1" descr="Une image contenant intérieur, portable, personne, table&#10;&#10;Description générée automatiquement">
            <a:extLst>
              <a:ext uri="{FF2B5EF4-FFF2-40B4-BE49-F238E27FC236}">
                <a16:creationId xmlns:a16="http://schemas.microsoft.com/office/drawing/2014/main" id="{A5FA469A-5EAF-495E-A911-6861CCBE1AAC}"/>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5730"/>
          <a:stretch/>
        </p:blipFill>
        <p:spPr>
          <a:xfrm flipH="1">
            <a:off x="-415099" y="11"/>
            <a:ext cx="12191980" cy="6857989"/>
          </a:xfrm>
          <a:prstGeom prst="rect">
            <a:avLst/>
          </a:prstGeom>
        </p:spPr>
      </p:pic>
      <p:pic>
        <p:nvPicPr>
          <p:cNvPr id="14" name="Image 13" descr="Une image contenant intérieur, portable, personne, table&#10;&#10;Description générée automatiquement">
            <a:extLst>
              <a:ext uri="{FF2B5EF4-FFF2-40B4-BE49-F238E27FC236}">
                <a16:creationId xmlns:a16="http://schemas.microsoft.com/office/drawing/2014/main" id="{416F8299-6D96-4436-A999-82A902D8237F}"/>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5730" r="91995"/>
          <a:stretch/>
        </p:blipFill>
        <p:spPr>
          <a:xfrm flipH="1">
            <a:off x="11147453" y="0"/>
            <a:ext cx="1044546" cy="6858000"/>
          </a:xfrm>
          <a:prstGeom prst="rect">
            <a:avLst/>
          </a:prstGeom>
        </p:spPr>
      </p:pic>
      <p:sp>
        <p:nvSpPr>
          <p:cNvPr id="8" name="Rectangle 7">
            <a:extLst>
              <a:ext uri="{FF2B5EF4-FFF2-40B4-BE49-F238E27FC236}">
                <a16:creationId xmlns:a16="http://schemas.microsoft.com/office/drawing/2014/main" id="{99C0033B-5031-475A-8394-0A02FF4B1FE0}"/>
              </a:ext>
            </a:extLst>
          </p:cNvPr>
          <p:cNvSpPr/>
          <p:nvPr/>
        </p:nvSpPr>
        <p:spPr>
          <a:xfrm>
            <a:off x="7438669" y="0"/>
            <a:ext cx="3724891" cy="6857154"/>
          </a:xfrm>
          <a:prstGeom prst="rect">
            <a:avLst/>
          </a:pr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ZoneTexte 9">
            <a:extLst>
              <a:ext uri="{FF2B5EF4-FFF2-40B4-BE49-F238E27FC236}">
                <a16:creationId xmlns:a16="http://schemas.microsoft.com/office/drawing/2014/main" id="{877139FF-F9AF-43AA-A24B-A791E3C7E62B}"/>
              </a:ext>
            </a:extLst>
          </p:cNvPr>
          <p:cNvSpPr txBox="1"/>
          <p:nvPr/>
        </p:nvSpPr>
        <p:spPr>
          <a:xfrm>
            <a:off x="7560530" y="951388"/>
            <a:ext cx="3015341" cy="461665"/>
          </a:xfrm>
          <a:prstGeom prst="rect">
            <a:avLst/>
          </a:prstGeom>
          <a:noFill/>
        </p:spPr>
        <p:txBody>
          <a:bodyPr wrap="square" rtlCol="0">
            <a:spAutoFit/>
          </a:bodyPr>
          <a:lstStyle/>
          <a:p>
            <a:r>
              <a:rPr lang="fr-CA" sz="2400" b="1" dirty="0">
                <a:solidFill>
                  <a:srgbClr val="F8CF2C"/>
                </a:solidFill>
                <a:effectLst>
                  <a:outerShdw blurRad="38100" dist="38100" dir="2700000" algn="tl">
                    <a:srgbClr val="000000">
                      <a:alpha val="43137"/>
                    </a:srgbClr>
                  </a:outerShdw>
                </a:effectLst>
              </a:rPr>
              <a:t>This module </a:t>
            </a:r>
            <a:r>
              <a:rPr lang="fr-CA" sz="2400" b="1" dirty="0" err="1">
                <a:solidFill>
                  <a:srgbClr val="F8CF2C"/>
                </a:solidFill>
                <a:effectLst>
                  <a:outerShdw blurRad="38100" dist="38100" dir="2700000" algn="tl">
                    <a:srgbClr val="000000">
                      <a:alpha val="43137"/>
                    </a:srgbClr>
                  </a:outerShdw>
                </a:effectLst>
              </a:rPr>
              <a:t>covers</a:t>
            </a:r>
            <a:endParaRPr lang="fr-CA" sz="2400" b="1" dirty="0">
              <a:solidFill>
                <a:srgbClr val="F8CF2C"/>
              </a:solidFill>
              <a:effectLst>
                <a:outerShdw blurRad="38100" dist="38100" dir="2700000" algn="tl">
                  <a:srgbClr val="000000">
                    <a:alpha val="43137"/>
                  </a:srgbClr>
                </a:outerShdw>
              </a:effectLst>
            </a:endParaRPr>
          </a:p>
        </p:txBody>
      </p:sp>
      <p:sp>
        <p:nvSpPr>
          <p:cNvPr id="12" name="ZoneTexte 11">
            <a:extLst>
              <a:ext uri="{FF2B5EF4-FFF2-40B4-BE49-F238E27FC236}">
                <a16:creationId xmlns:a16="http://schemas.microsoft.com/office/drawing/2014/main" id="{39219852-FA03-46F5-B8D6-3E8B11F10CF0}"/>
              </a:ext>
            </a:extLst>
          </p:cNvPr>
          <p:cNvSpPr txBox="1"/>
          <p:nvPr/>
        </p:nvSpPr>
        <p:spPr>
          <a:xfrm>
            <a:off x="7201591" y="1649519"/>
            <a:ext cx="3961969" cy="1754326"/>
          </a:xfrm>
          <a:prstGeom prst="rect">
            <a:avLst/>
          </a:prstGeom>
          <a:noFill/>
        </p:spPr>
        <p:txBody>
          <a:bodyPr wrap="square" rtlCol="0">
            <a:spAutoFit/>
          </a:bodyPr>
          <a:lstStyle/>
          <a:p>
            <a:pPr marL="800100" lvl="1" indent="-342900">
              <a:buFont typeface="+mj-lt"/>
              <a:buAutoNum type="arabicPeriod"/>
            </a:pPr>
            <a:r>
              <a:rPr lang="en-CA" dirty="0">
                <a:solidFill>
                  <a:schemeClr val="bg1"/>
                </a:solidFill>
              </a:rPr>
              <a:t>Introduction to the Manufacturing Scenario</a:t>
            </a:r>
            <a:endParaRPr lang="fr-CA" dirty="0">
              <a:solidFill>
                <a:schemeClr val="bg1"/>
              </a:solidFill>
            </a:endParaRPr>
          </a:p>
          <a:p>
            <a:pPr marL="800100" lvl="1" indent="-342900">
              <a:buFont typeface="+mj-lt"/>
              <a:buAutoNum type="arabicPeriod"/>
            </a:pPr>
            <a:r>
              <a:rPr lang="en-CA" dirty="0">
                <a:solidFill>
                  <a:schemeClr val="bg1"/>
                </a:solidFill>
              </a:rPr>
              <a:t>1909 Overview Tiles</a:t>
            </a:r>
          </a:p>
          <a:p>
            <a:pPr marL="800100" lvl="1" indent="-342900">
              <a:buFont typeface="+mj-lt"/>
              <a:buAutoNum type="arabicPeriod"/>
            </a:pPr>
            <a:r>
              <a:rPr lang="en-CA" dirty="0">
                <a:solidFill>
                  <a:schemeClr val="bg1"/>
                </a:solidFill>
              </a:rPr>
              <a:t>Instructional Tips &amp; Tricks</a:t>
            </a:r>
          </a:p>
          <a:p>
            <a:pPr marL="800100" lvl="1" indent="-342900">
              <a:buFont typeface="+mj-lt"/>
              <a:buAutoNum type="arabicPeriod"/>
            </a:pPr>
            <a:r>
              <a:rPr lang="en-CA" dirty="0">
                <a:solidFill>
                  <a:schemeClr val="bg1"/>
                </a:solidFill>
              </a:rPr>
              <a:t>Roles &amp; Gameplay</a:t>
            </a:r>
          </a:p>
          <a:p>
            <a:pPr marL="800100" lvl="1" indent="-342900">
              <a:buFont typeface="+mj-lt"/>
              <a:buAutoNum type="arabicPeriod"/>
            </a:pPr>
            <a:r>
              <a:rPr lang="en-CA" dirty="0">
                <a:solidFill>
                  <a:schemeClr val="bg1"/>
                </a:solidFill>
              </a:rPr>
              <a:t>Debriefing Manufacturing</a:t>
            </a:r>
            <a:endParaRPr lang="fr-CA" dirty="0">
              <a:solidFill>
                <a:schemeClr val="bg1"/>
              </a:solidFill>
            </a:endParaRPr>
          </a:p>
        </p:txBody>
      </p:sp>
    </p:spTree>
    <p:extLst>
      <p:ext uri="{BB962C8B-B14F-4D97-AF65-F5344CB8AC3E}">
        <p14:creationId xmlns:p14="http://schemas.microsoft.com/office/powerpoint/2010/main" val="235875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4573892"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err="1">
                <a:solidFill>
                  <a:schemeClr val="tx1">
                    <a:lumMod val="75000"/>
                    <a:lumOff val="25000"/>
                  </a:schemeClr>
                </a:solidFill>
                <a:effectLst>
                  <a:outerShdw blurRad="38100" dist="38100" dir="2700000" algn="tl">
                    <a:srgbClr val="000000">
                      <a:alpha val="43137"/>
                    </a:srgbClr>
                  </a:outerShdw>
                </a:effectLst>
              </a:rPr>
              <a:t>ERPsim</a:t>
            </a:r>
            <a:r>
              <a:rPr lang="en-US" sz="3400" b="1" dirty="0">
                <a:solidFill>
                  <a:schemeClr val="tx1">
                    <a:lumMod val="75000"/>
                    <a:lumOff val="25000"/>
                  </a:schemeClr>
                </a:solidFill>
                <a:effectLst>
                  <a:outerShdw blurRad="38100" dist="38100" dir="2700000" algn="tl">
                    <a:srgbClr val="000000">
                      <a:alpha val="43137"/>
                    </a:srgbClr>
                  </a:outerShdw>
                </a:effectLst>
              </a:rPr>
              <a:t> Manufacturing</a:t>
            </a:r>
          </a:p>
          <a:p>
            <a:r>
              <a:rPr lang="en-CA" sz="2400" b="1" dirty="0">
                <a:solidFill>
                  <a:srgbClr val="F8CF2C"/>
                </a:solidFill>
              </a:rPr>
              <a:t>Overview</a:t>
            </a:r>
            <a:endParaRPr lang="fr-CA" sz="2400" b="1" dirty="0">
              <a:solidFill>
                <a:srgbClr val="F8CF2C"/>
              </a:solidFill>
            </a:endParaRPr>
          </a:p>
          <a:p>
            <a:endParaRPr lang="fr-CA" dirty="0"/>
          </a:p>
        </p:txBody>
      </p:sp>
      <p:sp>
        <p:nvSpPr>
          <p:cNvPr id="13" name="Rectangle 12">
            <a:extLst>
              <a:ext uri="{FF2B5EF4-FFF2-40B4-BE49-F238E27FC236}">
                <a16:creationId xmlns:a16="http://schemas.microsoft.com/office/drawing/2014/main" id="{C8154E86-DAD7-4D5D-9F58-313240C6DF93}"/>
              </a:ext>
            </a:extLst>
          </p:cNvPr>
          <p:cNvSpPr/>
          <p:nvPr/>
        </p:nvSpPr>
        <p:spPr>
          <a:xfrm>
            <a:off x="7408383" y="287700"/>
            <a:ext cx="3038955" cy="6401858"/>
          </a:xfrm>
          <a:prstGeom prst="rect">
            <a:avLst/>
          </a:prstGeom>
          <a:solidFill>
            <a:schemeClr val="bg1"/>
          </a:solidFill>
          <a:ln w="76200">
            <a:solidFill>
              <a:srgbClr val="F8C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sp>
        <p:nvSpPr>
          <p:cNvPr id="10" name="ZoneTexte 9">
            <a:extLst>
              <a:ext uri="{FF2B5EF4-FFF2-40B4-BE49-F238E27FC236}">
                <a16:creationId xmlns:a16="http://schemas.microsoft.com/office/drawing/2014/main" id="{341F1139-93C6-4320-8E7C-71B62031BF55}"/>
              </a:ext>
            </a:extLst>
          </p:cNvPr>
          <p:cNvSpPr txBox="1"/>
          <p:nvPr/>
        </p:nvSpPr>
        <p:spPr>
          <a:xfrm>
            <a:off x="346981" y="2282346"/>
            <a:ext cx="6887126" cy="3785652"/>
          </a:xfrm>
          <a:prstGeom prst="rect">
            <a:avLst/>
          </a:prstGeom>
          <a:noFill/>
        </p:spPr>
        <p:txBody>
          <a:bodyPr wrap="square" rtlCol="0">
            <a:spAutoFit/>
          </a:bodyPr>
          <a:lstStyle/>
          <a:p>
            <a:pPr marL="285750" indent="-285750">
              <a:buFont typeface="Arial" panose="020B0604020202020204" pitchFamily="34" charset="0"/>
              <a:buChar char="•"/>
            </a:pPr>
            <a:r>
              <a:rPr lang="en-CA" sz="2000" dirty="0"/>
              <a:t>Participants manage a make-to-stock manufacturing company that sells muesli breakfast cereals </a:t>
            </a:r>
          </a:p>
          <a:p>
            <a:pPr marL="285750" indent="-285750">
              <a:buFont typeface="Arial" panose="020B0604020202020204" pitchFamily="34" charset="0"/>
              <a:buChar char="•"/>
            </a:pPr>
            <a:r>
              <a:rPr lang="en-CA" sz="2000" dirty="0"/>
              <a:t>Compete against the other wholesalers (teams) to satisfy customer demand and maximize profit!</a:t>
            </a:r>
          </a:p>
          <a:p>
            <a:pPr marL="342900" indent="-342900">
              <a:buFont typeface="Arial" panose="020B0604020202020204" pitchFamily="34" charset="0"/>
              <a:buChar char="•"/>
            </a:pPr>
            <a:r>
              <a:rPr lang="en-CA" sz="2000" dirty="0"/>
              <a:t>Participants begin the process with the most fundamental elements: sales, marketing, tracking inventory, and observing sales.</a:t>
            </a:r>
          </a:p>
          <a:p>
            <a:pPr marL="342900" indent="-342900">
              <a:buFont typeface="Arial" panose="020B0604020202020204" pitchFamily="34" charset="0"/>
              <a:buChar char="•"/>
            </a:pPr>
            <a:r>
              <a:rPr lang="en-CA" sz="2000" dirty="0"/>
              <a:t>In the second round, they are introduced to the production process by releasing existing planned orders (using the raw material already in stock).</a:t>
            </a:r>
          </a:p>
          <a:p>
            <a:pPr marL="342900" indent="-342900">
              <a:buFont typeface="Arial" panose="020B0604020202020204" pitchFamily="34" charset="0"/>
              <a:buChar char="•"/>
            </a:pPr>
            <a:r>
              <a:rPr lang="en-CA" sz="2000" dirty="0"/>
              <a:t>Finally, they master planning and procurement, facilitating replenishment of raw materials.</a:t>
            </a:r>
          </a:p>
        </p:txBody>
      </p:sp>
      <p:sp>
        <p:nvSpPr>
          <p:cNvPr id="11" name="ZoneTexte 9">
            <a:extLst>
              <a:ext uri="{FF2B5EF4-FFF2-40B4-BE49-F238E27FC236}">
                <a16:creationId xmlns:a16="http://schemas.microsoft.com/office/drawing/2014/main" id="{CE62ADF7-6C1C-AF4D-9BB7-1C80908BA6F1}"/>
              </a:ext>
            </a:extLst>
          </p:cNvPr>
          <p:cNvSpPr txBox="1"/>
          <p:nvPr/>
        </p:nvSpPr>
        <p:spPr>
          <a:xfrm>
            <a:off x="7408382" y="2509402"/>
            <a:ext cx="3038955" cy="3939540"/>
          </a:xfrm>
          <a:prstGeom prst="rect">
            <a:avLst/>
          </a:prstGeom>
          <a:noFill/>
        </p:spPr>
        <p:txBody>
          <a:bodyPr wrap="square" rtlCol="0">
            <a:spAutoFit/>
          </a:bodyPr>
          <a:lstStyle/>
          <a:p>
            <a:r>
              <a:rPr lang="en-CA" sz="1600" b="1" dirty="0"/>
              <a:t>Objective</a:t>
            </a:r>
          </a:p>
          <a:p>
            <a:r>
              <a:rPr lang="en-CA" dirty="0"/>
              <a:t>help participants learn the fundamentals of SAP navigation and experience the dynamic operation of SAP in a full cash-to-cash process. </a:t>
            </a:r>
          </a:p>
          <a:p>
            <a:endParaRPr lang="en-CA" sz="1600" b="1" dirty="0"/>
          </a:p>
          <a:p>
            <a:r>
              <a:rPr lang="en-CA" sz="1600" b="1" dirty="0"/>
              <a:t>Requirements</a:t>
            </a:r>
          </a:p>
          <a:p>
            <a:r>
              <a:rPr lang="en-CA" sz="1600" dirty="0"/>
              <a:t>Approximately 3 to 8 hours to conduct a session</a:t>
            </a:r>
          </a:p>
          <a:p>
            <a:endParaRPr lang="en-CA" sz="1600" dirty="0"/>
          </a:p>
          <a:p>
            <a:r>
              <a:rPr lang="en-CA" sz="1600" dirty="0"/>
              <a:t>Updated web browser and decent bandwidth</a:t>
            </a:r>
          </a:p>
          <a:p>
            <a:endParaRPr lang="en-CA" sz="1600" dirty="0"/>
          </a:p>
          <a:p>
            <a:r>
              <a:rPr lang="en-CA" sz="1600" b="1" dirty="0"/>
              <a:t>NO SAP KNOWLEDGE REQUIRED!</a:t>
            </a:r>
          </a:p>
        </p:txBody>
      </p:sp>
      <p:pic>
        <p:nvPicPr>
          <p:cNvPr id="8" name="Image 4">
            <a:extLst>
              <a:ext uri="{FF2B5EF4-FFF2-40B4-BE49-F238E27FC236}">
                <a16:creationId xmlns:a16="http://schemas.microsoft.com/office/drawing/2014/main" id="{84EED87A-E544-5E4F-847A-7CBFC7ED5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505" y="502040"/>
            <a:ext cx="2086708" cy="1766746"/>
          </a:xfrm>
          <a:prstGeom prst="rect">
            <a:avLst/>
          </a:prstGeom>
        </p:spPr>
      </p:pic>
    </p:spTree>
    <p:extLst>
      <p:ext uri="{BB962C8B-B14F-4D97-AF65-F5344CB8AC3E}">
        <p14:creationId xmlns:p14="http://schemas.microsoft.com/office/powerpoint/2010/main" val="196176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F5D75-FFDD-41BD-8BD2-5DCCCF31CA27}"/>
              </a:ext>
            </a:extLst>
          </p:cNvPr>
          <p:cNvSpPr txBox="1"/>
          <p:nvPr/>
        </p:nvSpPr>
        <p:spPr>
          <a:xfrm>
            <a:off x="331820" y="421656"/>
            <a:ext cx="5429235"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a:solidFill>
                  <a:schemeClr val="tx1">
                    <a:lumMod val="75000"/>
                    <a:lumOff val="25000"/>
                  </a:schemeClr>
                </a:solidFill>
                <a:effectLst>
                  <a:outerShdw blurRad="38100" dist="38100" dir="2700000" algn="tl">
                    <a:srgbClr val="000000">
                      <a:alpha val="43137"/>
                    </a:srgbClr>
                  </a:outerShdw>
                </a:effectLst>
              </a:rPr>
              <a:t>Rules</a:t>
            </a:r>
          </a:p>
          <a:p>
            <a:r>
              <a:rPr lang="fr-CA" sz="2400" b="1" dirty="0" err="1">
                <a:solidFill>
                  <a:srgbClr val="F8CF2C"/>
                </a:solidFill>
              </a:rPr>
              <a:t>Warehousing</a:t>
            </a:r>
            <a:r>
              <a:rPr lang="fr-CA" sz="2400" b="1" dirty="0">
                <a:solidFill>
                  <a:srgbClr val="F8CF2C"/>
                </a:solidFill>
              </a:rPr>
              <a:t>, </a:t>
            </a:r>
            <a:r>
              <a:rPr lang="fr-CA" sz="2400" b="1" dirty="0" err="1">
                <a:solidFill>
                  <a:srgbClr val="F8CF2C"/>
                </a:solidFill>
              </a:rPr>
              <a:t>Forecasting</a:t>
            </a:r>
            <a:r>
              <a:rPr lang="fr-CA" sz="2400" b="1" dirty="0">
                <a:solidFill>
                  <a:srgbClr val="F8CF2C"/>
                </a:solidFill>
              </a:rPr>
              <a:t> and Marketing</a:t>
            </a:r>
            <a:endParaRPr lang="fr-CA" dirty="0"/>
          </a:p>
        </p:txBody>
      </p:sp>
      <p:sp>
        <p:nvSpPr>
          <p:cNvPr id="3" name="ZoneTexte 2">
            <a:extLst>
              <a:ext uri="{FF2B5EF4-FFF2-40B4-BE49-F238E27FC236}">
                <a16:creationId xmlns:a16="http://schemas.microsoft.com/office/drawing/2014/main" id="{CF888CD8-F10F-4DAA-845D-62A37D4E479F}"/>
              </a:ext>
            </a:extLst>
          </p:cNvPr>
          <p:cNvSpPr txBox="1"/>
          <p:nvPr/>
        </p:nvSpPr>
        <p:spPr>
          <a:xfrm>
            <a:off x="409749" y="2350274"/>
            <a:ext cx="5759965" cy="3785652"/>
          </a:xfrm>
          <a:prstGeom prst="rect">
            <a:avLst/>
          </a:prstGeom>
          <a:noFill/>
        </p:spPr>
        <p:txBody>
          <a:bodyPr wrap="square" rtlCol="0">
            <a:spAutoFit/>
          </a:bodyPr>
          <a:lstStyle/>
          <a:p>
            <a:pPr marL="285750" indent="-285750">
              <a:buFont typeface="Arial" panose="020B0604020202020204" pitchFamily="34" charset="0"/>
              <a:buChar char="•"/>
            </a:pPr>
            <a:r>
              <a:rPr lang="en-CA" sz="2400" dirty="0"/>
              <a:t>NO extra warehousing costs in the manufacturing scenario.</a:t>
            </a:r>
          </a:p>
          <a:p>
            <a:pPr marL="285750" indent="-285750">
              <a:buFont typeface="Arial" panose="020B0604020202020204" pitchFamily="34" charset="0"/>
              <a:buChar char="•"/>
            </a:pPr>
            <a:r>
              <a:rPr lang="en-CA" sz="2400" dirty="0"/>
              <a:t>Introduction scenario, start with 100,000 boxes for each variety and enough raw materials to produce new finished goods to that level for each variety.</a:t>
            </a:r>
          </a:p>
          <a:p>
            <a:pPr marL="285750" indent="-285750">
              <a:buFont typeface="Arial" panose="020B0604020202020204" pitchFamily="34" charset="0"/>
              <a:buChar char="•"/>
            </a:pPr>
            <a:r>
              <a:rPr lang="en-CA" sz="2400" dirty="0"/>
              <a:t>participants are not allowed to change the Bill of Material (BoM)</a:t>
            </a:r>
          </a:p>
          <a:p>
            <a:pPr marL="285750" indent="-285750">
              <a:buFont typeface="Arial" panose="020B0604020202020204" pitchFamily="34" charset="0"/>
              <a:buChar char="•"/>
            </a:pPr>
            <a:r>
              <a:rPr lang="en-CA" sz="2400" b="1" dirty="0"/>
              <a:t>Marketing Tip</a:t>
            </a:r>
            <a:r>
              <a:rPr lang="en-CA" sz="2400" dirty="0"/>
              <a:t>: 2 to 3% of total revenue is more than enough</a:t>
            </a:r>
          </a:p>
        </p:txBody>
      </p:sp>
    </p:spTree>
    <p:extLst>
      <p:ext uri="{BB962C8B-B14F-4D97-AF65-F5344CB8AC3E}">
        <p14:creationId xmlns:p14="http://schemas.microsoft.com/office/powerpoint/2010/main" val="344643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F5D75-FFDD-41BD-8BD2-5DCCCF31CA27}"/>
              </a:ext>
            </a:extLst>
          </p:cNvPr>
          <p:cNvSpPr txBox="1"/>
          <p:nvPr/>
        </p:nvSpPr>
        <p:spPr>
          <a:xfrm>
            <a:off x="331820" y="421656"/>
            <a:ext cx="5429235"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a:solidFill>
                  <a:schemeClr val="tx1">
                    <a:lumMod val="75000"/>
                    <a:lumOff val="25000"/>
                  </a:schemeClr>
                </a:solidFill>
                <a:effectLst>
                  <a:outerShdw blurRad="38100" dist="38100" dir="2700000" algn="tl">
                    <a:srgbClr val="000000">
                      <a:alpha val="43137"/>
                    </a:srgbClr>
                  </a:outerShdw>
                </a:effectLst>
              </a:rPr>
              <a:t>Setup</a:t>
            </a:r>
          </a:p>
          <a:p>
            <a:r>
              <a:rPr lang="fr-CA" sz="2400" b="1" dirty="0" err="1">
                <a:solidFill>
                  <a:srgbClr val="F8CF2C"/>
                </a:solidFill>
              </a:rPr>
              <a:t>Warehousing</a:t>
            </a:r>
            <a:r>
              <a:rPr lang="fr-CA" sz="2400" b="1" dirty="0">
                <a:solidFill>
                  <a:srgbClr val="F8CF2C"/>
                </a:solidFill>
              </a:rPr>
              <a:t>, </a:t>
            </a:r>
            <a:r>
              <a:rPr lang="fr-CA" sz="2400" b="1" dirty="0" err="1">
                <a:solidFill>
                  <a:srgbClr val="F8CF2C"/>
                </a:solidFill>
              </a:rPr>
              <a:t>Forecasting</a:t>
            </a:r>
            <a:r>
              <a:rPr lang="fr-CA" sz="2400" b="1" dirty="0">
                <a:solidFill>
                  <a:srgbClr val="F8CF2C"/>
                </a:solidFill>
              </a:rPr>
              <a:t> and Marketing</a:t>
            </a:r>
            <a:endParaRPr lang="fr-CA" dirty="0"/>
          </a:p>
        </p:txBody>
      </p:sp>
      <p:sp>
        <p:nvSpPr>
          <p:cNvPr id="3" name="ZoneTexte 2">
            <a:extLst>
              <a:ext uri="{FF2B5EF4-FFF2-40B4-BE49-F238E27FC236}">
                <a16:creationId xmlns:a16="http://schemas.microsoft.com/office/drawing/2014/main" id="{CF888CD8-F10F-4DAA-845D-62A37D4E479F}"/>
              </a:ext>
            </a:extLst>
          </p:cNvPr>
          <p:cNvSpPr txBox="1"/>
          <p:nvPr/>
        </p:nvSpPr>
        <p:spPr>
          <a:xfrm>
            <a:off x="331821" y="2095442"/>
            <a:ext cx="6099123" cy="4801314"/>
          </a:xfrm>
          <a:prstGeom prst="rect">
            <a:avLst/>
          </a:prstGeom>
          <a:noFill/>
        </p:spPr>
        <p:txBody>
          <a:bodyPr wrap="square" rtlCol="0">
            <a:spAutoFit/>
          </a:bodyPr>
          <a:lstStyle/>
          <a:p>
            <a:pPr fontAlgn="base"/>
            <a:r>
              <a:rPr lang="en-CA" dirty="0"/>
              <a:t>In the Introduction scenario, we recommend 3 rounds of thirty minutes.</a:t>
            </a:r>
          </a:p>
          <a:p>
            <a:pPr fontAlgn="base"/>
            <a:r>
              <a:rPr lang="en-CA" dirty="0"/>
              <a:t> </a:t>
            </a:r>
            <a:endParaRPr lang="en-CA" sz="2000" dirty="0"/>
          </a:p>
          <a:p>
            <a:pPr fontAlgn="base"/>
            <a:r>
              <a:rPr lang="en-CA" dirty="0"/>
              <a:t>As for set up, the manufacturing introduction scenario generally consists of:</a:t>
            </a:r>
            <a:endParaRPr lang="en-CA" sz="2000" dirty="0"/>
          </a:p>
          <a:p>
            <a:pPr marL="812800" lvl="0" indent="-309563" fontAlgn="base">
              <a:buFont typeface="Arial" panose="020B0604020202020204" pitchFamily="34" charset="0"/>
              <a:buChar char="•"/>
            </a:pPr>
            <a:r>
              <a:rPr lang="en-CA" dirty="0"/>
              <a:t>1 minute/virtual day</a:t>
            </a:r>
            <a:endParaRPr lang="en-CA" sz="2000" dirty="0"/>
          </a:p>
          <a:p>
            <a:pPr marL="812800" lvl="0" indent="-309563" fontAlgn="base">
              <a:buFont typeface="Arial" panose="020B0604020202020204" pitchFamily="34" charset="0"/>
              <a:buChar char="•"/>
            </a:pPr>
            <a:r>
              <a:rPr lang="en-CA" dirty="0"/>
              <a:t>30 days/round</a:t>
            </a:r>
            <a:endParaRPr lang="en-CA" sz="2000" dirty="0"/>
          </a:p>
          <a:p>
            <a:pPr marL="812800" lvl="0" indent="-309563" fontAlgn="base">
              <a:buFont typeface="Arial" panose="020B0604020202020204" pitchFamily="34" charset="0"/>
              <a:buChar char="•"/>
            </a:pPr>
            <a:r>
              <a:rPr lang="en-CA" dirty="0"/>
              <a:t>3 rounds/game (up to 8 rounds/game)</a:t>
            </a:r>
            <a:endParaRPr lang="en-CA" sz="2000" dirty="0"/>
          </a:p>
          <a:p>
            <a:pPr marL="812800" lvl="0" indent="-309563" fontAlgn="base">
              <a:buFont typeface="Arial" panose="020B0604020202020204" pitchFamily="34" charset="0"/>
              <a:buChar char="•"/>
            </a:pPr>
            <a:r>
              <a:rPr lang="en-CA" dirty="0"/>
              <a:t>3 regions</a:t>
            </a:r>
            <a:endParaRPr lang="en-CA" sz="2000" dirty="0"/>
          </a:p>
          <a:p>
            <a:pPr marL="812800" lvl="0" indent="-309563" fontAlgn="base">
              <a:buFont typeface="Arial" panose="020B0604020202020204" pitchFamily="34" charset="0"/>
              <a:buChar char="•"/>
            </a:pPr>
            <a:r>
              <a:rPr lang="en-CA" dirty="0"/>
              <a:t>2 distribution channels</a:t>
            </a:r>
            <a:endParaRPr lang="en-CA" sz="2000" dirty="0"/>
          </a:p>
          <a:p>
            <a:pPr marL="812800" lvl="0" indent="-309563" fontAlgn="base">
              <a:buFont typeface="Arial" panose="020B0604020202020204" pitchFamily="34" charset="0"/>
              <a:buChar char="•"/>
            </a:pPr>
            <a:r>
              <a:rPr lang="en-CA" dirty="0"/>
              <a:t>6 products to manufacture</a:t>
            </a:r>
            <a:endParaRPr lang="en-CA" sz="2000" dirty="0"/>
          </a:p>
          <a:p>
            <a:pPr marL="812800" lvl="0" indent="-309563" fontAlgn="base">
              <a:buFont typeface="Arial" panose="020B0604020202020204" pitchFamily="34" charset="0"/>
              <a:buChar char="•"/>
            </a:pPr>
            <a:r>
              <a:rPr lang="en-CA" dirty="0"/>
              <a:t>Starting inventory: 100000 units/product</a:t>
            </a:r>
            <a:endParaRPr lang="en-CA" sz="2000" dirty="0"/>
          </a:p>
          <a:p>
            <a:pPr marL="812800" lvl="0" indent="-309563" fontAlgn="base">
              <a:buFont typeface="Arial" panose="020B0604020202020204" pitchFamily="34" charset="0"/>
              <a:buChar char="•"/>
            </a:pPr>
            <a:r>
              <a:rPr lang="en-CA" dirty="0"/>
              <a:t>Production Capacity of 25000 units/day, at 100% capacity</a:t>
            </a:r>
            <a:endParaRPr lang="en-CA" sz="2000" dirty="0"/>
          </a:p>
          <a:p>
            <a:pPr marL="812800" lvl="0" indent="-309563" fontAlgn="base">
              <a:buFont typeface="Arial" panose="020B0604020202020204" pitchFamily="34" charset="0"/>
              <a:buChar char="•"/>
            </a:pPr>
            <a:r>
              <a:rPr lang="en-CA" dirty="0"/>
              <a:t>Supplier Lead Time: 1-5 days</a:t>
            </a:r>
            <a:endParaRPr lang="en-CA" sz="2000" dirty="0"/>
          </a:p>
          <a:p>
            <a:pPr marL="812800" lvl="0" indent="-309563" fontAlgn="base">
              <a:buFont typeface="Arial" panose="020B0604020202020204" pitchFamily="34" charset="0"/>
              <a:buChar char="•"/>
            </a:pPr>
            <a:r>
              <a:rPr lang="en-CA" dirty="0"/>
              <a:t>Supplier Payment Time: 10-30 days</a:t>
            </a:r>
            <a:endParaRPr lang="en-CA" sz="2000" dirty="0"/>
          </a:p>
          <a:p>
            <a:pPr marL="812800" lvl="0" indent="-309563" fontAlgn="base">
              <a:buFont typeface="Arial" panose="020B0604020202020204" pitchFamily="34" charset="0"/>
              <a:buChar char="•"/>
            </a:pPr>
            <a:r>
              <a:rPr lang="en-CA" dirty="0"/>
              <a:t>Minimal time required (estimated): 3h30-4h</a:t>
            </a:r>
            <a:endParaRPr lang="en-CA" sz="2000" dirty="0"/>
          </a:p>
        </p:txBody>
      </p:sp>
      <p:grpSp>
        <p:nvGrpSpPr>
          <p:cNvPr id="4" name="Group 50">
            <a:extLst>
              <a:ext uri="{FF2B5EF4-FFF2-40B4-BE49-F238E27FC236}">
                <a16:creationId xmlns:a16="http://schemas.microsoft.com/office/drawing/2014/main" id="{56F3D9C6-F1FE-4EFA-9219-6AA42B30597C}"/>
              </a:ext>
            </a:extLst>
          </p:cNvPr>
          <p:cNvGrpSpPr/>
          <p:nvPr/>
        </p:nvGrpSpPr>
        <p:grpSpPr>
          <a:xfrm>
            <a:off x="6430945" y="1457011"/>
            <a:ext cx="5216595" cy="4368084"/>
            <a:chOff x="12304060" y="1298642"/>
            <a:chExt cx="8305292" cy="6530251"/>
          </a:xfrm>
        </p:grpSpPr>
        <p:sp>
          <p:nvSpPr>
            <p:cNvPr id="9" name="Freeform 10">
              <a:extLst>
                <a:ext uri="{FF2B5EF4-FFF2-40B4-BE49-F238E27FC236}">
                  <a16:creationId xmlns:a16="http://schemas.microsoft.com/office/drawing/2014/main" id="{FEA7FE49-8E2A-4A71-A4AA-F3104580B869}"/>
                </a:ext>
              </a:extLst>
            </p:cNvPr>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5" name="Freeform 5">
              <a:extLst>
                <a:ext uri="{FF2B5EF4-FFF2-40B4-BE49-F238E27FC236}">
                  <a16:creationId xmlns:a16="http://schemas.microsoft.com/office/drawing/2014/main" id="{915B097D-D2B1-4728-B720-B97BD37B9AE5}"/>
                </a:ext>
              </a:extLst>
            </p:cNvPr>
            <p:cNvSpPr>
              <a:spLocks/>
            </p:cNvSpPr>
            <p:nvPr/>
          </p:nvSpPr>
          <p:spPr bwMode="auto">
            <a:xfrm>
              <a:off x="12304060" y="1390462"/>
              <a:ext cx="8305292" cy="5020728"/>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Source Sans Pro Regular" charset="0"/>
              </a:endParaRPr>
            </a:p>
          </p:txBody>
        </p:sp>
        <p:sp>
          <p:nvSpPr>
            <p:cNvPr id="6" name="Freeform 7">
              <a:extLst>
                <a:ext uri="{FF2B5EF4-FFF2-40B4-BE49-F238E27FC236}">
                  <a16:creationId xmlns:a16="http://schemas.microsoft.com/office/drawing/2014/main" id="{426FD4AD-4B1F-4AAC-A9B0-4C5EC3396397}"/>
                </a:ext>
              </a:extLst>
            </p:cNvPr>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nvGrpSpPr>
            <p:cNvPr id="7" name="Group 55">
              <a:extLst>
                <a:ext uri="{FF2B5EF4-FFF2-40B4-BE49-F238E27FC236}">
                  <a16:creationId xmlns:a16="http://schemas.microsoft.com/office/drawing/2014/main" id="{61212FEC-698B-483A-B2E6-7BC35013B0C1}"/>
                </a:ext>
              </a:extLst>
            </p:cNvPr>
            <p:cNvGrpSpPr/>
            <p:nvPr/>
          </p:nvGrpSpPr>
          <p:grpSpPr>
            <a:xfrm>
              <a:off x="16399771" y="1298642"/>
              <a:ext cx="113873" cy="121204"/>
              <a:chOff x="16399771" y="1298642"/>
              <a:chExt cx="113873" cy="121204"/>
            </a:xfrm>
            <a:solidFill>
              <a:schemeClr val="bg1">
                <a:lumMod val="65000"/>
              </a:schemeClr>
            </a:solidFill>
          </p:grpSpPr>
          <p:sp>
            <p:nvSpPr>
              <p:cNvPr id="11" name="Oval 11">
                <a:extLst>
                  <a:ext uri="{FF2B5EF4-FFF2-40B4-BE49-F238E27FC236}">
                    <a16:creationId xmlns:a16="http://schemas.microsoft.com/office/drawing/2014/main" id="{B5C024F8-EA90-4058-AF22-3EE17176E1EC}"/>
                  </a:ext>
                </a:extLst>
              </p:cNvPr>
              <p:cNvSpPr>
                <a:spLocks noChangeArrowheads="1"/>
              </p:cNvSpPr>
              <p:nvPr/>
            </p:nvSpPr>
            <p:spPr bwMode="auto">
              <a:xfrm>
                <a:off x="16399771" y="1305988"/>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2" name="Oval 12">
                <a:extLst>
                  <a:ext uri="{FF2B5EF4-FFF2-40B4-BE49-F238E27FC236}">
                    <a16:creationId xmlns:a16="http://schemas.microsoft.com/office/drawing/2014/main" id="{C7379C58-3C68-4FD3-AF2E-D91129F7DA79}"/>
                  </a:ext>
                </a:extLst>
              </p:cNvPr>
              <p:cNvSpPr>
                <a:spLocks noChangeArrowheads="1"/>
              </p:cNvSpPr>
              <p:nvPr/>
            </p:nvSpPr>
            <p:spPr bwMode="auto">
              <a:xfrm>
                <a:off x="16399771" y="1298642"/>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3" name="Oval 13">
                <a:extLst>
                  <a:ext uri="{FF2B5EF4-FFF2-40B4-BE49-F238E27FC236}">
                    <a16:creationId xmlns:a16="http://schemas.microsoft.com/office/drawing/2014/main" id="{E54B60D7-D611-4966-A923-E462FE09B850}"/>
                  </a:ext>
                </a:extLst>
              </p:cNvPr>
              <p:cNvSpPr>
                <a:spLocks noChangeArrowheads="1"/>
              </p:cNvSpPr>
              <p:nvPr/>
            </p:nvSpPr>
            <p:spPr bwMode="auto">
              <a:xfrm>
                <a:off x="16418136" y="1317007"/>
                <a:ext cx="77140" cy="73456"/>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4" name="Oval 14">
                <a:extLst>
                  <a:ext uri="{FF2B5EF4-FFF2-40B4-BE49-F238E27FC236}">
                    <a16:creationId xmlns:a16="http://schemas.microsoft.com/office/drawing/2014/main" id="{19DAE04D-01AB-4326-84CB-B4664598AEAA}"/>
                  </a:ext>
                </a:extLst>
              </p:cNvPr>
              <p:cNvSpPr>
                <a:spLocks noChangeArrowheads="1"/>
              </p:cNvSpPr>
              <p:nvPr/>
            </p:nvSpPr>
            <p:spPr bwMode="auto">
              <a:xfrm>
                <a:off x="16440176" y="1331698"/>
                <a:ext cx="36733" cy="4407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5" name="Oval 15">
                <a:extLst>
                  <a:ext uri="{FF2B5EF4-FFF2-40B4-BE49-F238E27FC236}">
                    <a16:creationId xmlns:a16="http://schemas.microsoft.com/office/drawing/2014/main" id="{D11B7159-8772-49AA-BD99-597AFFA894E4}"/>
                  </a:ext>
                </a:extLst>
              </p:cNvPr>
              <p:cNvSpPr>
                <a:spLocks noChangeArrowheads="1"/>
              </p:cNvSpPr>
              <p:nvPr/>
            </p:nvSpPr>
            <p:spPr bwMode="auto">
              <a:xfrm>
                <a:off x="16451197" y="1350061"/>
                <a:ext cx="11021" cy="110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sp>
          <p:nvSpPr>
            <p:cNvPr id="10" name="Freeform 16">
              <a:extLst>
                <a:ext uri="{FF2B5EF4-FFF2-40B4-BE49-F238E27FC236}">
                  <a16:creationId xmlns:a16="http://schemas.microsoft.com/office/drawing/2014/main" id="{5B42A52D-F6C0-4874-9543-735E1D396D09}"/>
                </a:ext>
              </a:extLst>
            </p:cNvPr>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Source Sans Pro Regular" charset="0"/>
              </a:endParaRPr>
            </a:p>
          </p:txBody>
        </p:sp>
        <p:sp>
          <p:nvSpPr>
            <p:cNvPr id="8" name="Freeform 17">
              <a:extLst>
                <a:ext uri="{FF2B5EF4-FFF2-40B4-BE49-F238E27FC236}">
                  <a16:creationId xmlns:a16="http://schemas.microsoft.com/office/drawing/2014/main" id="{C961AC2C-67C5-4339-B2DE-9F161A472794}"/>
                </a:ext>
              </a:extLst>
            </p:cNvPr>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pic>
        <p:nvPicPr>
          <p:cNvPr id="17" name="Picture 16" descr="A screenshot of a social media post&#10;&#10;Description automatically generated">
            <a:extLst>
              <a:ext uri="{FF2B5EF4-FFF2-40B4-BE49-F238E27FC236}">
                <a16:creationId xmlns:a16="http://schemas.microsoft.com/office/drawing/2014/main" id="{13DE3928-4545-CD4B-8C0C-7394900C8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788" y="1722381"/>
            <a:ext cx="4846287" cy="3341124"/>
          </a:xfrm>
          <a:prstGeom prst="rect">
            <a:avLst/>
          </a:prstGeom>
        </p:spPr>
      </p:pic>
    </p:spTree>
    <p:extLst>
      <p:ext uri="{BB962C8B-B14F-4D97-AF65-F5344CB8AC3E}">
        <p14:creationId xmlns:p14="http://schemas.microsoft.com/office/powerpoint/2010/main" val="382756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F5D75-FFDD-41BD-8BD2-5DCCCF31CA27}"/>
              </a:ext>
            </a:extLst>
          </p:cNvPr>
          <p:cNvSpPr txBox="1"/>
          <p:nvPr/>
        </p:nvSpPr>
        <p:spPr>
          <a:xfrm>
            <a:off x="331820" y="421656"/>
            <a:ext cx="5429235" cy="1508105"/>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a:solidFill>
                  <a:schemeClr val="tx1">
                    <a:lumMod val="75000"/>
                    <a:lumOff val="25000"/>
                  </a:schemeClr>
                </a:solidFill>
                <a:effectLst>
                  <a:outerShdw blurRad="38100" dist="38100" dir="2700000" algn="tl">
                    <a:srgbClr val="000000">
                      <a:alpha val="43137"/>
                    </a:srgbClr>
                  </a:outerShdw>
                </a:effectLst>
              </a:rPr>
              <a:t>Digital Acceleration Solution</a:t>
            </a:r>
          </a:p>
          <a:p>
            <a:r>
              <a:rPr lang="fr-CA" sz="2400" b="1" dirty="0" err="1">
                <a:solidFill>
                  <a:srgbClr val="F8CF2C"/>
                </a:solidFill>
              </a:rPr>
              <a:t>Guiders</a:t>
            </a:r>
            <a:r>
              <a:rPr lang="fr-CA" sz="2400" b="1" dirty="0">
                <a:solidFill>
                  <a:srgbClr val="F8CF2C"/>
                </a:solidFill>
              </a:rPr>
              <a:t> and Help</a:t>
            </a:r>
            <a:endParaRPr lang="fr-CA" dirty="0"/>
          </a:p>
        </p:txBody>
      </p:sp>
      <p:sp>
        <p:nvSpPr>
          <p:cNvPr id="3" name="ZoneTexte 2">
            <a:extLst>
              <a:ext uri="{FF2B5EF4-FFF2-40B4-BE49-F238E27FC236}">
                <a16:creationId xmlns:a16="http://schemas.microsoft.com/office/drawing/2014/main" id="{CF888CD8-F10F-4DAA-845D-62A37D4E479F}"/>
              </a:ext>
            </a:extLst>
          </p:cNvPr>
          <p:cNvSpPr txBox="1"/>
          <p:nvPr/>
        </p:nvSpPr>
        <p:spPr>
          <a:xfrm>
            <a:off x="331821" y="2865463"/>
            <a:ext cx="5759965" cy="3046988"/>
          </a:xfrm>
          <a:prstGeom prst="rect">
            <a:avLst/>
          </a:prstGeom>
          <a:noFill/>
        </p:spPr>
        <p:txBody>
          <a:bodyPr wrap="square" rtlCol="0">
            <a:spAutoFit/>
          </a:bodyPr>
          <a:lstStyle/>
          <a:p>
            <a:pPr marL="285750" indent="-285750">
              <a:buFont typeface="Arial" panose="020B0604020202020204" pitchFamily="34" charset="0"/>
              <a:buChar char="•"/>
            </a:pPr>
            <a:r>
              <a:rPr lang="en-CA" sz="2400" b="1" dirty="0"/>
              <a:t>Right-clicking </a:t>
            </a:r>
            <a:r>
              <a:rPr lang="en-CA" sz="2400" dirty="0"/>
              <a:t>any tile on the launchpad launches contextual help menu</a:t>
            </a:r>
          </a:p>
          <a:p>
            <a:pPr marL="285750" indent="-285750">
              <a:buFont typeface="Arial" panose="020B0604020202020204" pitchFamily="34" charset="0"/>
              <a:buChar char="•"/>
            </a:pPr>
            <a:r>
              <a:rPr lang="en-CA" sz="2400" b="1" dirty="0"/>
              <a:t>Frequently Asked Questions: </a:t>
            </a:r>
            <a:r>
              <a:rPr lang="en-CA" sz="2400" dirty="0"/>
              <a:t>Common questions</a:t>
            </a:r>
          </a:p>
          <a:p>
            <a:pPr marL="285750" indent="-285750">
              <a:buFont typeface="Arial" panose="020B0604020202020204" pitchFamily="34" charset="0"/>
              <a:buChar char="•"/>
            </a:pPr>
            <a:r>
              <a:rPr lang="en-CA" sz="2400" b="1" dirty="0"/>
              <a:t>Process &amp; IoT Viewer</a:t>
            </a:r>
            <a:r>
              <a:rPr lang="en-CA" sz="2400" dirty="0"/>
              <a:t>: Dynamic overview of business processes</a:t>
            </a:r>
          </a:p>
          <a:p>
            <a:pPr marL="285750" indent="-285750">
              <a:buFont typeface="Arial" panose="020B0604020202020204" pitchFamily="34" charset="0"/>
              <a:buChar char="•"/>
            </a:pPr>
            <a:r>
              <a:rPr lang="en-CA" sz="2400" b="1" dirty="0"/>
              <a:t>Notifications</a:t>
            </a:r>
            <a:r>
              <a:rPr lang="en-CA" sz="2400" dirty="0"/>
              <a:t>: System state alerts</a:t>
            </a:r>
            <a:endParaRPr lang="en-CA" sz="2400" b="1" dirty="0"/>
          </a:p>
          <a:p>
            <a:pPr marL="285750" indent="-285750">
              <a:buFont typeface="Arial" panose="020B0604020202020204" pitchFamily="34" charset="0"/>
              <a:buChar char="•"/>
            </a:pPr>
            <a:endParaRPr lang="en-CA" sz="2400" b="1" dirty="0"/>
          </a:p>
        </p:txBody>
      </p:sp>
      <p:grpSp>
        <p:nvGrpSpPr>
          <p:cNvPr id="4" name="Group 50">
            <a:extLst>
              <a:ext uri="{FF2B5EF4-FFF2-40B4-BE49-F238E27FC236}">
                <a16:creationId xmlns:a16="http://schemas.microsoft.com/office/drawing/2014/main" id="{56F3D9C6-F1FE-4EFA-9219-6AA42B30597C}"/>
              </a:ext>
            </a:extLst>
          </p:cNvPr>
          <p:cNvGrpSpPr/>
          <p:nvPr/>
        </p:nvGrpSpPr>
        <p:grpSpPr>
          <a:xfrm>
            <a:off x="6430945" y="1457011"/>
            <a:ext cx="5216595" cy="4368084"/>
            <a:chOff x="12304060" y="1298642"/>
            <a:chExt cx="8305292" cy="6530251"/>
          </a:xfrm>
        </p:grpSpPr>
        <p:sp>
          <p:nvSpPr>
            <p:cNvPr id="9" name="Freeform 10">
              <a:extLst>
                <a:ext uri="{FF2B5EF4-FFF2-40B4-BE49-F238E27FC236}">
                  <a16:creationId xmlns:a16="http://schemas.microsoft.com/office/drawing/2014/main" id="{FEA7FE49-8E2A-4A71-A4AA-F3104580B869}"/>
                </a:ext>
              </a:extLst>
            </p:cNvPr>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5" name="Freeform 5">
              <a:extLst>
                <a:ext uri="{FF2B5EF4-FFF2-40B4-BE49-F238E27FC236}">
                  <a16:creationId xmlns:a16="http://schemas.microsoft.com/office/drawing/2014/main" id="{915B097D-D2B1-4728-B720-B97BD37B9AE5}"/>
                </a:ext>
              </a:extLst>
            </p:cNvPr>
            <p:cNvSpPr>
              <a:spLocks/>
            </p:cNvSpPr>
            <p:nvPr/>
          </p:nvSpPr>
          <p:spPr bwMode="auto">
            <a:xfrm>
              <a:off x="12304060" y="1390462"/>
              <a:ext cx="8305292" cy="5020728"/>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6" name="Freeform 7">
              <a:extLst>
                <a:ext uri="{FF2B5EF4-FFF2-40B4-BE49-F238E27FC236}">
                  <a16:creationId xmlns:a16="http://schemas.microsoft.com/office/drawing/2014/main" id="{426FD4AD-4B1F-4AAC-A9B0-4C5EC3396397}"/>
                </a:ext>
              </a:extLst>
            </p:cNvPr>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nvGrpSpPr>
            <p:cNvPr id="7" name="Group 55">
              <a:extLst>
                <a:ext uri="{FF2B5EF4-FFF2-40B4-BE49-F238E27FC236}">
                  <a16:creationId xmlns:a16="http://schemas.microsoft.com/office/drawing/2014/main" id="{61212FEC-698B-483A-B2E6-7BC35013B0C1}"/>
                </a:ext>
              </a:extLst>
            </p:cNvPr>
            <p:cNvGrpSpPr/>
            <p:nvPr/>
          </p:nvGrpSpPr>
          <p:grpSpPr>
            <a:xfrm>
              <a:off x="16399771" y="1298642"/>
              <a:ext cx="113873" cy="121204"/>
              <a:chOff x="16399771" y="1298642"/>
              <a:chExt cx="113873" cy="121204"/>
            </a:xfrm>
            <a:solidFill>
              <a:schemeClr val="bg1">
                <a:lumMod val="65000"/>
              </a:schemeClr>
            </a:solidFill>
          </p:grpSpPr>
          <p:sp>
            <p:nvSpPr>
              <p:cNvPr id="11" name="Oval 11">
                <a:extLst>
                  <a:ext uri="{FF2B5EF4-FFF2-40B4-BE49-F238E27FC236}">
                    <a16:creationId xmlns:a16="http://schemas.microsoft.com/office/drawing/2014/main" id="{B5C024F8-EA90-4058-AF22-3EE17176E1EC}"/>
                  </a:ext>
                </a:extLst>
              </p:cNvPr>
              <p:cNvSpPr>
                <a:spLocks noChangeArrowheads="1"/>
              </p:cNvSpPr>
              <p:nvPr/>
            </p:nvSpPr>
            <p:spPr bwMode="auto">
              <a:xfrm>
                <a:off x="16399771" y="1305988"/>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2" name="Oval 12">
                <a:extLst>
                  <a:ext uri="{FF2B5EF4-FFF2-40B4-BE49-F238E27FC236}">
                    <a16:creationId xmlns:a16="http://schemas.microsoft.com/office/drawing/2014/main" id="{C7379C58-3C68-4FD3-AF2E-D91129F7DA79}"/>
                  </a:ext>
                </a:extLst>
              </p:cNvPr>
              <p:cNvSpPr>
                <a:spLocks noChangeArrowheads="1"/>
              </p:cNvSpPr>
              <p:nvPr/>
            </p:nvSpPr>
            <p:spPr bwMode="auto">
              <a:xfrm>
                <a:off x="16399771" y="1298642"/>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3" name="Oval 13">
                <a:extLst>
                  <a:ext uri="{FF2B5EF4-FFF2-40B4-BE49-F238E27FC236}">
                    <a16:creationId xmlns:a16="http://schemas.microsoft.com/office/drawing/2014/main" id="{E54B60D7-D611-4966-A923-E462FE09B850}"/>
                  </a:ext>
                </a:extLst>
              </p:cNvPr>
              <p:cNvSpPr>
                <a:spLocks noChangeArrowheads="1"/>
              </p:cNvSpPr>
              <p:nvPr/>
            </p:nvSpPr>
            <p:spPr bwMode="auto">
              <a:xfrm>
                <a:off x="16418136" y="1317007"/>
                <a:ext cx="77140" cy="73456"/>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4" name="Oval 14">
                <a:extLst>
                  <a:ext uri="{FF2B5EF4-FFF2-40B4-BE49-F238E27FC236}">
                    <a16:creationId xmlns:a16="http://schemas.microsoft.com/office/drawing/2014/main" id="{19DAE04D-01AB-4326-84CB-B4664598AEAA}"/>
                  </a:ext>
                </a:extLst>
              </p:cNvPr>
              <p:cNvSpPr>
                <a:spLocks noChangeArrowheads="1"/>
              </p:cNvSpPr>
              <p:nvPr/>
            </p:nvSpPr>
            <p:spPr bwMode="auto">
              <a:xfrm>
                <a:off x="16440176" y="1331698"/>
                <a:ext cx="36733" cy="4407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sp>
            <p:nvSpPr>
              <p:cNvPr id="15" name="Oval 15">
                <a:extLst>
                  <a:ext uri="{FF2B5EF4-FFF2-40B4-BE49-F238E27FC236}">
                    <a16:creationId xmlns:a16="http://schemas.microsoft.com/office/drawing/2014/main" id="{D11B7159-8772-49AA-BD99-597AFFA894E4}"/>
                  </a:ext>
                </a:extLst>
              </p:cNvPr>
              <p:cNvSpPr>
                <a:spLocks noChangeArrowheads="1"/>
              </p:cNvSpPr>
              <p:nvPr/>
            </p:nvSpPr>
            <p:spPr bwMode="auto">
              <a:xfrm>
                <a:off x="16451197" y="1350061"/>
                <a:ext cx="11021" cy="110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sp>
          <p:nvSpPr>
            <p:cNvPr id="10" name="Freeform 16">
              <a:extLst>
                <a:ext uri="{FF2B5EF4-FFF2-40B4-BE49-F238E27FC236}">
                  <a16:creationId xmlns:a16="http://schemas.microsoft.com/office/drawing/2014/main" id="{5B42A52D-F6C0-4874-9543-735E1D396D09}"/>
                </a:ext>
              </a:extLst>
            </p:cNvPr>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dirty="0">
                <a:latin typeface="Source Sans Pro Regular" charset="0"/>
              </a:endParaRPr>
            </a:p>
          </p:txBody>
        </p:sp>
        <p:sp>
          <p:nvSpPr>
            <p:cNvPr id="8" name="Freeform 17">
              <a:extLst>
                <a:ext uri="{FF2B5EF4-FFF2-40B4-BE49-F238E27FC236}">
                  <a16:creationId xmlns:a16="http://schemas.microsoft.com/office/drawing/2014/main" id="{C961AC2C-67C5-4339-B2DE-9F161A472794}"/>
                </a:ext>
              </a:extLst>
            </p:cNvPr>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Source Sans Pro Regular" charset="0"/>
              </a:endParaRPr>
            </a:p>
          </p:txBody>
        </p:sp>
      </p:grpSp>
      <p:pic>
        <p:nvPicPr>
          <p:cNvPr id="17" name="Picture 16" descr="A screenshot of a computer&#10;&#10;Description automatically generated">
            <a:extLst>
              <a:ext uri="{FF2B5EF4-FFF2-40B4-BE49-F238E27FC236}">
                <a16:creationId xmlns:a16="http://schemas.microsoft.com/office/drawing/2014/main" id="{239C0EEF-145F-6743-B7A2-E744BE06F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292" y="1705142"/>
            <a:ext cx="4895447" cy="3358363"/>
          </a:xfrm>
          <a:prstGeom prst="rect">
            <a:avLst/>
          </a:prstGeom>
        </p:spPr>
      </p:pic>
    </p:spTree>
    <p:extLst>
      <p:ext uri="{BB962C8B-B14F-4D97-AF65-F5344CB8AC3E}">
        <p14:creationId xmlns:p14="http://schemas.microsoft.com/office/powerpoint/2010/main" val="286319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6840BD-2822-4E45-AE85-01E6F68C7139}"/>
              </a:ext>
            </a:extLst>
          </p:cNvPr>
          <p:cNvSpPr txBox="1"/>
          <p:nvPr/>
        </p:nvSpPr>
        <p:spPr>
          <a:xfrm>
            <a:off x="209725" y="469783"/>
            <a:ext cx="6174745"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err="1">
                <a:solidFill>
                  <a:schemeClr val="tx1">
                    <a:lumMod val="75000"/>
                    <a:lumOff val="25000"/>
                  </a:schemeClr>
                </a:solidFill>
                <a:effectLst>
                  <a:outerShdw blurRad="38100" dist="38100" dir="2700000" algn="tl">
                    <a:srgbClr val="000000">
                      <a:alpha val="43137"/>
                    </a:srgbClr>
                  </a:outerShdw>
                </a:effectLst>
              </a:rPr>
              <a:t>ERPsim</a:t>
            </a:r>
            <a:r>
              <a:rPr lang="en-US" sz="3400" b="1" dirty="0">
                <a:solidFill>
                  <a:schemeClr val="tx1">
                    <a:lumMod val="75000"/>
                    <a:lumOff val="25000"/>
                  </a:schemeClr>
                </a:solidFill>
                <a:effectLst>
                  <a:outerShdw blurRad="38100" dist="38100" dir="2700000" algn="tl">
                    <a:srgbClr val="000000">
                      <a:alpha val="43137"/>
                    </a:srgbClr>
                  </a:outerShdw>
                </a:effectLst>
              </a:rPr>
              <a:t> Manufacturing Scenarios</a:t>
            </a:r>
          </a:p>
          <a:p>
            <a:r>
              <a:rPr lang="fr-CA" sz="2400" b="1" dirty="0" err="1">
                <a:solidFill>
                  <a:srgbClr val="F8CF2C"/>
                </a:solidFill>
              </a:rPr>
              <a:t>Manufacturing</a:t>
            </a:r>
            <a:r>
              <a:rPr lang="fr-CA" sz="2400" b="1" dirty="0">
                <a:solidFill>
                  <a:srgbClr val="F8CF2C"/>
                </a:solidFill>
              </a:rPr>
              <a:t> Introduction</a:t>
            </a:r>
          </a:p>
          <a:p>
            <a:endParaRPr lang="fr-CA" dirty="0"/>
          </a:p>
        </p:txBody>
      </p:sp>
      <p:sp>
        <p:nvSpPr>
          <p:cNvPr id="3" name="ZoneTexte 2">
            <a:extLst>
              <a:ext uri="{FF2B5EF4-FFF2-40B4-BE49-F238E27FC236}">
                <a16:creationId xmlns:a16="http://schemas.microsoft.com/office/drawing/2014/main" id="{111B0C41-D45E-4D49-A014-FA76C9C65CEC}"/>
              </a:ext>
            </a:extLst>
          </p:cNvPr>
          <p:cNvSpPr txBox="1"/>
          <p:nvPr/>
        </p:nvSpPr>
        <p:spPr>
          <a:xfrm>
            <a:off x="331820" y="2075978"/>
            <a:ext cx="11650455" cy="4893647"/>
          </a:xfrm>
          <a:prstGeom prst="rect">
            <a:avLst/>
          </a:prstGeom>
          <a:noFill/>
        </p:spPr>
        <p:txBody>
          <a:bodyPr wrap="square" rtlCol="0">
            <a:spAutoFit/>
          </a:bodyPr>
          <a:lstStyle/>
          <a:p>
            <a:pPr marL="285750" indent="-285750">
              <a:buFont typeface="Arial" panose="020B0604020202020204" pitchFamily="34" charset="0"/>
              <a:buChar char="•"/>
            </a:pPr>
            <a:r>
              <a:rPr lang="en-CA" sz="2400" dirty="0"/>
              <a:t>Manufacturing Introduction, companies start with 100,000 units of each of the 6 finished goods, (Nut, Original, Strawberry, Blueberry, Mixed and Raisins) as well as raw materials sufficient to produce an additional 100,000 units of each product.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In Round one, companies sell their initial stock by adjusting their selling price and marketing strategies.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In Round two, companies produce new finished goods from existing inventory of raw materials (converting existing planned orders to production orders).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In Round three, companies replenish their raw materials to the initial 100,000 units per product and as time permits, adjust their forecasts to above or below 100,000 units.</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230703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6840BD-2822-4E45-AE85-01E6F68C7139}"/>
              </a:ext>
            </a:extLst>
          </p:cNvPr>
          <p:cNvSpPr txBox="1"/>
          <p:nvPr/>
        </p:nvSpPr>
        <p:spPr>
          <a:xfrm>
            <a:off x="209725" y="469783"/>
            <a:ext cx="6174745"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err="1">
                <a:solidFill>
                  <a:schemeClr val="tx1">
                    <a:lumMod val="75000"/>
                    <a:lumOff val="25000"/>
                  </a:schemeClr>
                </a:solidFill>
                <a:effectLst>
                  <a:outerShdw blurRad="38100" dist="38100" dir="2700000" algn="tl">
                    <a:srgbClr val="000000">
                      <a:alpha val="43137"/>
                    </a:srgbClr>
                  </a:outerShdw>
                </a:effectLst>
              </a:rPr>
              <a:t>ERPsim</a:t>
            </a:r>
            <a:r>
              <a:rPr lang="en-US" sz="3400" b="1" dirty="0">
                <a:solidFill>
                  <a:schemeClr val="tx1">
                    <a:lumMod val="75000"/>
                    <a:lumOff val="25000"/>
                  </a:schemeClr>
                </a:solidFill>
                <a:effectLst>
                  <a:outerShdw blurRad="38100" dist="38100" dir="2700000" algn="tl">
                    <a:srgbClr val="000000">
                      <a:alpha val="43137"/>
                    </a:srgbClr>
                  </a:outerShdw>
                </a:effectLst>
              </a:rPr>
              <a:t> Manufacturing Scenarios</a:t>
            </a:r>
          </a:p>
          <a:p>
            <a:r>
              <a:rPr lang="fr-CA" sz="2400" b="1" dirty="0" err="1">
                <a:solidFill>
                  <a:srgbClr val="F8CF2C"/>
                </a:solidFill>
              </a:rPr>
              <a:t>Manufacturing</a:t>
            </a:r>
            <a:r>
              <a:rPr lang="fr-CA" sz="2400" b="1" dirty="0">
                <a:solidFill>
                  <a:srgbClr val="F8CF2C"/>
                </a:solidFill>
              </a:rPr>
              <a:t> Short</a:t>
            </a:r>
          </a:p>
          <a:p>
            <a:endParaRPr lang="fr-CA" dirty="0"/>
          </a:p>
        </p:txBody>
      </p:sp>
      <p:sp>
        <p:nvSpPr>
          <p:cNvPr id="3" name="ZoneTexte 2">
            <a:extLst>
              <a:ext uri="{FF2B5EF4-FFF2-40B4-BE49-F238E27FC236}">
                <a16:creationId xmlns:a16="http://schemas.microsoft.com/office/drawing/2014/main" id="{111B0C41-D45E-4D49-A014-FA76C9C65CEC}"/>
              </a:ext>
            </a:extLst>
          </p:cNvPr>
          <p:cNvSpPr txBox="1"/>
          <p:nvPr/>
        </p:nvSpPr>
        <p:spPr>
          <a:xfrm>
            <a:off x="331820" y="2637847"/>
            <a:ext cx="10885909" cy="3046988"/>
          </a:xfrm>
          <a:prstGeom prst="rect">
            <a:avLst/>
          </a:prstGeom>
          <a:noFill/>
        </p:spPr>
        <p:txBody>
          <a:bodyPr wrap="square" rtlCol="0">
            <a:spAutoFit/>
          </a:bodyPr>
          <a:lstStyle/>
          <a:p>
            <a:pPr marL="285750" indent="-285750">
              <a:buFont typeface="Arial" panose="020B0604020202020204" pitchFamily="34" charset="0"/>
              <a:buChar char="•"/>
            </a:pPr>
            <a:r>
              <a:rPr lang="en-CA" sz="2400" dirty="0"/>
              <a:t>Condensed version of Manufacturing Introduction. Companies start with:</a:t>
            </a:r>
          </a:p>
          <a:p>
            <a:pPr marL="742950" lvl="1" indent="-285750">
              <a:buFont typeface="Arial" panose="020B0604020202020204" pitchFamily="34" charset="0"/>
              <a:buChar char="•"/>
            </a:pPr>
            <a:r>
              <a:rPr lang="en-CA" sz="2400" dirty="0"/>
              <a:t> 96,000 units of 4 finished goods (Nut, Strawberry, Blueberry and Raisins)</a:t>
            </a:r>
          </a:p>
          <a:p>
            <a:pPr marL="742950" lvl="1" indent="-285750">
              <a:buFont typeface="Arial" panose="020B0604020202020204" pitchFamily="34" charset="0"/>
              <a:buChar char="•"/>
            </a:pPr>
            <a:r>
              <a:rPr lang="en-CA" sz="2400" dirty="0"/>
              <a:t>Raw materials sufficient to produce an additional 96,000 units of each product.</a:t>
            </a:r>
          </a:p>
          <a:p>
            <a:pPr lvl="1"/>
            <a:endParaRPr lang="en-CA" sz="2400" dirty="0"/>
          </a:p>
          <a:p>
            <a:pPr marL="285750" indent="-285750">
              <a:buFont typeface="Arial" panose="020B0604020202020204" pitchFamily="34" charset="0"/>
              <a:buChar char="•"/>
            </a:pPr>
            <a:r>
              <a:rPr lang="en-CA" sz="2400" dirty="0"/>
              <a:t>We recommend:</a:t>
            </a:r>
          </a:p>
          <a:p>
            <a:pPr marL="742950" lvl="1" indent="-285750">
              <a:buFont typeface="Arial" panose="020B0604020202020204" pitchFamily="34" charset="0"/>
              <a:buChar char="•"/>
            </a:pPr>
            <a:r>
              <a:rPr lang="en-CA" sz="2400" dirty="0"/>
              <a:t>3 rounds of twenty minutes. </a:t>
            </a:r>
          </a:p>
          <a:p>
            <a:pPr marL="742950" lvl="1" indent="-285750">
              <a:buFont typeface="Arial" panose="020B0604020202020204" pitchFamily="34" charset="0"/>
              <a:buChar char="•"/>
            </a:pPr>
            <a:r>
              <a:rPr lang="en-CA" sz="2400" dirty="0"/>
              <a:t>This scenario is meant to be played in less time than the Manufacturing Introduction scenario. </a:t>
            </a:r>
          </a:p>
        </p:txBody>
      </p:sp>
    </p:spTree>
    <p:extLst>
      <p:ext uri="{BB962C8B-B14F-4D97-AF65-F5344CB8AC3E}">
        <p14:creationId xmlns:p14="http://schemas.microsoft.com/office/powerpoint/2010/main" val="16780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6840BD-2822-4E45-AE85-01E6F68C7139}"/>
              </a:ext>
            </a:extLst>
          </p:cNvPr>
          <p:cNvSpPr txBox="1"/>
          <p:nvPr/>
        </p:nvSpPr>
        <p:spPr>
          <a:xfrm>
            <a:off x="209725" y="469783"/>
            <a:ext cx="6174745" cy="1785104"/>
          </a:xfrm>
          <a:prstGeom prst="rect">
            <a:avLst/>
          </a:prstGeom>
          <a:noFill/>
        </p:spPr>
        <p:txBody>
          <a:bodyPr wrap="square" rtlCol="0">
            <a:spAutoFit/>
          </a:bodyPr>
          <a:lstStyle/>
          <a:p>
            <a:r>
              <a:rPr lang="fr-CA" sz="3400" b="1" dirty="0">
                <a:solidFill>
                  <a:schemeClr val="tx1">
                    <a:lumMod val="75000"/>
                    <a:lumOff val="25000"/>
                  </a:schemeClr>
                </a:solidFill>
                <a:effectLst>
                  <a:outerShdw blurRad="38100" dist="38100" dir="2700000" algn="tl">
                    <a:srgbClr val="000000">
                      <a:alpha val="43137"/>
                    </a:srgbClr>
                  </a:outerShdw>
                </a:effectLst>
              </a:rPr>
              <a:t>1. </a:t>
            </a:r>
          </a:p>
          <a:p>
            <a:r>
              <a:rPr lang="en-US" sz="3400" b="1" dirty="0" err="1">
                <a:solidFill>
                  <a:schemeClr val="tx1">
                    <a:lumMod val="75000"/>
                    <a:lumOff val="25000"/>
                  </a:schemeClr>
                </a:solidFill>
                <a:effectLst>
                  <a:outerShdw blurRad="38100" dist="38100" dir="2700000" algn="tl">
                    <a:srgbClr val="000000">
                      <a:alpha val="43137"/>
                    </a:srgbClr>
                  </a:outerShdw>
                </a:effectLst>
              </a:rPr>
              <a:t>ERPsim</a:t>
            </a:r>
            <a:r>
              <a:rPr lang="en-US" sz="3400" b="1" dirty="0">
                <a:solidFill>
                  <a:schemeClr val="tx1">
                    <a:lumMod val="75000"/>
                    <a:lumOff val="25000"/>
                  </a:schemeClr>
                </a:solidFill>
                <a:effectLst>
                  <a:outerShdw blurRad="38100" dist="38100" dir="2700000" algn="tl">
                    <a:srgbClr val="000000">
                      <a:alpha val="43137"/>
                    </a:srgbClr>
                  </a:outerShdw>
                </a:effectLst>
              </a:rPr>
              <a:t> Manufacturing Scenarios</a:t>
            </a:r>
          </a:p>
          <a:p>
            <a:r>
              <a:rPr lang="fr-CA" sz="2400" b="1" dirty="0" err="1">
                <a:solidFill>
                  <a:srgbClr val="F8CF2C"/>
                </a:solidFill>
              </a:rPr>
              <a:t>Manufacturing</a:t>
            </a:r>
            <a:r>
              <a:rPr lang="fr-CA" sz="2400" b="1" dirty="0">
                <a:solidFill>
                  <a:srgbClr val="F8CF2C"/>
                </a:solidFill>
              </a:rPr>
              <a:t> Extended</a:t>
            </a:r>
          </a:p>
          <a:p>
            <a:endParaRPr lang="fr-CA" dirty="0"/>
          </a:p>
        </p:txBody>
      </p:sp>
      <p:sp>
        <p:nvSpPr>
          <p:cNvPr id="3" name="ZoneTexte 2">
            <a:extLst>
              <a:ext uri="{FF2B5EF4-FFF2-40B4-BE49-F238E27FC236}">
                <a16:creationId xmlns:a16="http://schemas.microsoft.com/office/drawing/2014/main" id="{111B0C41-D45E-4D49-A014-FA76C9C65CEC}"/>
              </a:ext>
            </a:extLst>
          </p:cNvPr>
          <p:cNvSpPr txBox="1"/>
          <p:nvPr/>
        </p:nvSpPr>
        <p:spPr>
          <a:xfrm>
            <a:off x="348149" y="2233233"/>
            <a:ext cx="10885909" cy="4062651"/>
          </a:xfrm>
          <a:prstGeom prst="rect">
            <a:avLst/>
          </a:prstGeom>
          <a:noFill/>
        </p:spPr>
        <p:txBody>
          <a:bodyPr wrap="square" rtlCol="0">
            <a:spAutoFit/>
          </a:bodyPr>
          <a:lstStyle/>
          <a:p>
            <a:r>
              <a:rPr lang="en-CA" dirty="0"/>
              <a:t>Note: Playing Manufacturing Introduction is a pre-requisite for playing the Manufacturing Extended scenario.</a:t>
            </a:r>
          </a:p>
          <a:p>
            <a:endParaRPr lang="en-CA" sz="2400" dirty="0"/>
          </a:p>
          <a:p>
            <a:pPr marL="285750" indent="-285750">
              <a:buFont typeface="Arial" panose="020B0604020202020204" pitchFamily="34" charset="0"/>
              <a:buChar char="•"/>
            </a:pPr>
            <a:r>
              <a:rPr lang="en-CA" sz="2400" dirty="0"/>
              <a:t>Teams make all decisions and transactions from the start of the game. </a:t>
            </a:r>
          </a:p>
          <a:p>
            <a:pPr marL="742950" lvl="1" indent="-285750">
              <a:buFont typeface="Arial" panose="020B0604020202020204" pitchFamily="34" charset="0"/>
              <a:buChar char="•"/>
            </a:pPr>
            <a:r>
              <a:rPr lang="en-CA" sz="2400" dirty="0"/>
              <a:t>Companies begin with no inventory of finished goods and raw materials. </a:t>
            </a:r>
          </a:p>
          <a:p>
            <a:pPr marL="742950" lvl="1" indent="-285750">
              <a:buFont typeface="Arial" panose="020B0604020202020204" pitchFamily="34" charset="0"/>
              <a:buChar char="•"/>
            </a:pPr>
            <a:r>
              <a:rPr lang="en-CA" sz="2400" dirty="0"/>
              <a:t>They must plan their future sales through forecast, replenish raw materials, produce their finished goods, manage their prices, and invest in marketing. </a:t>
            </a:r>
          </a:p>
          <a:p>
            <a:pPr marL="742950" lvl="1" indent="-285750">
              <a:buFont typeface="Arial" panose="020B0604020202020204" pitchFamily="34" charset="0"/>
              <a:buChar char="•"/>
            </a:pPr>
            <a:r>
              <a:rPr lang="en-CA" sz="2400" dirty="0"/>
              <a:t>They can also manage cash flow, change the BOM of finished goods, and invest in equipment and production efficiencies. </a:t>
            </a:r>
          </a:p>
          <a:p>
            <a:pPr marL="742950" lvl="1" indent="-285750">
              <a:buFont typeface="Arial" panose="020B0604020202020204" pitchFamily="34" charset="0"/>
              <a:buChar char="•"/>
            </a:pPr>
            <a:r>
              <a:rPr lang="en-CA" sz="2400" dirty="0"/>
              <a:t>Sales and marketing begin only after the company has received raw materials and successfully started production.</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23628845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fad71f-af27-4732-a3f7-ded52d7a8426">
      <UserInfo>
        <DisplayName>Kamran Shaikh</DisplayName>
        <AccountId>53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07EA3AFD59C64EA874246E3D3D7A91" ma:contentTypeVersion="12" ma:contentTypeDescription="Create a new document." ma:contentTypeScope="" ma:versionID="9054fa0c49a3d12d05748d0150417286">
  <xsd:schema xmlns:xsd="http://www.w3.org/2001/XMLSchema" xmlns:xs="http://www.w3.org/2001/XMLSchema" xmlns:p="http://schemas.microsoft.com/office/2006/metadata/properties" xmlns:ns2="a1fad71f-af27-4732-a3f7-ded52d7a8426" xmlns:ns3="3398906c-a62c-42fb-943c-3d5c02dfac6d" targetNamespace="http://schemas.microsoft.com/office/2006/metadata/properties" ma:root="true" ma:fieldsID="01cf3cbf49b19f95d093b6395e66dda3" ns2:_="" ns3:_="">
    <xsd:import namespace="a1fad71f-af27-4732-a3f7-ded52d7a8426"/>
    <xsd:import namespace="3398906c-a62c-42fb-943c-3d5c02dfac6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ad71f-af27-4732-a3f7-ded52d7a84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98906c-a62c-42fb-943c-3d5c02dfac6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1912B1-F94A-4F29-88DA-FF84D4CEC980}">
  <ds:schemaRefs>
    <ds:schemaRef ds:uri="http://www.w3.org/XML/1998/namespace"/>
    <ds:schemaRef ds:uri="3398906c-a62c-42fb-943c-3d5c02dfac6d"/>
    <ds:schemaRef ds:uri="http://schemas.openxmlformats.org/package/2006/metadata/core-properties"/>
    <ds:schemaRef ds:uri="http://purl.org/dc/terms/"/>
    <ds:schemaRef ds:uri="a1fad71f-af27-4732-a3f7-ded52d7a8426"/>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A6EE3ED-73C9-45F2-A6C9-DB81726C9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fad71f-af27-4732-a3f7-ded52d7a8426"/>
    <ds:schemaRef ds:uri="3398906c-a62c-42fb-943c-3d5c02dfa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F561C-8A87-4353-A524-956B018911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3843</TotalTime>
  <Words>1340</Words>
  <Application>Microsoft Macintosh PowerPoint</Application>
  <PresentationFormat>Widescreen</PresentationFormat>
  <Paragraphs>194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Source Sans Pro Regular</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Amélie Poulin</dc:creator>
  <cp:lastModifiedBy>Kamran Shaikh</cp:lastModifiedBy>
  <cp:revision>22</cp:revision>
  <dcterms:created xsi:type="dcterms:W3CDTF">2020-04-14T01:23:29Z</dcterms:created>
  <dcterms:modified xsi:type="dcterms:W3CDTF">2020-10-30T13:37:32Z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0x0101006607EA3AFD59C64EA874246E3D3D7A91</vt:lpwstr>
  </property>
</Properties>
</file>