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76" r:id="rId10"/>
    <p:sldId id="275" r:id="rId11"/>
    <p:sldId id="262" r:id="rId12"/>
    <p:sldId id="263" r:id="rId13"/>
    <p:sldId id="277" r:id="rId14"/>
    <p:sldId id="27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2C"/>
    <a:srgbClr val="1817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 autoAdjust="0"/>
    <p:restoredTop sz="94637"/>
  </p:normalViewPr>
  <p:slideViewPr>
    <p:cSldViewPr snapToGrid="0">
      <p:cViewPr varScale="1">
        <p:scale>
          <a:sx n="104" d="100"/>
          <a:sy n="104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1E4-A79D-4051-B84F-DA507CB0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A2B14-0757-4ED5-B604-8C31BCF6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109A4-1263-4204-8FCC-3C267CB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AD4F-FB9C-45A1-BF10-A9E9AECD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FD4B9-40B6-4755-B4B2-088407F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79BA2-F175-48BB-B076-BF462F2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D4E6E9-B371-42BD-A76E-56ECB13E4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31EBD-8FC3-4421-B7FD-227E9A8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98C-7D88-49F9-BD07-C942018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C0EE5-CE16-453E-92A4-D50153B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36A80-0403-4B90-8F9C-A9F9E1F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C8833-494F-4188-BFE8-837881D0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0A2D-5416-4299-A2BC-8997EC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152B-7922-41F3-879F-CFA5A78D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F6D60-8A8A-4171-9321-49D0215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C624-E455-4A47-B49D-B1ADFBAD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A74C-9854-4BC9-B1C6-0EA3D275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3AE23-6EFA-4255-96BF-4BE8582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C505-966B-48E4-BD6B-CC0C655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64FD9-B7A7-4F3F-A525-69AACC07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3DD62-44AA-4D39-B79B-983031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0A3EB-EC51-4C36-BB49-DAC4307C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AC22D-741B-40BB-9BE8-6DFDAB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8DA82-9B74-4027-A5E8-A8A950E4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15C53-84A9-48E5-93AB-662E72A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87BD-BF21-4AE1-A04D-024289A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D592D-7837-49BB-AF40-5521E4F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1E249-24D2-46C9-94BE-5AA0CCC6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5981B-AA58-4C22-B211-D0AC69D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84565-66B7-4264-B642-06BC17E0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C6F6F-91B8-4BD1-921D-55A38D4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9AC-6BDF-4080-ACD3-6F3FEDF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9748-A996-4333-A65C-01C0A192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C9B75C-516D-4ADB-AD29-438EFD47A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30F95-4264-4336-980C-47FE77275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19522-04F6-4687-9E7E-DC6F62BA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33A3E2-84EB-43A6-8B76-1E1214E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1AD3B-5AFD-4FFB-B15D-1C08943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95BF66-A8A2-4508-A3D9-485F61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8DC6-3071-4A72-BFB6-5C791EE9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9A3B6D-D9AF-4029-943E-DE17DEB1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21229-D9B3-434E-9242-9D488F3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2AE0F-88DC-48F7-BCE4-B1C3220C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3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8B7221-4784-475B-8024-52D16459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98CA96-17B1-4AED-ABB6-8461C3A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B1E955-EB69-48FC-8F10-7D5B6B2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27336-A47D-430A-92F5-8DCA4F5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23D3D-593B-40A5-98FA-A007454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0AF9A-4046-47A4-AF92-A161D64A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C67DD-201A-4490-A423-2BDCF05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6E45A-E4E1-4B1D-BCDF-F2F729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50F0D-81FC-4683-9FCF-1804D6E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568E0-37D7-49A1-8B80-996A005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E5249-CE0E-4C0F-8891-E316479E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D56CD-8AC1-4149-94DC-F17B3DD75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A6D27-FEAF-4DD2-B9A1-7AB5058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DFEF9-50B3-47A8-99DA-320EEB2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43E6-CCB7-4EFC-94B1-FB7C240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C98119-465A-47FF-9784-13533DA2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B3F2D-0174-434D-A691-F76A6FD6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7B8A-30D4-4172-BBEB-18541034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446-979F-4576-8801-0CE6D4988993}" type="datetimeFigureOut">
              <a:rPr lang="fr-CA" smtClean="0"/>
              <a:t>20-08-04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4372F-B475-4DEB-BBC1-9C095A21F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A47CC-CD91-46A1-B6F6-8F7DC593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AD03D6-9D5B-4EA6-99E4-E309B9FCBF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989" y="6337242"/>
            <a:ext cx="1017654" cy="4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8837D8-C616-4CE4-857E-8FE021FE439A}"/>
              </a:ext>
            </a:extLst>
          </p:cNvPr>
          <p:cNvGrpSpPr/>
          <p:nvPr/>
        </p:nvGrpSpPr>
        <p:grpSpPr>
          <a:xfrm>
            <a:off x="-1" y="-5029"/>
            <a:ext cx="12191980" cy="6857989"/>
            <a:chOff x="0" y="8389"/>
            <a:chExt cx="12191980" cy="6857989"/>
          </a:xfrm>
        </p:grpSpPr>
        <p:pic>
          <p:nvPicPr>
            <p:cNvPr id="5" name="Image 4" descr="Une image contenant personne, intérieur, fenêtre, table&#10;&#10;Description générée automatiquement">
              <a:extLst>
                <a:ext uri="{FF2B5EF4-FFF2-40B4-BE49-F238E27FC236}">
                  <a16:creationId xmlns:a16="http://schemas.microsoft.com/office/drawing/2014/main" id="{C311240E-4D56-4510-BD85-B3DDF44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/>
            <a:stretch/>
          </p:blipFill>
          <p:spPr>
            <a:xfrm>
              <a:off x="0" y="8389"/>
              <a:ext cx="12191980" cy="68579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9EED-7BB3-4414-B853-DD5FC0CAEA64}"/>
                </a:ext>
              </a:extLst>
            </p:cNvPr>
            <p:cNvSpPr/>
            <p:nvPr/>
          </p:nvSpPr>
          <p:spPr>
            <a:xfrm>
              <a:off x="1226181" y="14264"/>
              <a:ext cx="9739618" cy="5108050"/>
            </a:xfrm>
            <a:prstGeom prst="rect">
              <a:avLst/>
            </a:prstGeom>
            <a:solidFill>
              <a:srgbClr val="18171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74C4E72-319E-423E-834A-B6FDD0E459AC}"/>
              </a:ext>
            </a:extLst>
          </p:cNvPr>
          <p:cNvSpPr txBox="1"/>
          <p:nvPr/>
        </p:nvSpPr>
        <p:spPr>
          <a:xfrm>
            <a:off x="3789013" y="1164265"/>
            <a:ext cx="4613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 SIMULATIONS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5DED6-9F52-4F07-B3A6-8266B9CA88C8}"/>
              </a:ext>
            </a:extLst>
          </p:cNvPr>
          <p:cNvSpPr txBox="1"/>
          <p:nvPr/>
        </p:nvSpPr>
        <p:spPr>
          <a:xfrm>
            <a:off x="3789015" y="1719589"/>
            <a:ext cx="46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 Online </a:t>
            </a:r>
          </a:p>
          <a:p>
            <a:pPr algn="ctr"/>
            <a:r>
              <a:rPr lang="fr-CA" sz="48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ACB0A-E6E7-4F4D-A47E-2FC55EC2EC4F}"/>
              </a:ext>
            </a:extLst>
          </p:cNvPr>
          <p:cNvSpPr txBox="1"/>
          <p:nvPr/>
        </p:nvSpPr>
        <p:spPr>
          <a:xfrm>
            <a:off x="2004587" y="3568751"/>
            <a:ext cx="8182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Module 4: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Facilitating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ERPsim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469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31064" y="2073780"/>
            <a:ext cx="66291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What’s a good debriefing approach?</a:t>
            </a:r>
          </a:p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000" dirty="0"/>
              <a:t>Reflect on what happened, participants may have been unaware when they were engaged with the simulation</a:t>
            </a:r>
            <a:br>
              <a:rPr lang="en-CA" sz="2000" dirty="0"/>
            </a:br>
            <a:endParaRPr lang="en-CA" sz="20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000" dirty="0"/>
              <a:t>Best way to highlight the learning experience embedded in </a:t>
            </a:r>
            <a:r>
              <a:rPr lang="en-CA" sz="2000" dirty="0" err="1"/>
              <a:t>ERPsim</a:t>
            </a:r>
            <a:br>
              <a:rPr lang="en-CA" sz="2000" dirty="0"/>
            </a:br>
            <a:endParaRPr lang="en-CA" sz="20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000" dirty="0"/>
              <a:t>Use a structured approach: </a:t>
            </a:r>
          </a:p>
          <a:p>
            <a:pPr marL="1128713" lvl="1" indent="-330200">
              <a:buFont typeface="Arial" panose="020B0604020202020204" pitchFamily="34" charset="0"/>
              <a:buChar char="•"/>
            </a:pPr>
            <a:r>
              <a:rPr lang="en-CA" sz="2000" dirty="0"/>
              <a:t>Transition: What did they experience?</a:t>
            </a:r>
          </a:p>
          <a:p>
            <a:pPr marL="1128713" lvl="1" indent="-330200">
              <a:buFont typeface="Arial" panose="020B0604020202020204" pitchFamily="34" charset="0"/>
              <a:buChar char="•"/>
            </a:pPr>
            <a:r>
              <a:rPr lang="en-CA" sz="2000" dirty="0"/>
              <a:t>Teamwork: What did your team do?</a:t>
            </a:r>
          </a:p>
          <a:p>
            <a:pPr marL="1128713" lvl="1" indent="-330200">
              <a:buFont typeface="Arial" panose="020B0604020202020204" pitchFamily="34" charset="0"/>
              <a:buChar char="•"/>
            </a:pPr>
            <a:r>
              <a:rPr lang="en-CA" sz="2000" dirty="0"/>
              <a:t>Connections: Can you see value for your customers or is there a connection to your everyday work life? 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49359" y="2826381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51416" y="3687174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5642" y="4652867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55442" y="2635184"/>
            <a:ext cx="44547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Debriefing suggestions: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Reserve at least 30 minutes for a structured debrief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Break before you debrief so they have some downtime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Reflect: Debrief your debrief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Come up with your own approach, make the debrief work for you!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Debriefing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Distribution Scenario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056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391C61-824C-41A1-8B7A-E618CA81F04B}"/>
              </a:ext>
            </a:extLst>
          </p:cNvPr>
          <p:cNvSpPr txBox="1"/>
          <p:nvPr/>
        </p:nvSpPr>
        <p:spPr>
          <a:xfrm>
            <a:off x="209725" y="408237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  <a:p>
            <a:r>
              <a:rPr lang="en-US" sz="2400" b="1" dirty="0">
                <a:solidFill>
                  <a:srgbClr val="F8CF2C"/>
                </a:solidFill>
              </a:rPr>
              <a:t>Module 4</a:t>
            </a:r>
          </a:p>
          <a:p>
            <a:endParaRPr lang="fr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753AD-28B6-4DAF-99CE-707D0961A9B6}"/>
              </a:ext>
            </a:extLst>
          </p:cNvPr>
          <p:cNvSpPr/>
          <p:nvPr/>
        </p:nvSpPr>
        <p:spPr>
          <a:xfrm>
            <a:off x="209725" y="2144644"/>
            <a:ext cx="9489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Revise the material for this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the material available on the instructor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 a few games and practice in the Fiori Launchpad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learning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Complete the Module 4 quiz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1C6C6A-2165-AB4A-B5B8-6BEE05E95644}"/>
              </a:ext>
            </a:extLst>
          </p:cNvPr>
          <p:cNvGrpSpPr/>
          <p:nvPr/>
        </p:nvGrpSpPr>
        <p:grpSpPr>
          <a:xfrm rot="21173230">
            <a:off x="5201481" y="2850831"/>
            <a:ext cx="4930693" cy="3635669"/>
            <a:chOff x="5603817" y="3289743"/>
            <a:chExt cx="4930693" cy="3635669"/>
          </a:xfrm>
        </p:grpSpPr>
        <p:pic>
          <p:nvPicPr>
            <p:cNvPr id="11" name="Picture 10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D853857-0AAF-8C4C-84C2-BB5C74C9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5603817" y="4950447"/>
              <a:ext cx="1974965" cy="1974965"/>
            </a:xfrm>
            <a:prstGeom prst="rect">
              <a:avLst/>
            </a:prstGeom>
          </p:spPr>
        </p:pic>
        <p:pic>
          <p:nvPicPr>
            <p:cNvPr id="12" name="Picture 11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6777C771-F649-474A-8B6E-D16015E42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8559545" y="3742288"/>
              <a:ext cx="1974965" cy="1974965"/>
            </a:xfrm>
            <a:prstGeom prst="rect">
              <a:avLst/>
            </a:prstGeom>
          </p:spPr>
        </p:pic>
        <p:pic>
          <p:nvPicPr>
            <p:cNvPr id="13" name="Picture 12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E386D33-CA5B-DC40-AE0C-A243694A3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 flipH="1">
              <a:off x="6613662" y="3287982"/>
              <a:ext cx="1976400" cy="1979922"/>
            </a:xfrm>
            <a:prstGeom prst="rect">
              <a:avLst/>
            </a:prstGeom>
          </p:spPr>
        </p:pic>
      </p:grpSp>
      <p:pic>
        <p:nvPicPr>
          <p:cNvPr id="15" name="Picture 14" descr="A picture containing black, light, white, drawing&#10;&#10;Description automatically generated">
            <a:extLst>
              <a:ext uri="{FF2B5EF4-FFF2-40B4-BE49-F238E27FC236}">
                <a16:creationId xmlns:a16="http://schemas.microsoft.com/office/drawing/2014/main" id="{CA8C2CE1-EAAF-994E-9939-8CBF6EBF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577" flipH="1">
            <a:off x="8711356" y="1203380"/>
            <a:ext cx="1976400" cy="19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A5FA469A-5EAF-495E-A911-6861CCBE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 flipH="1">
            <a:off x="-415099" y="11"/>
            <a:ext cx="12191980" cy="6857989"/>
          </a:xfrm>
          <a:prstGeom prst="rect">
            <a:avLst/>
          </a:prstGeom>
        </p:spPr>
      </p:pic>
      <p:pic>
        <p:nvPicPr>
          <p:cNvPr id="14" name="Image 13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416F8299-6D96-4436-A999-82A902D8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91995"/>
          <a:stretch/>
        </p:blipFill>
        <p:spPr>
          <a:xfrm flipH="1">
            <a:off x="11147453" y="0"/>
            <a:ext cx="10445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0033B-5031-475A-8394-0A02FF4B1FE0}"/>
              </a:ext>
            </a:extLst>
          </p:cNvPr>
          <p:cNvSpPr/>
          <p:nvPr/>
        </p:nvSpPr>
        <p:spPr>
          <a:xfrm>
            <a:off x="7438669" y="0"/>
            <a:ext cx="3724891" cy="6857154"/>
          </a:xfrm>
          <a:prstGeom prst="rect">
            <a:avLst/>
          </a:prstGeom>
          <a:solidFill>
            <a:srgbClr val="1817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7139FF-F9AF-43AA-A24B-A791E3C7E62B}"/>
              </a:ext>
            </a:extLst>
          </p:cNvPr>
          <p:cNvSpPr txBox="1"/>
          <p:nvPr/>
        </p:nvSpPr>
        <p:spPr>
          <a:xfrm>
            <a:off x="7560530" y="951388"/>
            <a:ext cx="30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module </a:t>
            </a:r>
            <a:r>
              <a:rPr lang="fr-CA" sz="2400" b="1" dirty="0" err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</a:t>
            </a:r>
            <a:endParaRPr lang="fr-CA" sz="2400" b="1" dirty="0">
              <a:solidFill>
                <a:srgbClr val="F8CF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19852-FA03-46F5-B8D6-3E8B11F10CF0}"/>
              </a:ext>
            </a:extLst>
          </p:cNvPr>
          <p:cNvSpPr txBox="1"/>
          <p:nvPr/>
        </p:nvSpPr>
        <p:spPr>
          <a:xfrm>
            <a:off x="7201591" y="1649519"/>
            <a:ext cx="3961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Distribution scenarios and storyline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Digital Acceleration Solution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chemeClr val="bg1"/>
                </a:solidFill>
              </a:rPr>
              <a:t>Distribution Session </a:t>
            </a:r>
            <a:r>
              <a:rPr lang="fr-CA" dirty="0" err="1">
                <a:solidFill>
                  <a:schemeClr val="bg1"/>
                </a:solidFill>
              </a:rPr>
              <a:t>Timeline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chemeClr val="bg1"/>
                </a:solidFill>
              </a:rPr>
              <a:t>Fiori </a:t>
            </a:r>
            <a:r>
              <a:rPr lang="fr-CA" dirty="0" err="1">
                <a:solidFill>
                  <a:schemeClr val="bg1"/>
                </a:solidFill>
              </a:rPr>
              <a:t>Overview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dirty="0" err="1">
                <a:solidFill>
                  <a:schemeClr val="bg1"/>
                </a:solidFill>
              </a:rPr>
              <a:t>Debriefing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dirty="0" err="1">
                <a:solidFill>
                  <a:schemeClr val="bg1"/>
                </a:solidFill>
              </a:rPr>
              <a:t>Next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Steps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ACB971F-E68A-469C-98C9-57C54011F20A}"/>
              </a:ext>
            </a:extLst>
          </p:cNvPr>
          <p:cNvSpPr txBox="1"/>
          <p:nvPr/>
        </p:nvSpPr>
        <p:spPr>
          <a:xfrm>
            <a:off x="209726" y="469783"/>
            <a:ext cx="457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Simulation</a:t>
            </a:r>
          </a:p>
          <a:p>
            <a:r>
              <a:rPr lang="en-CA" sz="2400" b="1" dirty="0">
                <a:solidFill>
                  <a:srgbClr val="F8CF2C"/>
                </a:solidFill>
              </a:rPr>
              <a:t>Storyline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154E86-DAD7-4D5D-9F58-313240C6DF93}"/>
              </a:ext>
            </a:extLst>
          </p:cNvPr>
          <p:cNvSpPr/>
          <p:nvPr/>
        </p:nvSpPr>
        <p:spPr>
          <a:xfrm>
            <a:off x="7408383" y="287700"/>
            <a:ext cx="3038955" cy="6401858"/>
          </a:xfrm>
          <a:prstGeom prst="rect">
            <a:avLst/>
          </a:prstGeom>
          <a:solidFill>
            <a:schemeClr val="bg1"/>
          </a:solidFill>
          <a:ln w="76200">
            <a:solidFill>
              <a:srgbClr val="F8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1F1139-93C6-4320-8E7C-71B62031BF55}"/>
              </a:ext>
            </a:extLst>
          </p:cNvPr>
          <p:cNvSpPr txBox="1"/>
          <p:nvPr/>
        </p:nvSpPr>
        <p:spPr>
          <a:xfrm>
            <a:off x="346981" y="2521246"/>
            <a:ext cx="68871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Participants run a wholesale distributor of bottled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Compete against the other wholesalers (teams) to satisfy customer demand and maximize profit!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Shortest and simplest simulation 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Teams will be responsible for buying and selling 3 flavors of bottled water in 2 sizes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Teams start with 1000 units for each product or 6000 units in total.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8C27A2-E917-43A6-9F49-250B763FF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70" y="469783"/>
            <a:ext cx="2363601" cy="2297293"/>
          </a:xfrm>
          <a:prstGeom prst="rect">
            <a:avLst/>
          </a:prstGeom>
        </p:spPr>
      </p:pic>
      <p:sp>
        <p:nvSpPr>
          <p:cNvPr id="11" name="ZoneTexte 9">
            <a:extLst>
              <a:ext uri="{FF2B5EF4-FFF2-40B4-BE49-F238E27FC236}">
                <a16:creationId xmlns:a16="http://schemas.microsoft.com/office/drawing/2014/main" id="{CE62ADF7-6C1C-AF4D-9BB7-1C80908BA6F1}"/>
              </a:ext>
            </a:extLst>
          </p:cNvPr>
          <p:cNvSpPr txBox="1"/>
          <p:nvPr/>
        </p:nvSpPr>
        <p:spPr>
          <a:xfrm>
            <a:off x="7408382" y="2509402"/>
            <a:ext cx="3038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Objective</a:t>
            </a:r>
          </a:p>
          <a:p>
            <a:r>
              <a:rPr lang="en-CA" sz="1600" dirty="0"/>
              <a:t>Introduce participants to the basic concepts of SAP navigation</a:t>
            </a:r>
          </a:p>
          <a:p>
            <a:endParaRPr lang="en-CA" sz="1600" dirty="0"/>
          </a:p>
          <a:p>
            <a:r>
              <a:rPr lang="en-CA" sz="1600" b="1" dirty="0"/>
              <a:t>Requirements</a:t>
            </a:r>
          </a:p>
          <a:p>
            <a:r>
              <a:rPr lang="en-CA" sz="1600" dirty="0"/>
              <a:t>Approximately 2 to 3 hours to conduct a session</a:t>
            </a:r>
          </a:p>
          <a:p>
            <a:endParaRPr lang="en-CA" sz="1600" dirty="0"/>
          </a:p>
          <a:p>
            <a:r>
              <a:rPr lang="en-CA" sz="1600" dirty="0"/>
              <a:t>Updated web browser and decent bandwidth</a:t>
            </a:r>
          </a:p>
          <a:p>
            <a:endParaRPr lang="en-CA" sz="1600" dirty="0"/>
          </a:p>
          <a:p>
            <a:r>
              <a:rPr lang="en-CA" sz="1600" b="1" dirty="0"/>
              <a:t>NO SAP KNOWLEDGE REQUIRED!</a:t>
            </a:r>
          </a:p>
        </p:txBody>
      </p:sp>
    </p:spTree>
    <p:extLst>
      <p:ext uri="{BB962C8B-B14F-4D97-AF65-F5344CB8AC3E}">
        <p14:creationId xmlns:p14="http://schemas.microsoft.com/office/powerpoint/2010/main" val="196176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6840BD-2822-4E45-AE85-01E6F68C7139}"/>
              </a:ext>
            </a:extLst>
          </p:cNvPr>
          <p:cNvSpPr txBox="1"/>
          <p:nvPr/>
        </p:nvSpPr>
        <p:spPr>
          <a:xfrm>
            <a:off x="209726" y="469783"/>
            <a:ext cx="37414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 vs. Skins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Key </a:t>
            </a:r>
            <a:r>
              <a:rPr lang="fr-CA" sz="2400" b="1" dirty="0" err="1">
                <a:solidFill>
                  <a:srgbClr val="F8CF2C"/>
                </a:solidFill>
              </a:rPr>
              <a:t>differences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1B0C41-D45E-4D49-A014-FA76C9C65CEC}"/>
              </a:ext>
            </a:extLst>
          </p:cNvPr>
          <p:cNvSpPr txBox="1"/>
          <p:nvPr/>
        </p:nvSpPr>
        <p:spPr>
          <a:xfrm>
            <a:off x="331820" y="2778107"/>
            <a:ext cx="67668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Two distinct scenarios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Distribution Short (10 days/round; 45 minutes)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Distribution Standard (20 days/round; 3 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Skins: Products and vendors which will be referred to on your bill of materials.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Water Bottles: Teams distribute water bottles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Snacks: Teams distribute healthy snacks</a:t>
            </a:r>
          </a:p>
          <a:p>
            <a:pPr lvl="1"/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Customizing the bill of 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6D03D-E106-F548-8AB6-658A32AE5580}"/>
              </a:ext>
            </a:extLst>
          </p:cNvPr>
          <p:cNvSpPr txBox="1"/>
          <p:nvPr/>
        </p:nvSpPr>
        <p:spPr>
          <a:xfrm>
            <a:off x="8398910" y="2778107"/>
            <a:ext cx="34612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Distribution short</a:t>
            </a:r>
          </a:p>
          <a:p>
            <a:r>
              <a:rPr lang="en-US" dirty="0"/>
              <a:t>Short time frame, best used as a demo experience</a:t>
            </a:r>
          </a:p>
          <a:p>
            <a:endParaRPr lang="en-US" b="1" dirty="0"/>
          </a:p>
          <a:p>
            <a:r>
              <a:rPr lang="en-US" b="1" dirty="0"/>
              <a:t>Distribution standard</a:t>
            </a:r>
          </a:p>
          <a:p>
            <a:r>
              <a:rPr lang="en-US" dirty="0"/>
              <a:t>Full </a:t>
            </a:r>
            <a:r>
              <a:rPr lang="en-US" dirty="0" err="1"/>
              <a:t>ERPsim</a:t>
            </a:r>
            <a:r>
              <a:rPr lang="en-US" dirty="0"/>
              <a:t> experience, covers SAP navigation, basic transactions and business process</a:t>
            </a:r>
          </a:p>
          <a:p>
            <a:endParaRPr lang="en-US" dirty="0"/>
          </a:p>
          <a:p>
            <a:r>
              <a:rPr lang="en-US" b="1" dirty="0"/>
              <a:t>Contact us: </a:t>
            </a:r>
          </a:p>
          <a:p>
            <a:r>
              <a:rPr lang="en-US" dirty="0" err="1"/>
              <a:t>info@batonsimuations.com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and Setup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Warehousing</a:t>
            </a:r>
            <a:r>
              <a:rPr lang="fr-CA" sz="2400" b="1" dirty="0">
                <a:solidFill>
                  <a:srgbClr val="F8CF2C"/>
                </a:solidFill>
              </a:rPr>
              <a:t>, </a:t>
            </a:r>
            <a:r>
              <a:rPr lang="fr-CA" sz="2400" b="1" dirty="0" err="1">
                <a:solidFill>
                  <a:srgbClr val="F8CF2C"/>
                </a:solidFill>
              </a:rPr>
              <a:t>Forecasting</a:t>
            </a:r>
            <a:r>
              <a:rPr lang="fr-CA" sz="2400" b="1" dirty="0">
                <a:solidFill>
                  <a:srgbClr val="F8CF2C"/>
                </a:solidFill>
              </a:rPr>
              <a:t> and Marketing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095442"/>
            <a:ext cx="5759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/>
              <a:t>Warehousing costs</a:t>
            </a:r>
            <a:r>
              <a:rPr lang="en-CA" sz="2400"/>
              <a:t>: Incurred when teams keep &gt; 6000 units in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/>
              <a:t>Forecasting</a:t>
            </a:r>
            <a:r>
              <a:rPr lang="en-CA" sz="2400" dirty="0"/>
              <a:t>: Beyond 6000 will decrease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Marketing Tip</a:t>
            </a:r>
            <a:r>
              <a:rPr lang="en-CA" sz="2400" dirty="0"/>
              <a:t>: 2 to 3% of total revenue is more than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Setup</a:t>
            </a:r>
            <a:r>
              <a:rPr lang="en-CA" sz="2400" dirty="0"/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1 minute/virtual day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20 days/round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3 rounds/game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3 regions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1 distribution channel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6 products to distribute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20" name="Picture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BFC9E1C-4891-0D4B-92C6-FD6A17710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79" y="1815415"/>
            <a:ext cx="4818943" cy="31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Tiles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1909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865463"/>
            <a:ext cx="575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Dashboards </a:t>
            </a:r>
            <a:r>
              <a:rPr lang="en-CA" sz="2400" dirty="0"/>
              <a:t>which can be used to better organize the KPIs and metrics available for each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Each role for every scenario</a:t>
            </a:r>
            <a:r>
              <a:rPr lang="en-CA" sz="2400" dirty="0"/>
              <a:t> will have access to these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Distribution scenario</a:t>
            </a:r>
            <a:r>
              <a:rPr lang="en-CA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Sales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Marketing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Procurement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/>
              <a:t>Financials Overview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A665E-8F62-D84F-8C0B-0478D2B47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41" y="1817359"/>
            <a:ext cx="4813181" cy="31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331820" y="421656"/>
            <a:ext cx="54292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Acceleration Solution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Guiders</a:t>
            </a:r>
            <a:r>
              <a:rPr lang="fr-CA" sz="2400" b="1" dirty="0">
                <a:solidFill>
                  <a:srgbClr val="F8CF2C"/>
                </a:solidFill>
              </a:rPr>
              <a:t> and Help</a:t>
            </a:r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865463"/>
            <a:ext cx="5759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Right-clicking </a:t>
            </a:r>
            <a:r>
              <a:rPr lang="en-CA" sz="2400" dirty="0"/>
              <a:t>any tile on the launchpad launches contextual help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Frequently Asked Questions: </a:t>
            </a:r>
            <a:r>
              <a:rPr lang="en-CA" sz="2400" dirty="0"/>
              <a:t>Common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Process &amp; IoT Viewer</a:t>
            </a:r>
            <a:r>
              <a:rPr lang="en-CA" sz="2400" dirty="0"/>
              <a:t>: Dynamic overview of business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Notifications</a:t>
            </a:r>
            <a:r>
              <a:rPr lang="en-CA" sz="2400" dirty="0"/>
              <a:t>: System state alerts</a:t>
            </a: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/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4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2D5F90-9CCE-5E4B-9CDB-9B3155CE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87" y="1777010"/>
            <a:ext cx="4878789" cy="31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9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7059BA0A-4E22-4904-816E-E794C7148AA0}"/>
              </a:ext>
            </a:extLst>
          </p:cNvPr>
          <p:cNvCxnSpPr>
            <a:cxnSpLocks/>
          </p:cNvCxnSpPr>
          <p:nvPr/>
        </p:nvCxnSpPr>
        <p:spPr>
          <a:xfrm flipV="1">
            <a:off x="548121" y="2067074"/>
            <a:ext cx="10876354" cy="1890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0">
            <a:extLst>
              <a:ext uri="{FF2B5EF4-FFF2-40B4-BE49-F238E27FC236}">
                <a16:creationId xmlns:a16="http://schemas.microsoft.com/office/drawing/2014/main" id="{AD68F95B-0EE6-4F77-8A99-5FC21C261C83}"/>
              </a:ext>
            </a:extLst>
          </p:cNvPr>
          <p:cNvGrpSpPr/>
          <p:nvPr/>
        </p:nvGrpSpPr>
        <p:grpSpPr>
          <a:xfrm>
            <a:off x="2067321" y="2067000"/>
            <a:ext cx="934260" cy="1732384"/>
            <a:chOff x="1326010" y="2823017"/>
            <a:chExt cx="934260" cy="1732384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5BE02DBA-4191-43D6-ACEA-BDE814DF22D7}"/>
                </a:ext>
              </a:extLst>
            </p:cNvPr>
            <p:cNvGrpSpPr/>
            <p:nvPr/>
          </p:nvGrpSpPr>
          <p:grpSpPr>
            <a:xfrm>
              <a:off x="1326010" y="2823017"/>
              <a:ext cx="934259" cy="1732384"/>
              <a:chOff x="1326010" y="2823017"/>
              <a:chExt cx="934259" cy="1732384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2E61C61-84B5-4FDC-B436-670EC123AAFB}"/>
                  </a:ext>
                </a:extLst>
              </p:cNvPr>
              <p:cNvGrpSpPr/>
              <p:nvPr/>
            </p:nvGrpSpPr>
            <p:grpSpPr>
              <a:xfrm>
                <a:off x="1326010" y="2882935"/>
                <a:ext cx="934259" cy="1672466"/>
                <a:chOff x="1847771" y="2351314"/>
                <a:chExt cx="934259" cy="1672466"/>
              </a:xfrm>
            </p:grpSpPr>
            <p:cxnSp>
              <p:nvCxnSpPr>
                <p:cNvPr id="8" name="Straight Connector 20">
                  <a:extLst>
                    <a:ext uri="{FF2B5EF4-FFF2-40B4-BE49-F238E27FC236}">
                      <a16:creationId xmlns:a16="http://schemas.microsoft.com/office/drawing/2014/main" id="{1E86BC21-315B-4CA7-BAF0-62FC50F8EF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22">
                  <a:extLst>
                    <a:ext uri="{FF2B5EF4-FFF2-40B4-BE49-F238E27FC236}">
                      <a16:creationId xmlns:a16="http://schemas.microsoft.com/office/drawing/2014/main" id="{8B26286C-72F5-4CAC-A66D-97A7816B1AE3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solidFill>
                  <a:srgbClr val="F8CF2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8831FC78-886B-4768-BDFB-5CFEC4996C59}"/>
                  </a:ext>
                </a:extLst>
              </p:cNvPr>
              <p:cNvSpPr/>
              <p:nvPr/>
            </p:nvSpPr>
            <p:spPr>
              <a:xfrm>
                <a:off x="1734925" y="2823017"/>
                <a:ext cx="116428" cy="116428"/>
              </a:xfrm>
              <a:prstGeom prst="ellipse">
                <a:avLst/>
              </a:prstGeom>
              <a:solidFill>
                <a:srgbClr val="F8CF2C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F0E850-6658-4B06-91C2-6976FF7B1BE8}"/>
                </a:ext>
              </a:extLst>
            </p:cNvPr>
            <p:cNvSpPr txBox="1">
              <a:spLocks/>
            </p:cNvSpPr>
            <p:nvPr/>
          </p:nvSpPr>
          <p:spPr>
            <a:xfrm>
              <a:off x="1326010" y="3874782"/>
              <a:ext cx="934260" cy="42697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1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5D4B3088-F365-4A7A-A605-B453B2D8CA4F}"/>
              </a:ext>
            </a:extLst>
          </p:cNvPr>
          <p:cNvGrpSpPr/>
          <p:nvPr/>
        </p:nvGrpSpPr>
        <p:grpSpPr>
          <a:xfrm>
            <a:off x="5771550" y="2067000"/>
            <a:ext cx="951513" cy="1732384"/>
            <a:chOff x="2999495" y="2823017"/>
            <a:chExt cx="951513" cy="1732384"/>
          </a:xfrm>
          <a:solidFill>
            <a:srgbClr val="F8CF2C"/>
          </a:solidFill>
        </p:grpSpPr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CE4FDED-0A54-4511-A7D9-966FA9E80AD3}"/>
                </a:ext>
              </a:extLst>
            </p:cNvPr>
            <p:cNvGrpSpPr/>
            <p:nvPr/>
          </p:nvGrpSpPr>
          <p:grpSpPr>
            <a:xfrm>
              <a:off x="3016749" y="2823017"/>
              <a:ext cx="934259" cy="1732384"/>
              <a:chOff x="3016749" y="2823017"/>
              <a:chExt cx="934259" cy="1732384"/>
            </a:xfrm>
            <a:grpFill/>
          </p:grpSpPr>
          <p:grpSp>
            <p:nvGrpSpPr>
              <p:cNvPr id="13" name="Group 35">
                <a:extLst>
                  <a:ext uri="{FF2B5EF4-FFF2-40B4-BE49-F238E27FC236}">
                    <a16:creationId xmlns:a16="http://schemas.microsoft.com/office/drawing/2014/main" id="{09DD66EA-80AE-417B-88F0-D1DAB652AA74}"/>
                  </a:ext>
                </a:extLst>
              </p:cNvPr>
              <p:cNvGrpSpPr/>
              <p:nvPr/>
            </p:nvGrpSpPr>
            <p:grpSpPr>
              <a:xfrm>
                <a:off x="3016749" y="2882935"/>
                <a:ext cx="934259" cy="1672466"/>
                <a:chOff x="1858573" y="2351314"/>
                <a:chExt cx="934259" cy="1672466"/>
              </a:xfrm>
              <a:grpFill/>
            </p:grpSpPr>
            <p:cxnSp>
              <p:nvCxnSpPr>
                <p:cNvPr id="15" name="Straight Connector 36">
                  <a:extLst>
                    <a:ext uri="{FF2B5EF4-FFF2-40B4-BE49-F238E27FC236}">
                      <a16:creationId xmlns:a16="http://schemas.microsoft.com/office/drawing/2014/main" id="{8083EE15-3A82-4AF6-9007-D21F26DE810E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37">
                  <a:extLst>
                    <a:ext uri="{FF2B5EF4-FFF2-40B4-BE49-F238E27FC236}">
                      <a16:creationId xmlns:a16="http://schemas.microsoft.com/office/drawing/2014/main" id="{F9400D0D-614D-439A-A782-157AB2E0F3B2}"/>
                    </a:ext>
                  </a:extLst>
                </p:cNvPr>
                <p:cNvSpPr/>
                <p:nvPr/>
              </p:nvSpPr>
              <p:spPr>
                <a:xfrm>
                  <a:off x="1858573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4" name="Oval 62">
                <a:extLst>
                  <a:ext uri="{FF2B5EF4-FFF2-40B4-BE49-F238E27FC236}">
                    <a16:creationId xmlns:a16="http://schemas.microsoft.com/office/drawing/2014/main" id="{3346D331-1666-4FDB-9042-0F43A8F240A0}"/>
                  </a:ext>
                </a:extLst>
              </p:cNvPr>
              <p:cNvSpPr/>
              <p:nvPr/>
            </p:nvSpPr>
            <p:spPr>
              <a:xfrm>
                <a:off x="3414862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A316271D-1B06-4207-A9A6-9D8876BD12FE}"/>
                </a:ext>
              </a:extLst>
            </p:cNvPr>
            <p:cNvSpPr txBox="1">
              <a:spLocks/>
            </p:cNvSpPr>
            <p:nvPr/>
          </p:nvSpPr>
          <p:spPr>
            <a:xfrm>
              <a:off x="2999495" y="3874782"/>
              <a:ext cx="934249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2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2736368D-A512-490C-89D8-82B6C508D71E}"/>
              </a:ext>
            </a:extLst>
          </p:cNvPr>
          <p:cNvGrpSpPr/>
          <p:nvPr/>
        </p:nvGrpSpPr>
        <p:grpSpPr>
          <a:xfrm>
            <a:off x="9372236" y="1997324"/>
            <a:ext cx="934271" cy="1732384"/>
            <a:chOff x="4685872" y="2823017"/>
            <a:chExt cx="934271" cy="1732384"/>
          </a:xfrm>
          <a:solidFill>
            <a:srgbClr val="F8CF2C"/>
          </a:solidFill>
        </p:grpSpPr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6FCC2412-5EC3-4253-8D55-B3F8776E3E2E}"/>
                </a:ext>
              </a:extLst>
            </p:cNvPr>
            <p:cNvGrpSpPr/>
            <p:nvPr/>
          </p:nvGrpSpPr>
          <p:grpSpPr>
            <a:xfrm>
              <a:off x="4685884" y="2823017"/>
              <a:ext cx="934259" cy="1732384"/>
              <a:chOff x="4685884" y="2823017"/>
              <a:chExt cx="934259" cy="1732384"/>
            </a:xfrm>
            <a:grpFill/>
          </p:grpSpPr>
          <p:grpSp>
            <p:nvGrpSpPr>
              <p:cNvPr id="34" name="Group 38">
                <a:extLst>
                  <a:ext uri="{FF2B5EF4-FFF2-40B4-BE49-F238E27FC236}">
                    <a16:creationId xmlns:a16="http://schemas.microsoft.com/office/drawing/2014/main" id="{0F3B498D-C0EB-4A37-9FC2-F1464EC55B76}"/>
                  </a:ext>
                </a:extLst>
              </p:cNvPr>
              <p:cNvGrpSpPr/>
              <p:nvPr/>
            </p:nvGrpSpPr>
            <p:grpSpPr>
              <a:xfrm>
                <a:off x="4685884" y="2882935"/>
                <a:ext cx="934259" cy="1672466"/>
                <a:chOff x="1847771" y="2351314"/>
                <a:chExt cx="934259" cy="1672466"/>
              </a:xfrm>
              <a:grpFill/>
            </p:grpSpPr>
            <p:cxnSp>
              <p:nvCxnSpPr>
                <p:cNvPr id="36" name="Straight Connector 39">
                  <a:extLst>
                    <a:ext uri="{FF2B5EF4-FFF2-40B4-BE49-F238E27FC236}">
                      <a16:creationId xmlns:a16="http://schemas.microsoft.com/office/drawing/2014/main" id="{6E147318-E627-475D-B110-36091A0478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40">
                  <a:extLst>
                    <a:ext uri="{FF2B5EF4-FFF2-40B4-BE49-F238E27FC236}">
                      <a16:creationId xmlns:a16="http://schemas.microsoft.com/office/drawing/2014/main" id="{FFB4AD16-F0AF-4FA6-9DA0-A049BC993B5C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5" name="Oval 63">
                <a:extLst>
                  <a:ext uri="{FF2B5EF4-FFF2-40B4-BE49-F238E27FC236}">
                    <a16:creationId xmlns:a16="http://schemas.microsoft.com/office/drawing/2014/main" id="{031335D1-DC57-4187-BAC8-07E32F09E447}"/>
                  </a:ext>
                </a:extLst>
              </p:cNvPr>
              <p:cNvSpPr/>
              <p:nvPr/>
            </p:nvSpPr>
            <p:spPr>
              <a:xfrm>
                <a:off x="5094799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6288FA22-A3F8-4507-9C5A-6B2786C8E909}"/>
                </a:ext>
              </a:extLst>
            </p:cNvPr>
            <p:cNvSpPr txBox="1">
              <a:spLocks/>
            </p:cNvSpPr>
            <p:nvPr/>
          </p:nvSpPr>
          <p:spPr>
            <a:xfrm>
              <a:off x="4685872" y="3874782"/>
              <a:ext cx="934249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Round 3</a:t>
              </a:r>
              <a:endParaRPr lang="en-US" sz="16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C292B55-6DE9-48EF-A2D4-CB1D3458972F}"/>
              </a:ext>
            </a:extLst>
          </p:cNvPr>
          <p:cNvSpPr txBox="1"/>
          <p:nvPr/>
        </p:nvSpPr>
        <p:spPr>
          <a:xfrm>
            <a:off x="209725" y="469783"/>
            <a:ext cx="5360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Timeline</a:t>
            </a:r>
          </a:p>
          <a:p>
            <a:r>
              <a:rPr lang="fr-CA" sz="2400" b="1" dirty="0" err="1">
                <a:solidFill>
                  <a:srgbClr val="F8CF2C"/>
                </a:solidFill>
              </a:rPr>
              <a:t>When</a:t>
            </a:r>
            <a:r>
              <a:rPr lang="fr-CA" sz="2400" b="1" dirty="0">
                <a:solidFill>
                  <a:srgbClr val="F8CF2C"/>
                </a:solidFill>
              </a:rPr>
              <a:t> to pause and </a:t>
            </a:r>
            <a:r>
              <a:rPr lang="fr-CA" sz="2400" b="1" dirty="0" err="1">
                <a:solidFill>
                  <a:srgbClr val="F8CF2C"/>
                </a:solidFill>
              </a:rPr>
              <a:t>what</a:t>
            </a:r>
            <a:r>
              <a:rPr lang="fr-CA" sz="2400" b="1" dirty="0">
                <a:solidFill>
                  <a:srgbClr val="F8CF2C"/>
                </a:solidFill>
              </a:rPr>
              <a:t> to </a:t>
            </a:r>
            <a:r>
              <a:rPr lang="fr-CA" sz="2400" b="1" dirty="0" err="1">
                <a:solidFill>
                  <a:srgbClr val="F8CF2C"/>
                </a:solidFill>
              </a:rPr>
              <a:t>say</a:t>
            </a:r>
            <a:endParaRPr lang="fr-CA" sz="2400" b="1" dirty="0">
              <a:solidFill>
                <a:srgbClr val="F8CF2C"/>
              </a:solidFill>
            </a:endParaRPr>
          </a:p>
          <a:p>
            <a:endParaRPr lang="fr-CA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6CEE918-CF35-4727-A6C9-51AA0DB52553}"/>
              </a:ext>
            </a:extLst>
          </p:cNvPr>
          <p:cNvSpPr txBox="1"/>
          <p:nvPr/>
        </p:nvSpPr>
        <p:spPr>
          <a:xfrm>
            <a:off x="150160" y="3852104"/>
            <a:ext cx="41112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Sales, Marketing and Finance</a:t>
            </a:r>
          </a:p>
          <a:p>
            <a:endParaRPr lang="en-CA" sz="1400" b="1" dirty="0"/>
          </a:p>
          <a:p>
            <a:r>
              <a:rPr lang="en-CA" sz="1400" b="1" dirty="0"/>
              <a:t>PAUSES </a:t>
            </a:r>
          </a:p>
          <a:p>
            <a:endParaRPr lang="en-C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DAY 5: </a:t>
            </a:r>
            <a:r>
              <a:rPr lang="en-CA" sz="1400" dirty="0"/>
              <a:t>Show Profit Trend, Leaderboard, Sales trend, Sales Analysis, Inventory Trend, Marketing and Revenue, Cash Balance, Net, Profit/Lost, Price Market Report</a:t>
            </a:r>
          </a:p>
          <a:p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BETWEEN DAYS 10 &amp; 20:</a:t>
            </a:r>
            <a:r>
              <a:rPr lang="en-CA" sz="1400" dirty="0"/>
              <a:t> Show Geospatial analytics</a:t>
            </a:r>
          </a:p>
          <a:p>
            <a:endParaRPr lang="en-CA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END OF DAY 20: </a:t>
            </a:r>
            <a:r>
              <a:rPr lang="en-CA" sz="1400" dirty="0"/>
              <a:t>Game Controller reports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01D49C3-A5F3-4A37-B430-47D400CCBD07}"/>
              </a:ext>
            </a:extLst>
          </p:cNvPr>
          <p:cNvSpPr txBox="1"/>
          <p:nvPr/>
        </p:nvSpPr>
        <p:spPr>
          <a:xfrm>
            <a:off x="4189873" y="3873216"/>
            <a:ext cx="42923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Replenishment process</a:t>
            </a:r>
          </a:p>
          <a:p>
            <a:endParaRPr lang="en-CA" sz="1400" b="1" dirty="0"/>
          </a:p>
          <a:p>
            <a:r>
              <a:rPr lang="en-CA" sz="1400" b="1" dirty="0"/>
              <a:t>BEFORE ROUND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Provide real-life </a:t>
            </a:r>
            <a:r>
              <a:rPr lang="en-CA" sz="1400" b="1" dirty="0"/>
              <a:t>MRP</a:t>
            </a:r>
            <a:r>
              <a:rPr lang="en-CA" sz="1400" dirty="0"/>
              <a:t> example and explain the concept of </a:t>
            </a:r>
            <a:r>
              <a:rPr lang="en-CA" sz="1400" b="1" dirty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Demo</a:t>
            </a:r>
            <a:r>
              <a:rPr lang="en-CA" sz="1400" dirty="0"/>
              <a:t> how to change requirements and an MRP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Explain </a:t>
            </a:r>
            <a:r>
              <a:rPr lang="en-CA" sz="1400" b="1" dirty="0"/>
              <a:t>Manage Purchase Requisitions, 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Demo </a:t>
            </a:r>
            <a:r>
              <a:rPr lang="en-CA" sz="1400" b="1" dirty="0"/>
              <a:t>DAS</a:t>
            </a:r>
          </a:p>
          <a:p>
            <a:endParaRPr lang="en-CA" sz="1400" b="1" dirty="0"/>
          </a:p>
          <a:p>
            <a:r>
              <a:rPr lang="en-CA" sz="1400" b="1" dirty="0"/>
              <a:t>PAUSES (OPTIONAL)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/>
              <a:t>DAY 10: </a:t>
            </a:r>
            <a:r>
              <a:rPr lang="en-CA" sz="1400" dirty="0"/>
              <a:t>Explain Competitive Analytics</a:t>
            </a:r>
          </a:p>
          <a:p>
            <a:endParaRPr lang="en-CA" sz="1400" b="1" dirty="0"/>
          </a:p>
          <a:p>
            <a:r>
              <a:rPr lang="en-CA" sz="1400" b="1" dirty="0"/>
              <a:t>END OF DAY 20: </a:t>
            </a:r>
            <a:r>
              <a:rPr lang="en-CA" sz="1400" dirty="0"/>
              <a:t>Game Controller reports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DE320D8-BF3D-42E6-8C87-3A9BBBAC4142}"/>
              </a:ext>
            </a:extLst>
          </p:cNvPr>
          <p:cNvSpPr txBox="1"/>
          <p:nvPr/>
        </p:nvSpPr>
        <p:spPr>
          <a:xfrm>
            <a:off x="8482263" y="3873216"/>
            <a:ext cx="3537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/>
              <a:t>Focus on Team Strategy</a:t>
            </a:r>
          </a:p>
          <a:p>
            <a:endParaRPr lang="en-CA" sz="1400" b="1" dirty="0"/>
          </a:p>
          <a:p>
            <a:r>
              <a:rPr lang="en-CA" sz="1400" b="1" dirty="0"/>
              <a:t>BEFORE ROUND 3 </a:t>
            </a:r>
            <a:r>
              <a:rPr lang="en-CA" sz="1400" dirty="0"/>
              <a:t>allow participants time to strategize</a:t>
            </a:r>
          </a:p>
          <a:p>
            <a:endParaRPr lang="en-CA" sz="1400" b="1" dirty="0"/>
          </a:p>
          <a:p>
            <a:r>
              <a:rPr lang="en-CA" sz="1400" b="1" dirty="0"/>
              <a:t>END OF GAME: C</a:t>
            </a:r>
            <a:r>
              <a:rPr lang="en-CA" sz="1400" dirty="0"/>
              <a:t>elebrate and review final Game Controller reports</a:t>
            </a:r>
          </a:p>
          <a:p>
            <a:endParaRPr lang="en-CA" sz="1400" b="1" dirty="0"/>
          </a:p>
        </p:txBody>
      </p:sp>
      <p:grpSp>
        <p:nvGrpSpPr>
          <p:cNvPr id="53" name="Group 123">
            <a:extLst>
              <a:ext uri="{FF2B5EF4-FFF2-40B4-BE49-F238E27FC236}">
                <a16:creationId xmlns:a16="http://schemas.microsoft.com/office/drawing/2014/main" id="{BA6D2A63-DC9D-4E83-BCAB-358E86976920}"/>
              </a:ext>
            </a:extLst>
          </p:cNvPr>
          <p:cNvGrpSpPr/>
          <p:nvPr/>
        </p:nvGrpSpPr>
        <p:grpSpPr>
          <a:xfrm>
            <a:off x="11079554" y="331733"/>
            <a:ext cx="508000" cy="640773"/>
            <a:chOff x="3938588" y="5438775"/>
            <a:chExt cx="558800" cy="7048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612679DC-70B6-4512-909E-EC125F010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8588" y="5519738"/>
              <a:ext cx="558800" cy="623887"/>
            </a:xfrm>
            <a:custGeom>
              <a:avLst/>
              <a:gdLst>
                <a:gd name="T0" fmla="*/ 281 w 705"/>
                <a:gd name="T1" fmla="*/ 778 h 786"/>
                <a:gd name="T2" fmla="*/ 156 w 705"/>
                <a:gd name="T3" fmla="*/ 725 h 786"/>
                <a:gd name="T4" fmla="*/ 59 w 705"/>
                <a:gd name="T5" fmla="*/ 629 h 786"/>
                <a:gd name="T6" fmla="*/ 7 w 705"/>
                <a:gd name="T7" fmla="*/ 504 h 786"/>
                <a:gd name="T8" fmla="*/ 2 w 705"/>
                <a:gd name="T9" fmla="*/ 399 h 786"/>
                <a:gd name="T10" fmla="*/ 39 w 705"/>
                <a:gd name="T11" fmla="*/ 272 h 786"/>
                <a:gd name="T12" fmla="*/ 118 w 705"/>
                <a:gd name="T13" fmla="*/ 169 h 786"/>
                <a:gd name="T14" fmla="*/ 230 w 705"/>
                <a:gd name="T15" fmla="*/ 102 h 786"/>
                <a:gd name="T16" fmla="*/ 340 w 705"/>
                <a:gd name="T17" fmla="*/ 80 h 786"/>
                <a:gd name="T18" fmla="*/ 377 w 705"/>
                <a:gd name="T19" fmla="*/ 81 h 786"/>
                <a:gd name="T20" fmla="*/ 475 w 705"/>
                <a:gd name="T21" fmla="*/ 103 h 786"/>
                <a:gd name="T22" fmla="*/ 586 w 705"/>
                <a:gd name="T23" fmla="*/ 169 h 786"/>
                <a:gd name="T24" fmla="*/ 666 w 705"/>
                <a:gd name="T25" fmla="*/ 272 h 786"/>
                <a:gd name="T26" fmla="*/ 703 w 705"/>
                <a:gd name="T27" fmla="*/ 399 h 786"/>
                <a:gd name="T28" fmla="*/ 698 w 705"/>
                <a:gd name="T29" fmla="*/ 504 h 786"/>
                <a:gd name="T30" fmla="*/ 644 w 705"/>
                <a:gd name="T31" fmla="*/ 629 h 786"/>
                <a:gd name="T32" fmla="*/ 549 w 705"/>
                <a:gd name="T33" fmla="*/ 725 h 786"/>
                <a:gd name="T34" fmla="*/ 423 w 705"/>
                <a:gd name="T35" fmla="*/ 778 h 786"/>
                <a:gd name="T36" fmla="*/ 167 w 705"/>
                <a:gd name="T37" fmla="*/ 605 h 786"/>
                <a:gd name="T38" fmla="*/ 176 w 705"/>
                <a:gd name="T39" fmla="*/ 610 h 786"/>
                <a:gd name="T40" fmla="*/ 176 w 705"/>
                <a:gd name="T41" fmla="*/ 629 h 786"/>
                <a:gd name="T42" fmla="*/ 162 w 705"/>
                <a:gd name="T43" fmla="*/ 696 h 786"/>
                <a:gd name="T44" fmla="*/ 254 w 705"/>
                <a:gd name="T45" fmla="*/ 742 h 786"/>
                <a:gd name="T46" fmla="*/ 341 w 705"/>
                <a:gd name="T47" fmla="*/ 759 h 786"/>
                <a:gd name="T48" fmla="*/ 345 w 705"/>
                <a:gd name="T49" fmla="*/ 688 h 786"/>
                <a:gd name="T50" fmla="*/ 360 w 705"/>
                <a:gd name="T51" fmla="*/ 685 h 786"/>
                <a:gd name="T52" fmla="*/ 367 w 705"/>
                <a:gd name="T53" fmla="*/ 757 h 786"/>
                <a:gd name="T54" fmla="*/ 431 w 705"/>
                <a:gd name="T55" fmla="*/ 749 h 786"/>
                <a:gd name="T56" fmla="*/ 524 w 705"/>
                <a:gd name="T57" fmla="*/ 710 h 786"/>
                <a:gd name="T58" fmla="*/ 532 w 705"/>
                <a:gd name="T59" fmla="*/ 629 h 786"/>
                <a:gd name="T60" fmla="*/ 527 w 705"/>
                <a:gd name="T61" fmla="*/ 619 h 786"/>
                <a:gd name="T62" fmla="*/ 536 w 705"/>
                <a:gd name="T63" fmla="*/ 607 h 786"/>
                <a:gd name="T64" fmla="*/ 551 w 705"/>
                <a:gd name="T65" fmla="*/ 610 h 786"/>
                <a:gd name="T66" fmla="*/ 617 w 705"/>
                <a:gd name="T67" fmla="*/ 622 h 786"/>
                <a:gd name="T68" fmla="*/ 662 w 705"/>
                <a:gd name="T69" fmla="*/ 533 h 786"/>
                <a:gd name="T70" fmla="*/ 678 w 705"/>
                <a:gd name="T71" fmla="*/ 446 h 786"/>
                <a:gd name="T72" fmla="*/ 608 w 705"/>
                <a:gd name="T73" fmla="*/ 441 h 786"/>
                <a:gd name="T74" fmla="*/ 607 w 705"/>
                <a:gd name="T75" fmla="*/ 428 h 786"/>
                <a:gd name="T76" fmla="*/ 678 w 705"/>
                <a:gd name="T77" fmla="*/ 419 h 786"/>
                <a:gd name="T78" fmla="*/ 669 w 705"/>
                <a:gd name="T79" fmla="*/ 357 h 786"/>
                <a:gd name="T80" fmla="*/ 630 w 705"/>
                <a:gd name="T81" fmla="*/ 264 h 786"/>
                <a:gd name="T82" fmla="*/ 551 w 705"/>
                <a:gd name="T83" fmla="*/ 255 h 786"/>
                <a:gd name="T84" fmla="*/ 541 w 705"/>
                <a:gd name="T85" fmla="*/ 259 h 786"/>
                <a:gd name="T86" fmla="*/ 529 w 705"/>
                <a:gd name="T87" fmla="*/ 250 h 786"/>
                <a:gd name="T88" fmla="*/ 532 w 705"/>
                <a:gd name="T89" fmla="*/ 235 h 786"/>
                <a:gd name="T90" fmla="*/ 541 w 705"/>
                <a:gd name="T91" fmla="*/ 167 h 786"/>
                <a:gd name="T92" fmla="*/ 438 w 705"/>
                <a:gd name="T93" fmla="*/ 118 h 786"/>
                <a:gd name="T94" fmla="*/ 352 w 705"/>
                <a:gd name="T95" fmla="*/ 107 h 786"/>
                <a:gd name="T96" fmla="*/ 240 w 705"/>
                <a:gd name="T97" fmla="*/ 127 h 786"/>
                <a:gd name="T98" fmla="*/ 142 w 705"/>
                <a:gd name="T99" fmla="*/ 184 h 786"/>
                <a:gd name="T100" fmla="*/ 179 w 705"/>
                <a:gd name="T101" fmla="*/ 240 h 786"/>
                <a:gd name="T102" fmla="*/ 176 w 705"/>
                <a:gd name="T103" fmla="*/ 255 h 786"/>
                <a:gd name="T104" fmla="*/ 167 w 705"/>
                <a:gd name="T105" fmla="*/ 259 h 786"/>
                <a:gd name="T106" fmla="*/ 107 w 705"/>
                <a:gd name="T107" fmla="*/ 220 h 786"/>
                <a:gd name="T108" fmla="*/ 63 w 705"/>
                <a:gd name="T109" fmla="*/ 284 h 786"/>
                <a:gd name="T110" fmla="*/ 31 w 705"/>
                <a:gd name="T111" fmla="*/ 380 h 786"/>
                <a:gd name="T112" fmla="*/ 90 w 705"/>
                <a:gd name="T113" fmla="*/ 419 h 786"/>
                <a:gd name="T114" fmla="*/ 103 w 705"/>
                <a:gd name="T115" fmla="*/ 433 h 786"/>
                <a:gd name="T116" fmla="*/ 95 w 705"/>
                <a:gd name="T117" fmla="*/ 445 h 786"/>
                <a:gd name="T118" fmla="*/ 27 w 705"/>
                <a:gd name="T119" fmla="*/ 458 h 786"/>
                <a:gd name="T120" fmla="*/ 51 w 705"/>
                <a:gd name="T121" fmla="*/ 558 h 786"/>
                <a:gd name="T122" fmla="*/ 105 w 705"/>
                <a:gd name="T123" fmla="*/ 644 h 786"/>
                <a:gd name="T124" fmla="*/ 162 w 705"/>
                <a:gd name="T125" fmla="*/ 607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5" h="786">
                  <a:moveTo>
                    <a:pt x="352" y="786"/>
                  </a:moveTo>
                  <a:lnTo>
                    <a:pt x="352" y="786"/>
                  </a:lnTo>
                  <a:lnTo>
                    <a:pt x="316" y="783"/>
                  </a:lnTo>
                  <a:lnTo>
                    <a:pt x="281" y="778"/>
                  </a:lnTo>
                  <a:lnTo>
                    <a:pt x="247" y="769"/>
                  </a:lnTo>
                  <a:lnTo>
                    <a:pt x="215" y="757"/>
                  </a:lnTo>
                  <a:lnTo>
                    <a:pt x="184" y="742"/>
                  </a:lnTo>
                  <a:lnTo>
                    <a:pt x="156" y="725"/>
                  </a:lnTo>
                  <a:lnTo>
                    <a:pt x="129" y="705"/>
                  </a:lnTo>
                  <a:lnTo>
                    <a:pt x="103" y="681"/>
                  </a:lnTo>
                  <a:lnTo>
                    <a:pt x="81" y="658"/>
                  </a:lnTo>
                  <a:lnTo>
                    <a:pt x="59" y="629"/>
                  </a:lnTo>
                  <a:lnTo>
                    <a:pt x="42" y="600"/>
                  </a:lnTo>
                  <a:lnTo>
                    <a:pt x="27" y="570"/>
                  </a:lnTo>
                  <a:lnTo>
                    <a:pt x="15" y="538"/>
                  </a:lnTo>
                  <a:lnTo>
                    <a:pt x="7" y="504"/>
                  </a:lnTo>
                  <a:lnTo>
                    <a:pt x="2" y="468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2" y="399"/>
                  </a:lnTo>
                  <a:lnTo>
                    <a:pt x="7" y="365"/>
                  </a:lnTo>
                  <a:lnTo>
                    <a:pt x="14" y="333"/>
                  </a:lnTo>
                  <a:lnTo>
                    <a:pt x="25" y="301"/>
                  </a:lnTo>
                  <a:lnTo>
                    <a:pt x="39" y="272"/>
                  </a:lnTo>
                  <a:lnTo>
                    <a:pt x="56" y="244"/>
                  </a:lnTo>
                  <a:lnTo>
                    <a:pt x="74" y="216"/>
                  </a:lnTo>
                  <a:lnTo>
                    <a:pt x="95" y="191"/>
                  </a:lnTo>
                  <a:lnTo>
                    <a:pt x="118" y="169"/>
                  </a:lnTo>
                  <a:lnTo>
                    <a:pt x="144" y="149"/>
                  </a:lnTo>
                  <a:lnTo>
                    <a:pt x="171" y="130"/>
                  </a:lnTo>
                  <a:lnTo>
                    <a:pt x="199" y="115"/>
                  </a:lnTo>
                  <a:lnTo>
                    <a:pt x="230" y="102"/>
                  </a:lnTo>
                  <a:lnTo>
                    <a:pt x="262" y="91"/>
                  </a:lnTo>
                  <a:lnTo>
                    <a:pt x="294" y="85"/>
                  </a:lnTo>
                  <a:lnTo>
                    <a:pt x="330" y="81"/>
                  </a:lnTo>
                  <a:lnTo>
                    <a:pt x="340" y="80"/>
                  </a:lnTo>
                  <a:lnTo>
                    <a:pt x="340" y="0"/>
                  </a:lnTo>
                  <a:lnTo>
                    <a:pt x="367" y="0"/>
                  </a:lnTo>
                  <a:lnTo>
                    <a:pt x="367" y="80"/>
                  </a:lnTo>
                  <a:lnTo>
                    <a:pt x="377" y="81"/>
                  </a:lnTo>
                  <a:lnTo>
                    <a:pt x="377" y="81"/>
                  </a:lnTo>
                  <a:lnTo>
                    <a:pt x="411" y="85"/>
                  </a:lnTo>
                  <a:lnTo>
                    <a:pt x="444" y="93"/>
                  </a:lnTo>
                  <a:lnTo>
                    <a:pt x="475" y="103"/>
                  </a:lnTo>
                  <a:lnTo>
                    <a:pt x="505" y="115"/>
                  </a:lnTo>
                  <a:lnTo>
                    <a:pt x="534" y="130"/>
                  </a:lnTo>
                  <a:lnTo>
                    <a:pt x="561" y="149"/>
                  </a:lnTo>
                  <a:lnTo>
                    <a:pt x="586" y="169"/>
                  </a:lnTo>
                  <a:lnTo>
                    <a:pt x="610" y="193"/>
                  </a:lnTo>
                  <a:lnTo>
                    <a:pt x="630" y="216"/>
                  </a:lnTo>
                  <a:lnTo>
                    <a:pt x="649" y="244"/>
                  </a:lnTo>
                  <a:lnTo>
                    <a:pt x="666" y="272"/>
                  </a:lnTo>
                  <a:lnTo>
                    <a:pt x="679" y="301"/>
                  </a:lnTo>
                  <a:lnTo>
                    <a:pt x="689" y="333"/>
                  </a:lnTo>
                  <a:lnTo>
                    <a:pt x="698" y="365"/>
                  </a:lnTo>
                  <a:lnTo>
                    <a:pt x="703" y="399"/>
                  </a:lnTo>
                  <a:lnTo>
                    <a:pt x="705" y="433"/>
                  </a:lnTo>
                  <a:lnTo>
                    <a:pt x="705" y="433"/>
                  </a:lnTo>
                  <a:lnTo>
                    <a:pt x="703" y="468"/>
                  </a:lnTo>
                  <a:lnTo>
                    <a:pt x="698" y="504"/>
                  </a:lnTo>
                  <a:lnTo>
                    <a:pt x="689" y="538"/>
                  </a:lnTo>
                  <a:lnTo>
                    <a:pt x="678" y="570"/>
                  </a:lnTo>
                  <a:lnTo>
                    <a:pt x="662" y="600"/>
                  </a:lnTo>
                  <a:lnTo>
                    <a:pt x="644" y="629"/>
                  </a:lnTo>
                  <a:lnTo>
                    <a:pt x="624" y="658"/>
                  </a:lnTo>
                  <a:lnTo>
                    <a:pt x="602" y="681"/>
                  </a:lnTo>
                  <a:lnTo>
                    <a:pt x="576" y="705"/>
                  </a:lnTo>
                  <a:lnTo>
                    <a:pt x="549" y="725"/>
                  </a:lnTo>
                  <a:lnTo>
                    <a:pt x="521" y="742"/>
                  </a:lnTo>
                  <a:lnTo>
                    <a:pt x="490" y="757"/>
                  </a:lnTo>
                  <a:lnTo>
                    <a:pt x="456" y="769"/>
                  </a:lnTo>
                  <a:lnTo>
                    <a:pt x="423" y="778"/>
                  </a:lnTo>
                  <a:lnTo>
                    <a:pt x="389" y="783"/>
                  </a:lnTo>
                  <a:lnTo>
                    <a:pt x="352" y="786"/>
                  </a:lnTo>
                  <a:lnTo>
                    <a:pt x="352" y="786"/>
                  </a:lnTo>
                  <a:close/>
                  <a:moveTo>
                    <a:pt x="167" y="605"/>
                  </a:moveTo>
                  <a:lnTo>
                    <a:pt x="167" y="605"/>
                  </a:lnTo>
                  <a:lnTo>
                    <a:pt x="172" y="607"/>
                  </a:lnTo>
                  <a:lnTo>
                    <a:pt x="176" y="610"/>
                  </a:lnTo>
                  <a:lnTo>
                    <a:pt x="176" y="610"/>
                  </a:lnTo>
                  <a:lnTo>
                    <a:pt x="179" y="614"/>
                  </a:lnTo>
                  <a:lnTo>
                    <a:pt x="181" y="619"/>
                  </a:lnTo>
                  <a:lnTo>
                    <a:pt x="179" y="624"/>
                  </a:lnTo>
                  <a:lnTo>
                    <a:pt x="176" y="629"/>
                  </a:lnTo>
                  <a:lnTo>
                    <a:pt x="132" y="673"/>
                  </a:lnTo>
                  <a:lnTo>
                    <a:pt x="142" y="681"/>
                  </a:lnTo>
                  <a:lnTo>
                    <a:pt x="142" y="681"/>
                  </a:lnTo>
                  <a:lnTo>
                    <a:pt x="162" y="696"/>
                  </a:lnTo>
                  <a:lnTo>
                    <a:pt x="184" y="712"/>
                  </a:lnTo>
                  <a:lnTo>
                    <a:pt x="206" y="723"/>
                  </a:lnTo>
                  <a:lnTo>
                    <a:pt x="230" y="734"/>
                  </a:lnTo>
                  <a:lnTo>
                    <a:pt x="254" y="742"/>
                  </a:lnTo>
                  <a:lnTo>
                    <a:pt x="277" y="749"/>
                  </a:lnTo>
                  <a:lnTo>
                    <a:pt x="303" y="754"/>
                  </a:lnTo>
                  <a:lnTo>
                    <a:pt x="328" y="757"/>
                  </a:lnTo>
                  <a:lnTo>
                    <a:pt x="341" y="759"/>
                  </a:lnTo>
                  <a:lnTo>
                    <a:pt x="341" y="696"/>
                  </a:lnTo>
                  <a:lnTo>
                    <a:pt x="341" y="696"/>
                  </a:lnTo>
                  <a:lnTo>
                    <a:pt x="341" y="691"/>
                  </a:lnTo>
                  <a:lnTo>
                    <a:pt x="345" y="688"/>
                  </a:lnTo>
                  <a:lnTo>
                    <a:pt x="348" y="685"/>
                  </a:lnTo>
                  <a:lnTo>
                    <a:pt x="353" y="683"/>
                  </a:lnTo>
                  <a:lnTo>
                    <a:pt x="353" y="683"/>
                  </a:lnTo>
                  <a:lnTo>
                    <a:pt x="360" y="685"/>
                  </a:lnTo>
                  <a:lnTo>
                    <a:pt x="363" y="688"/>
                  </a:lnTo>
                  <a:lnTo>
                    <a:pt x="367" y="691"/>
                  </a:lnTo>
                  <a:lnTo>
                    <a:pt x="367" y="696"/>
                  </a:lnTo>
                  <a:lnTo>
                    <a:pt x="367" y="757"/>
                  </a:lnTo>
                  <a:lnTo>
                    <a:pt x="380" y="757"/>
                  </a:lnTo>
                  <a:lnTo>
                    <a:pt x="380" y="757"/>
                  </a:lnTo>
                  <a:lnTo>
                    <a:pt x="406" y="754"/>
                  </a:lnTo>
                  <a:lnTo>
                    <a:pt x="431" y="749"/>
                  </a:lnTo>
                  <a:lnTo>
                    <a:pt x="455" y="742"/>
                  </a:lnTo>
                  <a:lnTo>
                    <a:pt x="478" y="734"/>
                  </a:lnTo>
                  <a:lnTo>
                    <a:pt x="502" y="722"/>
                  </a:lnTo>
                  <a:lnTo>
                    <a:pt x="524" y="710"/>
                  </a:lnTo>
                  <a:lnTo>
                    <a:pt x="544" y="695"/>
                  </a:lnTo>
                  <a:lnTo>
                    <a:pt x="564" y="680"/>
                  </a:lnTo>
                  <a:lnTo>
                    <a:pt x="575" y="671"/>
                  </a:lnTo>
                  <a:lnTo>
                    <a:pt x="532" y="629"/>
                  </a:lnTo>
                  <a:lnTo>
                    <a:pt x="532" y="629"/>
                  </a:lnTo>
                  <a:lnTo>
                    <a:pt x="529" y="624"/>
                  </a:lnTo>
                  <a:lnTo>
                    <a:pt x="527" y="619"/>
                  </a:lnTo>
                  <a:lnTo>
                    <a:pt x="527" y="619"/>
                  </a:lnTo>
                  <a:lnTo>
                    <a:pt x="529" y="614"/>
                  </a:lnTo>
                  <a:lnTo>
                    <a:pt x="532" y="610"/>
                  </a:lnTo>
                  <a:lnTo>
                    <a:pt x="532" y="610"/>
                  </a:lnTo>
                  <a:lnTo>
                    <a:pt x="536" y="607"/>
                  </a:lnTo>
                  <a:lnTo>
                    <a:pt x="541" y="605"/>
                  </a:lnTo>
                  <a:lnTo>
                    <a:pt x="541" y="605"/>
                  </a:lnTo>
                  <a:lnTo>
                    <a:pt x="546" y="607"/>
                  </a:lnTo>
                  <a:lnTo>
                    <a:pt x="551" y="610"/>
                  </a:lnTo>
                  <a:lnTo>
                    <a:pt x="593" y="652"/>
                  </a:lnTo>
                  <a:lnTo>
                    <a:pt x="600" y="642"/>
                  </a:lnTo>
                  <a:lnTo>
                    <a:pt x="600" y="642"/>
                  </a:lnTo>
                  <a:lnTo>
                    <a:pt x="617" y="622"/>
                  </a:lnTo>
                  <a:lnTo>
                    <a:pt x="630" y="602"/>
                  </a:lnTo>
                  <a:lnTo>
                    <a:pt x="642" y="580"/>
                  </a:lnTo>
                  <a:lnTo>
                    <a:pt x="654" y="556"/>
                  </a:lnTo>
                  <a:lnTo>
                    <a:pt x="662" y="533"/>
                  </a:lnTo>
                  <a:lnTo>
                    <a:pt x="669" y="509"/>
                  </a:lnTo>
                  <a:lnTo>
                    <a:pt x="674" y="483"/>
                  </a:lnTo>
                  <a:lnTo>
                    <a:pt x="676" y="458"/>
                  </a:lnTo>
                  <a:lnTo>
                    <a:pt x="678" y="446"/>
                  </a:lnTo>
                  <a:lnTo>
                    <a:pt x="619" y="446"/>
                  </a:lnTo>
                  <a:lnTo>
                    <a:pt x="619" y="446"/>
                  </a:lnTo>
                  <a:lnTo>
                    <a:pt x="613" y="445"/>
                  </a:lnTo>
                  <a:lnTo>
                    <a:pt x="608" y="441"/>
                  </a:lnTo>
                  <a:lnTo>
                    <a:pt x="607" y="438"/>
                  </a:lnTo>
                  <a:lnTo>
                    <a:pt x="605" y="433"/>
                  </a:lnTo>
                  <a:lnTo>
                    <a:pt x="605" y="433"/>
                  </a:lnTo>
                  <a:lnTo>
                    <a:pt x="607" y="428"/>
                  </a:lnTo>
                  <a:lnTo>
                    <a:pt x="608" y="423"/>
                  </a:lnTo>
                  <a:lnTo>
                    <a:pt x="613" y="419"/>
                  </a:lnTo>
                  <a:lnTo>
                    <a:pt x="619" y="419"/>
                  </a:lnTo>
                  <a:lnTo>
                    <a:pt x="678" y="419"/>
                  </a:lnTo>
                  <a:lnTo>
                    <a:pt x="676" y="407"/>
                  </a:lnTo>
                  <a:lnTo>
                    <a:pt x="676" y="407"/>
                  </a:lnTo>
                  <a:lnTo>
                    <a:pt x="674" y="382"/>
                  </a:lnTo>
                  <a:lnTo>
                    <a:pt x="669" y="357"/>
                  </a:lnTo>
                  <a:lnTo>
                    <a:pt x="662" y="331"/>
                  </a:lnTo>
                  <a:lnTo>
                    <a:pt x="654" y="308"/>
                  </a:lnTo>
                  <a:lnTo>
                    <a:pt x="642" y="286"/>
                  </a:lnTo>
                  <a:lnTo>
                    <a:pt x="630" y="264"/>
                  </a:lnTo>
                  <a:lnTo>
                    <a:pt x="617" y="242"/>
                  </a:lnTo>
                  <a:lnTo>
                    <a:pt x="600" y="222"/>
                  </a:lnTo>
                  <a:lnTo>
                    <a:pt x="593" y="213"/>
                  </a:lnTo>
                  <a:lnTo>
                    <a:pt x="551" y="255"/>
                  </a:lnTo>
                  <a:lnTo>
                    <a:pt x="551" y="255"/>
                  </a:lnTo>
                  <a:lnTo>
                    <a:pt x="546" y="257"/>
                  </a:lnTo>
                  <a:lnTo>
                    <a:pt x="541" y="259"/>
                  </a:lnTo>
                  <a:lnTo>
                    <a:pt x="541" y="259"/>
                  </a:lnTo>
                  <a:lnTo>
                    <a:pt x="536" y="257"/>
                  </a:lnTo>
                  <a:lnTo>
                    <a:pt x="532" y="255"/>
                  </a:lnTo>
                  <a:lnTo>
                    <a:pt x="532" y="255"/>
                  </a:lnTo>
                  <a:lnTo>
                    <a:pt x="529" y="250"/>
                  </a:lnTo>
                  <a:lnTo>
                    <a:pt x="527" y="245"/>
                  </a:lnTo>
                  <a:lnTo>
                    <a:pt x="527" y="245"/>
                  </a:lnTo>
                  <a:lnTo>
                    <a:pt x="529" y="240"/>
                  </a:lnTo>
                  <a:lnTo>
                    <a:pt x="532" y="235"/>
                  </a:lnTo>
                  <a:lnTo>
                    <a:pt x="573" y="195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41" y="167"/>
                  </a:lnTo>
                  <a:lnTo>
                    <a:pt x="517" y="152"/>
                  </a:lnTo>
                  <a:lnTo>
                    <a:pt x="492" y="139"/>
                  </a:lnTo>
                  <a:lnTo>
                    <a:pt x="465" y="127"/>
                  </a:lnTo>
                  <a:lnTo>
                    <a:pt x="438" y="118"/>
                  </a:lnTo>
                  <a:lnTo>
                    <a:pt x="411" y="112"/>
                  </a:lnTo>
                  <a:lnTo>
                    <a:pt x="382" y="108"/>
                  </a:lnTo>
                  <a:lnTo>
                    <a:pt x="352" y="107"/>
                  </a:lnTo>
                  <a:lnTo>
                    <a:pt x="352" y="107"/>
                  </a:lnTo>
                  <a:lnTo>
                    <a:pt x="323" y="108"/>
                  </a:lnTo>
                  <a:lnTo>
                    <a:pt x="296" y="112"/>
                  </a:lnTo>
                  <a:lnTo>
                    <a:pt x="267" y="118"/>
                  </a:lnTo>
                  <a:lnTo>
                    <a:pt x="240" y="127"/>
                  </a:lnTo>
                  <a:lnTo>
                    <a:pt x="215" y="137"/>
                  </a:lnTo>
                  <a:lnTo>
                    <a:pt x="189" y="151"/>
                  </a:lnTo>
                  <a:lnTo>
                    <a:pt x="166" y="166"/>
                  </a:lnTo>
                  <a:lnTo>
                    <a:pt x="142" y="184"/>
                  </a:lnTo>
                  <a:lnTo>
                    <a:pt x="134" y="193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9" y="240"/>
                  </a:lnTo>
                  <a:lnTo>
                    <a:pt x="181" y="245"/>
                  </a:lnTo>
                  <a:lnTo>
                    <a:pt x="181" y="245"/>
                  </a:lnTo>
                  <a:lnTo>
                    <a:pt x="179" y="250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2" y="257"/>
                  </a:lnTo>
                  <a:lnTo>
                    <a:pt x="167" y="259"/>
                  </a:lnTo>
                  <a:lnTo>
                    <a:pt x="167" y="259"/>
                  </a:lnTo>
                  <a:lnTo>
                    <a:pt x="162" y="257"/>
                  </a:lnTo>
                  <a:lnTo>
                    <a:pt x="157" y="255"/>
                  </a:lnTo>
                  <a:lnTo>
                    <a:pt x="113" y="211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90" y="240"/>
                  </a:lnTo>
                  <a:lnTo>
                    <a:pt x="74" y="262"/>
                  </a:lnTo>
                  <a:lnTo>
                    <a:pt x="63" y="284"/>
                  </a:lnTo>
                  <a:lnTo>
                    <a:pt x="52" y="308"/>
                  </a:lnTo>
                  <a:lnTo>
                    <a:pt x="42" y="331"/>
                  </a:lnTo>
                  <a:lnTo>
                    <a:pt x="36" y="355"/>
                  </a:lnTo>
                  <a:lnTo>
                    <a:pt x="31" y="380"/>
                  </a:lnTo>
                  <a:lnTo>
                    <a:pt x="27" y="407"/>
                  </a:lnTo>
                  <a:lnTo>
                    <a:pt x="27" y="419"/>
                  </a:lnTo>
                  <a:lnTo>
                    <a:pt x="90" y="419"/>
                  </a:lnTo>
                  <a:lnTo>
                    <a:pt x="90" y="419"/>
                  </a:lnTo>
                  <a:lnTo>
                    <a:pt x="95" y="419"/>
                  </a:lnTo>
                  <a:lnTo>
                    <a:pt x="100" y="423"/>
                  </a:lnTo>
                  <a:lnTo>
                    <a:pt x="101" y="428"/>
                  </a:lnTo>
                  <a:lnTo>
                    <a:pt x="103" y="433"/>
                  </a:lnTo>
                  <a:lnTo>
                    <a:pt x="103" y="433"/>
                  </a:lnTo>
                  <a:lnTo>
                    <a:pt x="101" y="438"/>
                  </a:lnTo>
                  <a:lnTo>
                    <a:pt x="100" y="441"/>
                  </a:lnTo>
                  <a:lnTo>
                    <a:pt x="95" y="445"/>
                  </a:lnTo>
                  <a:lnTo>
                    <a:pt x="90" y="446"/>
                  </a:lnTo>
                  <a:lnTo>
                    <a:pt x="27" y="446"/>
                  </a:lnTo>
                  <a:lnTo>
                    <a:pt x="27" y="458"/>
                  </a:lnTo>
                  <a:lnTo>
                    <a:pt x="27" y="458"/>
                  </a:lnTo>
                  <a:lnTo>
                    <a:pt x="31" y="483"/>
                  </a:lnTo>
                  <a:lnTo>
                    <a:pt x="36" y="509"/>
                  </a:lnTo>
                  <a:lnTo>
                    <a:pt x="42" y="534"/>
                  </a:lnTo>
                  <a:lnTo>
                    <a:pt x="51" y="558"/>
                  </a:lnTo>
                  <a:lnTo>
                    <a:pt x="63" y="582"/>
                  </a:lnTo>
                  <a:lnTo>
                    <a:pt x="74" y="603"/>
                  </a:lnTo>
                  <a:lnTo>
                    <a:pt x="90" y="624"/>
                  </a:lnTo>
                  <a:lnTo>
                    <a:pt x="105" y="644"/>
                  </a:lnTo>
                  <a:lnTo>
                    <a:pt x="113" y="654"/>
                  </a:lnTo>
                  <a:lnTo>
                    <a:pt x="157" y="610"/>
                  </a:lnTo>
                  <a:lnTo>
                    <a:pt x="157" y="610"/>
                  </a:lnTo>
                  <a:lnTo>
                    <a:pt x="162" y="607"/>
                  </a:lnTo>
                  <a:lnTo>
                    <a:pt x="167" y="605"/>
                  </a:lnTo>
                  <a:lnTo>
                    <a:pt x="167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A832EE7D-3F02-4FED-A9AA-2421D2E9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5438775"/>
              <a:ext cx="198438" cy="90487"/>
            </a:xfrm>
            <a:custGeom>
              <a:avLst/>
              <a:gdLst>
                <a:gd name="T0" fmla="*/ 223 w 250"/>
                <a:gd name="T1" fmla="*/ 115 h 115"/>
                <a:gd name="T2" fmla="*/ 223 w 250"/>
                <a:gd name="T3" fmla="*/ 71 h 115"/>
                <a:gd name="T4" fmla="*/ 223 w 250"/>
                <a:gd name="T5" fmla="*/ 71 h 115"/>
                <a:gd name="T6" fmla="*/ 222 w 250"/>
                <a:gd name="T7" fmla="*/ 63 h 115"/>
                <a:gd name="T8" fmla="*/ 220 w 250"/>
                <a:gd name="T9" fmla="*/ 54 h 115"/>
                <a:gd name="T10" fmla="*/ 215 w 250"/>
                <a:gd name="T11" fmla="*/ 46 h 115"/>
                <a:gd name="T12" fmla="*/ 210 w 250"/>
                <a:gd name="T13" fmla="*/ 41 h 115"/>
                <a:gd name="T14" fmla="*/ 203 w 250"/>
                <a:gd name="T15" fmla="*/ 34 h 115"/>
                <a:gd name="T16" fmla="*/ 196 w 250"/>
                <a:gd name="T17" fmla="*/ 30 h 115"/>
                <a:gd name="T18" fmla="*/ 188 w 250"/>
                <a:gd name="T19" fmla="*/ 29 h 115"/>
                <a:gd name="T20" fmla="*/ 179 w 250"/>
                <a:gd name="T21" fmla="*/ 27 h 115"/>
                <a:gd name="T22" fmla="*/ 69 w 250"/>
                <a:gd name="T23" fmla="*/ 27 h 115"/>
                <a:gd name="T24" fmla="*/ 69 w 250"/>
                <a:gd name="T25" fmla="*/ 27 h 115"/>
                <a:gd name="T26" fmla="*/ 61 w 250"/>
                <a:gd name="T27" fmla="*/ 29 h 115"/>
                <a:gd name="T28" fmla="*/ 54 w 250"/>
                <a:gd name="T29" fmla="*/ 30 h 115"/>
                <a:gd name="T30" fmla="*/ 46 w 250"/>
                <a:gd name="T31" fmla="*/ 34 h 115"/>
                <a:gd name="T32" fmla="*/ 39 w 250"/>
                <a:gd name="T33" fmla="*/ 41 h 115"/>
                <a:gd name="T34" fmla="*/ 34 w 250"/>
                <a:gd name="T35" fmla="*/ 46 h 115"/>
                <a:gd name="T36" fmla="*/ 31 w 250"/>
                <a:gd name="T37" fmla="*/ 54 h 115"/>
                <a:gd name="T38" fmla="*/ 27 w 250"/>
                <a:gd name="T39" fmla="*/ 63 h 115"/>
                <a:gd name="T40" fmla="*/ 27 w 250"/>
                <a:gd name="T41" fmla="*/ 71 h 115"/>
                <a:gd name="T42" fmla="*/ 27 w 250"/>
                <a:gd name="T43" fmla="*/ 115 h 115"/>
                <a:gd name="T44" fmla="*/ 0 w 250"/>
                <a:gd name="T45" fmla="*/ 115 h 115"/>
                <a:gd name="T46" fmla="*/ 0 w 250"/>
                <a:gd name="T47" fmla="*/ 71 h 115"/>
                <a:gd name="T48" fmla="*/ 0 w 250"/>
                <a:gd name="T49" fmla="*/ 71 h 115"/>
                <a:gd name="T50" fmla="*/ 2 w 250"/>
                <a:gd name="T51" fmla="*/ 56 h 115"/>
                <a:gd name="T52" fmla="*/ 5 w 250"/>
                <a:gd name="T53" fmla="*/ 44 h 115"/>
                <a:gd name="T54" fmla="*/ 12 w 250"/>
                <a:gd name="T55" fmla="*/ 30 h 115"/>
                <a:gd name="T56" fmla="*/ 20 w 250"/>
                <a:gd name="T57" fmla="*/ 20 h 115"/>
                <a:gd name="T58" fmla="*/ 31 w 250"/>
                <a:gd name="T59" fmla="*/ 12 h 115"/>
                <a:gd name="T60" fmla="*/ 42 w 250"/>
                <a:gd name="T61" fmla="*/ 5 h 115"/>
                <a:gd name="T62" fmla="*/ 56 w 250"/>
                <a:gd name="T63" fmla="*/ 2 h 115"/>
                <a:gd name="T64" fmla="*/ 69 w 250"/>
                <a:gd name="T65" fmla="*/ 0 h 115"/>
                <a:gd name="T66" fmla="*/ 179 w 250"/>
                <a:gd name="T67" fmla="*/ 0 h 115"/>
                <a:gd name="T68" fmla="*/ 179 w 250"/>
                <a:gd name="T69" fmla="*/ 0 h 115"/>
                <a:gd name="T70" fmla="*/ 193 w 250"/>
                <a:gd name="T71" fmla="*/ 2 h 115"/>
                <a:gd name="T72" fmla="*/ 206 w 250"/>
                <a:gd name="T73" fmla="*/ 5 h 115"/>
                <a:gd name="T74" fmla="*/ 218 w 250"/>
                <a:gd name="T75" fmla="*/ 12 h 115"/>
                <a:gd name="T76" fmla="*/ 228 w 250"/>
                <a:gd name="T77" fmla="*/ 20 h 115"/>
                <a:gd name="T78" fmla="*/ 237 w 250"/>
                <a:gd name="T79" fmla="*/ 30 h 115"/>
                <a:gd name="T80" fmla="*/ 244 w 250"/>
                <a:gd name="T81" fmla="*/ 44 h 115"/>
                <a:gd name="T82" fmla="*/ 249 w 250"/>
                <a:gd name="T83" fmla="*/ 56 h 115"/>
                <a:gd name="T84" fmla="*/ 250 w 250"/>
                <a:gd name="T85" fmla="*/ 71 h 115"/>
                <a:gd name="T86" fmla="*/ 250 w 250"/>
                <a:gd name="T87" fmla="*/ 115 h 115"/>
                <a:gd name="T88" fmla="*/ 223 w 250"/>
                <a:gd name="T8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" h="115">
                  <a:moveTo>
                    <a:pt x="223" y="115"/>
                  </a:moveTo>
                  <a:lnTo>
                    <a:pt x="223" y="71"/>
                  </a:lnTo>
                  <a:lnTo>
                    <a:pt x="223" y="71"/>
                  </a:lnTo>
                  <a:lnTo>
                    <a:pt x="222" y="63"/>
                  </a:lnTo>
                  <a:lnTo>
                    <a:pt x="220" y="54"/>
                  </a:lnTo>
                  <a:lnTo>
                    <a:pt x="215" y="46"/>
                  </a:lnTo>
                  <a:lnTo>
                    <a:pt x="210" y="41"/>
                  </a:lnTo>
                  <a:lnTo>
                    <a:pt x="203" y="34"/>
                  </a:lnTo>
                  <a:lnTo>
                    <a:pt x="196" y="30"/>
                  </a:lnTo>
                  <a:lnTo>
                    <a:pt x="188" y="29"/>
                  </a:lnTo>
                  <a:lnTo>
                    <a:pt x="17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1" y="29"/>
                  </a:lnTo>
                  <a:lnTo>
                    <a:pt x="54" y="30"/>
                  </a:lnTo>
                  <a:lnTo>
                    <a:pt x="46" y="34"/>
                  </a:lnTo>
                  <a:lnTo>
                    <a:pt x="39" y="41"/>
                  </a:lnTo>
                  <a:lnTo>
                    <a:pt x="34" y="46"/>
                  </a:lnTo>
                  <a:lnTo>
                    <a:pt x="31" y="54"/>
                  </a:lnTo>
                  <a:lnTo>
                    <a:pt x="27" y="63"/>
                  </a:lnTo>
                  <a:lnTo>
                    <a:pt x="27" y="71"/>
                  </a:lnTo>
                  <a:lnTo>
                    <a:pt x="27" y="115"/>
                  </a:lnTo>
                  <a:lnTo>
                    <a:pt x="0" y="11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5" y="44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93" y="2"/>
                  </a:lnTo>
                  <a:lnTo>
                    <a:pt x="206" y="5"/>
                  </a:lnTo>
                  <a:lnTo>
                    <a:pt x="218" y="12"/>
                  </a:lnTo>
                  <a:lnTo>
                    <a:pt x="228" y="20"/>
                  </a:lnTo>
                  <a:lnTo>
                    <a:pt x="237" y="30"/>
                  </a:lnTo>
                  <a:lnTo>
                    <a:pt x="244" y="44"/>
                  </a:lnTo>
                  <a:lnTo>
                    <a:pt x="249" y="56"/>
                  </a:lnTo>
                  <a:lnTo>
                    <a:pt x="250" y="71"/>
                  </a:lnTo>
                  <a:lnTo>
                    <a:pt x="250" y="115"/>
                  </a:lnTo>
                  <a:lnTo>
                    <a:pt x="22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63878E0C-B580-4889-B78C-DFCB6D02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663" y="5565775"/>
              <a:ext cx="76200" cy="71437"/>
            </a:xfrm>
            <a:custGeom>
              <a:avLst/>
              <a:gdLst>
                <a:gd name="T0" fmla="*/ 76 w 96"/>
                <a:gd name="T1" fmla="*/ 89 h 89"/>
                <a:gd name="T2" fmla="*/ 76 w 96"/>
                <a:gd name="T3" fmla="*/ 89 h 89"/>
                <a:gd name="T4" fmla="*/ 57 w 96"/>
                <a:gd name="T5" fmla="*/ 71 h 89"/>
                <a:gd name="T6" fmla="*/ 40 w 96"/>
                <a:gd name="T7" fmla="*/ 54 h 89"/>
                <a:gd name="T8" fmla="*/ 20 w 96"/>
                <a:gd name="T9" fmla="*/ 37 h 89"/>
                <a:gd name="T10" fmla="*/ 0 w 96"/>
                <a:gd name="T11" fmla="*/ 22 h 89"/>
                <a:gd name="T12" fmla="*/ 15 w 96"/>
                <a:gd name="T13" fmla="*/ 0 h 89"/>
                <a:gd name="T14" fmla="*/ 15 w 96"/>
                <a:gd name="T15" fmla="*/ 0 h 89"/>
                <a:gd name="T16" fmla="*/ 37 w 96"/>
                <a:gd name="T17" fmla="*/ 15 h 89"/>
                <a:gd name="T18" fmla="*/ 57 w 96"/>
                <a:gd name="T19" fmla="*/ 33 h 89"/>
                <a:gd name="T20" fmla="*/ 77 w 96"/>
                <a:gd name="T21" fmla="*/ 52 h 89"/>
                <a:gd name="T22" fmla="*/ 96 w 96"/>
                <a:gd name="T23" fmla="*/ 72 h 89"/>
                <a:gd name="T24" fmla="*/ 76 w 96"/>
                <a:gd name="T2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9">
                  <a:moveTo>
                    <a:pt x="76" y="89"/>
                  </a:moveTo>
                  <a:lnTo>
                    <a:pt x="76" y="89"/>
                  </a:lnTo>
                  <a:lnTo>
                    <a:pt x="57" y="71"/>
                  </a:lnTo>
                  <a:lnTo>
                    <a:pt x="40" y="54"/>
                  </a:lnTo>
                  <a:lnTo>
                    <a:pt x="20" y="3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37" y="15"/>
                  </a:lnTo>
                  <a:lnTo>
                    <a:pt x="57" y="33"/>
                  </a:lnTo>
                  <a:lnTo>
                    <a:pt x="77" y="52"/>
                  </a:lnTo>
                  <a:lnTo>
                    <a:pt x="96" y="72"/>
                  </a:lnTo>
                  <a:lnTo>
                    <a:pt x="7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42BEE882-D775-4F4E-A4F5-FB63667EE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4488" y="5662613"/>
              <a:ext cx="127000" cy="311150"/>
            </a:xfrm>
            <a:custGeom>
              <a:avLst/>
              <a:gdLst>
                <a:gd name="T0" fmla="*/ 79 w 159"/>
                <a:gd name="T1" fmla="*/ 390 h 390"/>
                <a:gd name="T2" fmla="*/ 69 w 159"/>
                <a:gd name="T3" fmla="*/ 387 h 390"/>
                <a:gd name="T4" fmla="*/ 66 w 159"/>
                <a:gd name="T5" fmla="*/ 377 h 390"/>
                <a:gd name="T6" fmla="*/ 57 w 159"/>
                <a:gd name="T7" fmla="*/ 328 h 390"/>
                <a:gd name="T8" fmla="*/ 45 w 159"/>
                <a:gd name="T9" fmla="*/ 323 h 390"/>
                <a:gd name="T10" fmla="*/ 23 w 159"/>
                <a:gd name="T11" fmla="*/ 309 h 390"/>
                <a:gd name="T12" fmla="*/ 8 w 159"/>
                <a:gd name="T13" fmla="*/ 289 h 390"/>
                <a:gd name="T14" fmla="*/ 0 w 159"/>
                <a:gd name="T15" fmla="*/ 265 h 390"/>
                <a:gd name="T16" fmla="*/ 0 w 159"/>
                <a:gd name="T17" fmla="*/ 252 h 390"/>
                <a:gd name="T18" fmla="*/ 3 w 159"/>
                <a:gd name="T19" fmla="*/ 226 h 390"/>
                <a:gd name="T20" fmla="*/ 15 w 159"/>
                <a:gd name="T21" fmla="*/ 204 h 390"/>
                <a:gd name="T22" fmla="*/ 34 w 159"/>
                <a:gd name="T23" fmla="*/ 186 h 390"/>
                <a:gd name="T24" fmla="*/ 57 w 159"/>
                <a:gd name="T25" fmla="*/ 176 h 390"/>
                <a:gd name="T26" fmla="*/ 66 w 159"/>
                <a:gd name="T27" fmla="*/ 14 h 390"/>
                <a:gd name="T28" fmla="*/ 66 w 159"/>
                <a:gd name="T29" fmla="*/ 8 h 390"/>
                <a:gd name="T30" fmla="*/ 74 w 159"/>
                <a:gd name="T31" fmla="*/ 2 h 390"/>
                <a:gd name="T32" fmla="*/ 79 w 159"/>
                <a:gd name="T33" fmla="*/ 0 h 390"/>
                <a:gd name="T34" fmla="*/ 88 w 159"/>
                <a:gd name="T35" fmla="*/ 3 h 390"/>
                <a:gd name="T36" fmla="*/ 93 w 159"/>
                <a:gd name="T37" fmla="*/ 14 h 390"/>
                <a:gd name="T38" fmla="*/ 101 w 159"/>
                <a:gd name="T39" fmla="*/ 176 h 390"/>
                <a:gd name="T40" fmla="*/ 113 w 159"/>
                <a:gd name="T41" fmla="*/ 179 h 390"/>
                <a:gd name="T42" fmla="*/ 133 w 159"/>
                <a:gd name="T43" fmla="*/ 194 h 390"/>
                <a:gd name="T44" fmla="*/ 149 w 159"/>
                <a:gd name="T45" fmla="*/ 215 h 390"/>
                <a:gd name="T46" fmla="*/ 157 w 159"/>
                <a:gd name="T47" fmla="*/ 238 h 390"/>
                <a:gd name="T48" fmla="*/ 159 w 159"/>
                <a:gd name="T49" fmla="*/ 252 h 390"/>
                <a:gd name="T50" fmla="*/ 154 w 159"/>
                <a:gd name="T51" fmla="*/ 277 h 390"/>
                <a:gd name="T52" fmla="*/ 142 w 159"/>
                <a:gd name="T53" fmla="*/ 299 h 390"/>
                <a:gd name="T54" fmla="*/ 123 w 159"/>
                <a:gd name="T55" fmla="*/ 318 h 390"/>
                <a:gd name="T56" fmla="*/ 101 w 159"/>
                <a:gd name="T57" fmla="*/ 328 h 390"/>
                <a:gd name="T58" fmla="*/ 93 w 159"/>
                <a:gd name="T59" fmla="*/ 377 h 390"/>
                <a:gd name="T60" fmla="*/ 91 w 159"/>
                <a:gd name="T61" fmla="*/ 382 h 390"/>
                <a:gd name="T62" fmla="*/ 84 w 159"/>
                <a:gd name="T63" fmla="*/ 389 h 390"/>
                <a:gd name="T64" fmla="*/ 79 w 159"/>
                <a:gd name="T65" fmla="*/ 390 h 390"/>
                <a:gd name="T66" fmla="*/ 79 w 159"/>
                <a:gd name="T67" fmla="*/ 199 h 390"/>
                <a:gd name="T68" fmla="*/ 62 w 159"/>
                <a:gd name="T69" fmla="*/ 201 h 390"/>
                <a:gd name="T70" fmla="*/ 47 w 159"/>
                <a:gd name="T71" fmla="*/ 210 h 390"/>
                <a:gd name="T72" fmla="*/ 39 w 159"/>
                <a:gd name="T73" fmla="*/ 218 h 390"/>
                <a:gd name="T74" fmla="*/ 29 w 159"/>
                <a:gd name="T75" fmla="*/ 240 h 390"/>
                <a:gd name="T76" fmla="*/ 27 w 159"/>
                <a:gd name="T77" fmla="*/ 252 h 390"/>
                <a:gd name="T78" fmla="*/ 32 w 159"/>
                <a:gd name="T79" fmla="*/ 275 h 390"/>
                <a:gd name="T80" fmla="*/ 47 w 159"/>
                <a:gd name="T81" fmla="*/ 294 h 390"/>
                <a:gd name="T82" fmla="*/ 54 w 159"/>
                <a:gd name="T83" fmla="*/ 297 h 390"/>
                <a:gd name="T84" fmla="*/ 71 w 159"/>
                <a:gd name="T85" fmla="*/ 304 h 390"/>
                <a:gd name="T86" fmla="*/ 79 w 159"/>
                <a:gd name="T87" fmla="*/ 304 h 390"/>
                <a:gd name="T88" fmla="*/ 96 w 159"/>
                <a:gd name="T89" fmla="*/ 301 h 390"/>
                <a:gd name="T90" fmla="*/ 110 w 159"/>
                <a:gd name="T91" fmla="*/ 294 h 390"/>
                <a:gd name="T92" fmla="*/ 120 w 159"/>
                <a:gd name="T93" fmla="*/ 286 h 390"/>
                <a:gd name="T94" fmla="*/ 130 w 159"/>
                <a:gd name="T95" fmla="*/ 264 h 390"/>
                <a:gd name="T96" fmla="*/ 132 w 159"/>
                <a:gd name="T97" fmla="*/ 252 h 390"/>
                <a:gd name="T98" fmla="*/ 127 w 159"/>
                <a:gd name="T99" fmla="*/ 228 h 390"/>
                <a:gd name="T100" fmla="*/ 110 w 159"/>
                <a:gd name="T101" fmla="*/ 210 h 390"/>
                <a:gd name="T102" fmla="*/ 103 w 159"/>
                <a:gd name="T103" fmla="*/ 204 h 390"/>
                <a:gd name="T104" fmla="*/ 88 w 159"/>
                <a:gd name="T105" fmla="*/ 199 h 390"/>
                <a:gd name="T106" fmla="*/ 79 w 159"/>
                <a:gd name="T107" fmla="*/ 19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390">
                  <a:moveTo>
                    <a:pt x="79" y="390"/>
                  </a:moveTo>
                  <a:lnTo>
                    <a:pt x="79" y="390"/>
                  </a:lnTo>
                  <a:lnTo>
                    <a:pt x="74" y="389"/>
                  </a:lnTo>
                  <a:lnTo>
                    <a:pt x="69" y="387"/>
                  </a:lnTo>
                  <a:lnTo>
                    <a:pt x="66" y="382"/>
                  </a:lnTo>
                  <a:lnTo>
                    <a:pt x="66" y="377"/>
                  </a:lnTo>
                  <a:lnTo>
                    <a:pt x="66" y="331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45" y="323"/>
                  </a:lnTo>
                  <a:lnTo>
                    <a:pt x="34" y="318"/>
                  </a:lnTo>
                  <a:lnTo>
                    <a:pt x="23" y="309"/>
                  </a:lnTo>
                  <a:lnTo>
                    <a:pt x="15" y="299"/>
                  </a:lnTo>
                  <a:lnTo>
                    <a:pt x="8" y="289"/>
                  </a:lnTo>
                  <a:lnTo>
                    <a:pt x="3" y="277"/>
                  </a:lnTo>
                  <a:lnTo>
                    <a:pt x="0" y="265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38"/>
                  </a:lnTo>
                  <a:lnTo>
                    <a:pt x="3" y="226"/>
                  </a:lnTo>
                  <a:lnTo>
                    <a:pt x="8" y="215"/>
                  </a:lnTo>
                  <a:lnTo>
                    <a:pt x="15" y="204"/>
                  </a:lnTo>
                  <a:lnTo>
                    <a:pt x="23" y="194"/>
                  </a:lnTo>
                  <a:lnTo>
                    <a:pt x="34" y="186"/>
                  </a:lnTo>
                  <a:lnTo>
                    <a:pt x="45" y="179"/>
                  </a:lnTo>
                  <a:lnTo>
                    <a:pt x="57" y="176"/>
                  </a:lnTo>
                  <a:lnTo>
                    <a:pt x="66" y="17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8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4" y="2"/>
                  </a:lnTo>
                  <a:lnTo>
                    <a:pt x="88" y="3"/>
                  </a:lnTo>
                  <a:lnTo>
                    <a:pt x="91" y="8"/>
                  </a:lnTo>
                  <a:lnTo>
                    <a:pt x="93" y="14"/>
                  </a:lnTo>
                  <a:lnTo>
                    <a:pt x="93" y="172"/>
                  </a:lnTo>
                  <a:lnTo>
                    <a:pt x="101" y="176"/>
                  </a:lnTo>
                  <a:lnTo>
                    <a:pt x="101" y="176"/>
                  </a:lnTo>
                  <a:lnTo>
                    <a:pt x="113" y="179"/>
                  </a:lnTo>
                  <a:lnTo>
                    <a:pt x="123" y="186"/>
                  </a:lnTo>
                  <a:lnTo>
                    <a:pt x="133" y="194"/>
                  </a:lnTo>
                  <a:lnTo>
                    <a:pt x="142" y="204"/>
                  </a:lnTo>
                  <a:lnTo>
                    <a:pt x="149" y="215"/>
                  </a:lnTo>
                  <a:lnTo>
                    <a:pt x="154" y="226"/>
                  </a:lnTo>
                  <a:lnTo>
                    <a:pt x="157" y="238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7" y="265"/>
                  </a:lnTo>
                  <a:lnTo>
                    <a:pt x="154" y="277"/>
                  </a:lnTo>
                  <a:lnTo>
                    <a:pt x="149" y="289"/>
                  </a:lnTo>
                  <a:lnTo>
                    <a:pt x="142" y="299"/>
                  </a:lnTo>
                  <a:lnTo>
                    <a:pt x="133" y="309"/>
                  </a:lnTo>
                  <a:lnTo>
                    <a:pt x="123" y="318"/>
                  </a:lnTo>
                  <a:lnTo>
                    <a:pt x="113" y="323"/>
                  </a:lnTo>
                  <a:lnTo>
                    <a:pt x="101" y="328"/>
                  </a:lnTo>
                  <a:lnTo>
                    <a:pt x="93" y="330"/>
                  </a:lnTo>
                  <a:lnTo>
                    <a:pt x="93" y="377"/>
                  </a:lnTo>
                  <a:lnTo>
                    <a:pt x="93" y="377"/>
                  </a:lnTo>
                  <a:lnTo>
                    <a:pt x="91" y="382"/>
                  </a:lnTo>
                  <a:lnTo>
                    <a:pt x="88" y="387"/>
                  </a:lnTo>
                  <a:lnTo>
                    <a:pt x="84" y="389"/>
                  </a:lnTo>
                  <a:lnTo>
                    <a:pt x="79" y="390"/>
                  </a:lnTo>
                  <a:lnTo>
                    <a:pt x="79" y="390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1" y="199"/>
                  </a:lnTo>
                  <a:lnTo>
                    <a:pt x="62" y="201"/>
                  </a:lnTo>
                  <a:lnTo>
                    <a:pt x="54" y="204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39" y="218"/>
                  </a:lnTo>
                  <a:lnTo>
                    <a:pt x="32" y="228"/>
                  </a:lnTo>
                  <a:lnTo>
                    <a:pt x="29" y="240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9" y="264"/>
                  </a:lnTo>
                  <a:lnTo>
                    <a:pt x="32" y="275"/>
                  </a:lnTo>
                  <a:lnTo>
                    <a:pt x="39" y="286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54" y="297"/>
                  </a:lnTo>
                  <a:lnTo>
                    <a:pt x="62" y="301"/>
                  </a:lnTo>
                  <a:lnTo>
                    <a:pt x="71" y="304"/>
                  </a:lnTo>
                  <a:lnTo>
                    <a:pt x="79" y="304"/>
                  </a:lnTo>
                  <a:lnTo>
                    <a:pt x="79" y="304"/>
                  </a:lnTo>
                  <a:lnTo>
                    <a:pt x="88" y="304"/>
                  </a:lnTo>
                  <a:lnTo>
                    <a:pt x="96" y="301"/>
                  </a:lnTo>
                  <a:lnTo>
                    <a:pt x="103" y="297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20" y="286"/>
                  </a:lnTo>
                  <a:lnTo>
                    <a:pt x="127" y="275"/>
                  </a:lnTo>
                  <a:lnTo>
                    <a:pt x="130" y="264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30" y="240"/>
                  </a:lnTo>
                  <a:lnTo>
                    <a:pt x="127" y="228"/>
                  </a:lnTo>
                  <a:lnTo>
                    <a:pt x="120" y="21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3" y="204"/>
                  </a:lnTo>
                  <a:lnTo>
                    <a:pt x="96" y="201"/>
                  </a:lnTo>
                  <a:lnTo>
                    <a:pt x="88" y="199"/>
                  </a:lnTo>
                  <a:lnTo>
                    <a:pt x="79" y="199"/>
                  </a:lnTo>
                  <a:lnTo>
                    <a:pt x="79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18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31064" y="2073780"/>
            <a:ext cx="66291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We will now move to the </a:t>
            </a:r>
            <a:r>
              <a:rPr lang="en-CA" sz="2400" b="1" dirty="0" err="1"/>
              <a:t>ERPsim</a:t>
            </a:r>
            <a:r>
              <a:rPr lang="en-CA" sz="2400" b="1" dirty="0"/>
              <a:t> Fiori Launchpad, where we will: </a:t>
            </a:r>
          </a:p>
          <a:p>
            <a:endParaRPr lang="en-CA" sz="2400" b="1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participant roles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Review differences between rounds and round-based gameplay 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key processes, transactions and analytics</a:t>
            </a:r>
            <a:br>
              <a:rPr lang="en-CA" sz="2400" dirty="0"/>
            </a:br>
            <a:endParaRPr lang="en-CA" sz="2400" dirty="0"/>
          </a:p>
          <a:p>
            <a:pPr marL="671513" indent="-330200">
              <a:buFont typeface="Arial" panose="020B0604020202020204" pitchFamily="34" charset="0"/>
              <a:buChar char="•"/>
            </a:pPr>
            <a:r>
              <a:rPr lang="en-CA" sz="2400" dirty="0"/>
              <a:t>Demo our Digital Acceleration Solution</a:t>
            </a:r>
          </a:p>
          <a:p>
            <a:endParaRPr lang="en-CA" sz="2400" dirty="0"/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664693" y="3217318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664693" y="394297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658410" y="5034343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355442" y="2774258"/>
            <a:ext cx="44547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Also consider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Starting a game using the Game Controller and playing as one of the teams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Reviewing the help in 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Change prices and invest in marketing to review the analytics and the reports in the game 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Take note of challenges and questions which arise, both as an instructor and participant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Fiori Overview</a:t>
            </a:r>
          </a:p>
          <a:p>
            <a:r>
              <a:rPr lang="fr-CA" sz="2400" b="1" dirty="0">
                <a:solidFill>
                  <a:srgbClr val="F8CF2C"/>
                </a:solidFill>
              </a:rPr>
              <a:t>Distribution Scenario</a:t>
            </a:r>
            <a:endParaRPr lang="fr-CA" dirty="0"/>
          </a:p>
        </p:txBody>
      </p:sp>
      <p:grpSp>
        <p:nvGrpSpPr>
          <p:cNvPr id="20" name="Group 44">
            <a:extLst>
              <a:ext uri="{FF2B5EF4-FFF2-40B4-BE49-F238E27FC236}">
                <a16:creationId xmlns:a16="http://schemas.microsoft.com/office/drawing/2014/main" id="{62AEE40F-9843-674C-96A6-3D2595E7D85B}"/>
              </a:ext>
            </a:extLst>
          </p:cNvPr>
          <p:cNvGrpSpPr/>
          <p:nvPr/>
        </p:nvGrpSpPr>
        <p:grpSpPr>
          <a:xfrm>
            <a:off x="664693" y="6078425"/>
            <a:ext cx="442126" cy="407491"/>
            <a:chOff x="9286679" y="1067966"/>
            <a:chExt cx="395897" cy="379688"/>
          </a:xfrm>
        </p:grpSpPr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CB55A882-50ED-0344-B391-0CD35A67B058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D5A070-8DB4-4340-B76F-ACD98FAA2579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97709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fad71f-af27-4732-a3f7-ded52d7a8426">
      <UserInfo>
        <DisplayName>Kamran Shaikh</DisplayName>
        <AccountId>53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7EA3AFD59C64EA874246E3D3D7A91" ma:contentTypeVersion="12" ma:contentTypeDescription="Create a new document." ma:contentTypeScope="" ma:versionID="9054fa0c49a3d12d05748d0150417286">
  <xsd:schema xmlns:xsd="http://www.w3.org/2001/XMLSchema" xmlns:xs="http://www.w3.org/2001/XMLSchema" xmlns:p="http://schemas.microsoft.com/office/2006/metadata/properties" xmlns:ns2="a1fad71f-af27-4732-a3f7-ded52d7a8426" xmlns:ns3="3398906c-a62c-42fb-943c-3d5c02dfac6d" targetNamespace="http://schemas.microsoft.com/office/2006/metadata/properties" ma:root="true" ma:fieldsID="01cf3cbf49b19f95d093b6395e66dda3" ns2:_="" ns3:_="">
    <xsd:import namespace="a1fad71f-af27-4732-a3f7-ded52d7a8426"/>
    <xsd:import namespace="3398906c-a62c-42fb-943c-3d5c02dfac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d71f-af27-4732-a3f7-ded52d7a8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06c-a62c-42fb-943c-3d5c02df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1912B1-F94A-4F29-88DA-FF84D4CEC980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398906c-a62c-42fb-943c-3d5c02dfac6d"/>
    <ds:schemaRef ds:uri="a1fad71f-af27-4732-a3f7-ded52d7a842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1F561C-8A87-4353-A524-956B01891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EE3ED-73C9-45F2-A6C9-DB81726C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d71f-af27-4732-a3f7-ded52d7a8426"/>
    <ds:schemaRef ds:uri="3398906c-a62c-42fb-943c-3d5c02dfa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784</Words>
  <Application>Microsoft Macintosh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Source Sans Pro Regular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Poulin</dc:creator>
  <cp:lastModifiedBy>Kamran Shaikh</cp:lastModifiedBy>
  <cp:revision>13</cp:revision>
  <dcterms:created xsi:type="dcterms:W3CDTF">2020-04-14T01:23:29Z</dcterms:created>
  <dcterms:modified xsi:type="dcterms:W3CDTF">2020-08-04T16:07:21Z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0x0101006607EA3AFD59C64EA874246E3D3D7A91</vt:lpwstr>
  </property>
</Properties>
</file>