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258" r:id="rId6"/>
    <p:sldId id="257" r:id="rId7"/>
    <p:sldId id="276" r:id="rId8"/>
    <p:sldId id="277" r:id="rId9"/>
    <p:sldId id="278" r:id="rId10"/>
    <p:sldId id="279" r:id="rId11"/>
    <p:sldId id="280" r:id="rId12"/>
    <p:sldId id="281" r:id="rId13"/>
    <p:sldId id="282" r:id="rId14"/>
    <p:sldId id="291" r:id="rId15"/>
    <p:sldId id="283" r:id="rId16"/>
    <p:sldId id="284" r:id="rId17"/>
    <p:sldId id="285" r:id="rId18"/>
    <p:sldId id="286" r:id="rId19"/>
    <p:sldId id="287" r:id="rId20"/>
    <p:sldId id="288" r:id="rId21"/>
    <p:sldId id="289" r:id="rId22"/>
    <p:sldId id="290" r:id="rId23"/>
    <p:sldId id="273" r:id="rId24"/>
    <p:sldId id="266" r:id="rId25"/>
    <p:sldId id="292" r:id="rId26"/>
    <p:sldId id="293" r:id="rId27"/>
    <p:sldId id="294" r:id="rId28"/>
    <p:sldId id="274" r:id="rId29"/>
    <p:sldId id="267"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CF2C"/>
    <a:srgbClr val="18171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63F075-CF25-43FC-B8B9-A2AF066B3A1D}" v="85" dt="2020-05-12T19:02:56.996"/>
    <p1510:client id="{C779B0B9-A5D6-4814-8516-7F0E6FA41B20}" v="33" dt="2020-05-12T19:10:22.2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17A077-9C44-FD41-A95B-7EE2E8F1B60F}" type="datetimeFigureOut">
              <a:rPr lang="en-US" smtClean="0"/>
              <a:t>8/4/2020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629B91-8787-3B4F-8EB1-7584946121AC}" type="slidenum">
              <a:rPr lang="en-US" smtClean="0"/>
              <a:t>‹#›</a:t>
            </a:fld>
            <a:endParaRPr lang="en-US"/>
          </a:p>
        </p:txBody>
      </p:sp>
    </p:spTree>
    <p:extLst>
      <p:ext uri="{BB962C8B-B14F-4D97-AF65-F5344CB8AC3E}">
        <p14:creationId xmlns:p14="http://schemas.microsoft.com/office/powerpoint/2010/main" val="176941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629B91-8787-3B4F-8EB1-7584946121AC}" type="slidenum">
              <a:rPr lang="en-US" smtClean="0"/>
              <a:t>20</a:t>
            </a:fld>
            <a:endParaRPr lang="en-US"/>
          </a:p>
        </p:txBody>
      </p:sp>
    </p:spTree>
    <p:extLst>
      <p:ext uri="{BB962C8B-B14F-4D97-AF65-F5344CB8AC3E}">
        <p14:creationId xmlns:p14="http://schemas.microsoft.com/office/powerpoint/2010/main" val="655249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9E31E4-A79D-4051-B84F-DA507CB0B0F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500A2B14-0757-4ED5-B604-8C31BCF6C2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D88109A4-1263-4204-8FCC-3C267CBFBE22}"/>
              </a:ext>
            </a:extLst>
          </p:cNvPr>
          <p:cNvSpPr>
            <a:spLocks noGrp="1"/>
          </p:cNvSpPr>
          <p:nvPr>
            <p:ph type="dt" sz="half" idx="10"/>
          </p:nvPr>
        </p:nvSpPr>
        <p:spPr/>
        <p:txBody>
          <a:bodyPr/>
          <a:lstStyle/>
          <a:p>
            <a:fld id="{F24FE446-979F-4576-8801-0CE6D4988993}" type="datetimeFigureOut">
              <a:rPr lang="fr-CA" smtClean="0"/>
              <a:t>2020-08-04</a:t>
            </a:fld>
            <a:endParaRPr lang="fr-CA"/>
          </a:p>
        </p:txBody>
      </p:sp>
      <p:sp>
        <p:nvSpPr>
          <p:cNvPr id="5" name="Espace réservé du pied de page 4">
            <a:extLst>
              <a:ext uri="{FF2B5EF4-FFF2-40B4-BE49-F238E27FC236}">
                <a16:creationId xmlns:a16="http://schemas.microsoft.com/office/drawing/2014/main" id="{E66AAD4F-FB9C-45A1-BF10-A9E9AECD40D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E9FD4B9-40B6-4755-B4B2-088407F9328E}"/>
              </a:ext>
            </a:extLst>
          </p:cNvPr>
          <p:cNvSpPr>
            <a:spLocks noGrp="1"/>
          </p:cNvSpPr>
          <p:nvPr>
            <p:ph type="sldNum" sz="quarter" idx="12"/>
          </p:nvPr>
        </p:nvSpPr>
        <p:spPr/>
        <p:txBody>
          <a:bodyPr/>
          <a:lstStyle/>
          <a:p>
            <a:fld id="{45035A73-1239-4F9D-82CB-062C829D4FD1}" type="slidenum">
              <a:rPr lang="fr-CA" smtClean="0"/>
              <a:t>‹#›</a:t>
            </a:fld>
            <a:endParaRPr lang="fr-CA"/>
          </a:p>
        </p:txBody>
      </p:sp>
    </p:spTree>
    <p:extLst>
      <p:ext uri="{BB962C8B-B14F-4D97-AF65-F5344CB8AC3E}">
        <p14:creationId xmlns:p14="http://schemas.microsoft.com/office/powerpoint/2010/main" val="753618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D79BA2-F175-48BB-B076-BF462F2224E1}"/>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35D4E6E9-B371-42BD-A76E-56ECB13E421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4131EBD-8FC3-4421-B7FD-227E9A8C92C6}"/>
              </a:ext>
            </a:extLst>
          </p:cNvPr>
          <p:cNvSpPr>
            <a:spLocks noGrp="1"/>
          </p:cNvSpPr>
          <p:nvPr>
            <p:ph type="dt" sz="half" idx="10"/>
          </p:nvPr>
        </p:nvSpPr>
        <p:spPr/>
        <p:txBody>
          <a:bodyPr/>
          <a:lstStyle/>
          <a:p>
            <a:fld id="{F24FE446-979F-4576-8801-0CE6D4988993}" type="datetimeFigureOut">
              <a:rPr lang="fr-CA" smtClean="0"/>
              <a:t>2020-08-04</a:t>
            </a:fld>
            <a:endParaRPr lang="fr-CA"/>
          </a:p>
        </p:txBody>
      </p:sp>
      <p:sp>
        <p:nvSpPr>
          <p:cNvPr id="5" name="Espace réservé du pied de page 4">
            <a:extLst>
              <a:ext uri="{FF2B5EF4-FFF2-40B4-BE49-F238E27FC236}">
                <a16:creationId xmlns:a16="http://schemas.microsoft.com/office/drawing/2014/main" id="{3FD3498C-7D88-49F9-BD07-C94201847ED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571C0EE5-CE16-453E-92A4-D50153B0AAFF}"/>
              </a:ext>
            </a:extLst>
          </p:cNvPr>
          <p:cNvSpPr>
            <a:spLocks noGrp="1"/>
          </p:cNvSpPr>
          <p:nvPr>
            <p:ph type="sldNum" sz="quarter" idx="12"/>
          </p:nvPr>
        </p:nvSpPr>
        <p:spPr/>
        <p:txBody>
          <a:bodyPr/>
          <a:lstStyle/>
          <a:p>
            <a:fld id="{45035A73-1239-4F9D-82CB-062C829D4FD1}" type="slidenum">
              <a:rPr lang="fr-CA" smtClean="0"/>
              <a:t>‹#›</a:t>
            </a:fld>
            <a:endParaRPr lang="fr-CA"/>
          </a:p>
        </p:txBody>
      </p:sp>
    </p:spTree>
    <p:extLst>
      <p:ext uri="{BB962C8B-B14F-4D97-AF65-F5344CB8AC3E}">
        <p14:creationId xmlns:p14="http://schemas.microsoft.com/office/powerpoint/2010/main" val="4269937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E236A80-0403-4B90-8F9C-A9F9E1F7333A}"/>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B6DC8833-494F-4188-BFE8-837881D090F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046C0A2D-5416-4299-A2BC-8997EC3AC090}"/>
              </a:ext>
            </a:extLst>
          </p:cNvPr>
          <p:cNvSpPr>
            <a:spLocks noGrp="1"/>
          </p:cNvSpPr>
          <p:nvPr>
            <p:ph type="dt" sz="half" idx="10"/>
          </p:nvPr>
        </p:nvSpPr>
        <p:spPr/>
        <p:txBody>
          <a:bodyPr/>
          <a:lstStyle/>
          <a:p>
            <a:fld id="{F24FE446-979F-4576-8801-0CE6D4988993}" type="datetimeFigureOut">
              <a:rPr lang="fr-CA" smtClean="0"/>
              <a:t>2020-08-04</a:t>
            </a:fld>
            <a:endParaRPr lang="fr-CA"/>
          </a:p>
        </p:txBody>
      </p:sp>
      <p:sp>
        <p:nvSpPr>
          <p:cNvPr id="5" name="Espace réservé du pied de page 4">
            <a:extLst>
              <a:ext uri="{FF2B5EF4-FFF2-40B4-BE49-F238E27FC236}">
                <a16:creationId xmlns:a16="http://schemas.microsoft.com/office/drawing/2014/main" id="{3169152B-7922-41F3-879F-CFA5A78D0A85}"/>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62F6D60-8A8A-4171-9321-49D0215EC0C7}"/>
              </a:ext>
            </a:extLst>
          </p:cNvPr>
          <p:cNvSpPr>
            <a:spLocks noGrp="1"/>
          </p:cNvSpPr>
          <p:nvPr>
            <p:ph type="sldNum" sz="quarter" idx="12"/>
          </p:nvPr>
        </p:nvSpPr>
        <p:spPr/>
        <p:txBody>
          <a:bodyPr/>
          <a:lstStyle/>
          <a:p>
            <a:fld id="{45035A73-1239-4F9D-82CB-062C829D4FD1}" type="slidenum">
              <a:rPr lang="fr-CA" smtClean="0"/>
              <a:t>‹#›</a:t>
            </a:fld>
            <a:endParaRPr lang="fr-CA"/>
          </a:p>
        </p:txBody>
      </p:sp>
    </p:spTree>
    <p:extLst>
      <p:ext uri="{BB962C8B-B14F-4D97-AF65-F5344CB8AC3E}">
        <p14:creationId xmlns:p14="http://schemas.microsoft.com/office/powerpoint/2010/main" val="848151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A1C624-E455-4A47-B49D-B1ADFBAD71C4}"/>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EBB0A74C-9854-4BC9-B1C6-0EA3D275283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5483AE23-6EFA-4255-96BF-4BE85823205B}"/>
              </a:ext>
            </a:extLst>
          </p:cNvPr>
          <p:cNvSpPr>
            <a:spLocks noGrp="1"/>
          </p:cNvSpPr>
          <p:nvPr>
            <p:ph type="dt" sz="half" idx="10"/>
          </p:nvPr>
        </p:nvSpPr>
        <p:spPr/>
        <p:txBody>
          <a:bodyPr/>
          <a:lstStyle/>
          <a:p>
            <a:fld id="{F24FE446-979F-4576-8801-0CE6D4988993}" type="datetimeFigureOut">
              <a:rPr lang="fr-CA" smtClean="0"/>
              <a:t>2020-08-04</a:t>
            </a:fld>
            <a:endParaRPr lang="fr-CA"/>
          </a:p>
        </p:txBody>
      </p:sp>
      <p:sp>
        <p:nvSpPr>
          <p:cNvPr id="5" name="Espace réservé du pied de page 4">
            <a:extLst>
              <a:ext uri="{FF2B5EF4-FFF2-40B4-BE49-F238E27FC236}">
                <a16:creationId xmlns:a16="http://schemas.microsoft.com/office/drawing/2014/main" id="{9A81C505-966B-48E4-BD6B-CC0C655563F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B6164FD9-B7A7-4F3F-A525-69AACC078A66}"/>
              </a:ext>
            </a:extLst>
          </p:cNvPr>
          <p:cNvSpPr>
            <a:spLocks noGrp="1"/>
          </p:cNvSpPr>
          <p:nvPr>
            <p:ph type="sldNum" sz="quarter" idx="12"/>
          </p:nvPr>
        </p:nvSpPr>
        <p:spPr/>
        <p:txBody>
          <a:bodyPr/>
          <a:lstStyle/>
          <a:p>
            <a:fld id="{45035A73-1239-4F9D-82CB-062C829D4FD1}" type="slidenum">
              <a:rPr lang="fr-CA" smtClean="0"/>
              <a:t>‹#›</a:t>
            </a:fld>
            <a:endParaRPr lang="fr-CA"/>
          </a:p>
        </p:txBody>
      </p:sp>
    </p:spTree>
    <p:extLst>
      <p:ext uri="{BB962C8B-B14F-4D97-AF65-F5344CB8AC3E}">
        <p14:creationId xmlns:p14="http://schemas.microsoft.com/office/powerpoint/2010/main" val="5290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B3DD62-44AA-4D39-B79B-98303166F78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4F20A3EB-EC51-4C36-BB49-DAC4307CB4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1FAC22D-741B-40BB-9BE8-6DFDABACE653}"/>
              </a:ext>
            </a:extLst>
          </p:cNvPr>
          <p:cNvSpPr>
            <a:spLocks noGrp="1"/>
          </p:cNvSpPr>
          <p:nvPr>
            <p:ph type="dt" sz="half" idx="10"/>
          </p:nvPr>
        </p:nvSpPr>
        <p:spPr/>
        <p:txBody>
          <a:bodyPr/>
          <a:lstStyle/>
          <a:p>
            <a:fld id="{F24FE446-979F-4576-8801-0CE6D4988993}" type="datetimeFigureOut">
              <a:rPr lang="fr-CA" smtClean="0"/>
              <a:t>2020-08-04</a:t>
            </a:fld>
            <a:endParaRPr lang="fr-CA"/>
          </a:p>
        </p:txBody>
      </p:sp>
      <p:sp>
        <p:nvSpPr>
          <p:cNvPr id="5" name="Espace réservé du pied de page 4">
            <a:extLst>
              <a:ext uri="{FF2B5EF4-FFF2-40B4-BE49-F238E27FC236}">
                <a16:creationId xmlns:a16="http://schemas.microsoft.com/office/drawing/2014/main" id="{6D88DA82-9B74-4027-A5E8-A8A950E4E71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1215C53-84A9-48E5-93AB-662E72AC1ECC}"/>
              </a:ext>
            </a:extLst>
          </p:cNvPr>
          <p:cNvSpPr>
            <a:spLocks noGrp="1"/>
          </p:cNvSpPr>
          <p:nvPr>
            <p:ph type="sldNum" sz="quarter" idx="12"/>
          </p:nvPr>
        </p:nvSpPr>
        <p:spPr/>
        <p:txBody>
          <a:bodyPr/>
          <a:lstStyle/>
          <a:p>
            <a:fld id="{45035A73-1239-4F9D-82CB-062C829D4FD1}" type="slidenum">
              <a:rPr lang="fr-CA" smtClean="0"/>
              <a:t>‹#›</a:t>
            </a:fld>
            <a:endParaRPr lang="fr-CA"/>
          </a:p>
        </p:txBody>
      </p:sp>
    </p:spTree>
    <p:extLst>
      <p:ext uri="{BB962C8B-B14F-4D97-AF65-F5344CB8AC3E}">
        <p14:creationId xmlns:p14="http://schemas.microsoft.com/office/powerpoint/2010/main" val="1651541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3387BD-BF21-4AE1-A04D-024289ADB9FB}"/>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25FD592D-7837-49BB-AF40-5521E4F0DD0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5971E249-24D2-46C9-94BE-5AA0CCC6CDB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20A5981B-AA58-4C22-B211-D0AC69DC06E1}"/>
              </a:ext>
            </a:extLst>
          </p:cNvPr>
          <p:cNvSpPr>
            <a:spLocks noGrp="1"/>
          </p:cNvSpPr>
          <p:nvPr>
            <p:ph type="dt" sz="half" idx="10"/>
          </p:nvPr>
        </p:nvSpPr>
        <p:spPr/>
        <p:txBody>
          <a:bodyPr/>
          <a:lstStyle/>
          <a:p>
            <a:fld id="{F24FE446-979F-4576-8801-0CE6D4988993}" type="datetimeFigureOut">
              <a:rPr lang="fr-CA" smtClean="0"/>
              <a:t>2020-08-04</a:t>
            </a:fld>
            <a:endParaRPr lang="fr-CA"/>
          </a:p>
        </p:txBody>
      </p:sp>
      <p:sp>
        <p:nvSpPr>
          <p:cNvPr id="6" name="Espace réservé du pied de page 5">
            <a:extLst>
              <a:ext uri="{FF2B5EF4-FFF2-40B4-BE49-F238E27FC236}">
                <a16:creationId xmlns:a16="http://schemas.microsoft.com/office/drawing/2014/main" id="{F7384565-66B7-4264-B642-06BC17E0FE5F}"/>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917C6F6F-91B8-4BD1-921D-55A38D43C842}"/>
              </a:ext>
            </a:extLst>
          </p:cNvPr>
          <p:cNvSpPr>
            <a:spLocks noGrp="1"/>
          </p:cNvSpPr>
          <p:nvPr>
            <p:ph type="sldNum" sz="quarter" idx="12"/>
          </p:nvPr>
        </p:nvSpPr>
        <p:spPr/>
        <p:txBody>
          <a:bodyPr/>
          <a:lstStyle/>
          <a:p>
            <a:fld id="{45035A73-1239-4F9D-82CB-062C829D4FD1}" type="slidenum">
              <a:rPr lang="fr-CA" smtClean="0"/>
              <a:t>‹#›</a:t>
            </a:fld>
            <a:endParaRPr lang="fr-CA"/>
          </a:p>
        </p:txBody>
      </p:sp>
    </p:spTree>
    <p:extLst>
      <p:ext uri="{BB962C8B-B14F-4D97-AF65-F5344CB8AC3E}">
        <p14:creationId xmlns:p14="http://schemas.microsoft.com/office/powerpoint/2010/main" val="1467648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BC49AC-6BDF-4080-ACD3-6F3FEDFB8089}"/>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69979748-A996-4333-A65C-01C0A19262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AC9B75C-516D-4ADB-AD29-438EFD47AF8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70B30F95-4264-4336-980C-47FE772752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7319522-04F6-4687-9E7E-DC6F62BA03F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8333A3E2-84EB-43A6-8B76-1E1214E05EF2}"/>
              </a:ext>
            </a:extLst>
          </p:cNvPr>
          <p:cNvSpPr>
            <a:spLocks noGrp="1"/>
          </p:cNvSpPr>
          <p:nvPr>
            <p:ph type="dt" sz="half" idx="10"/>
          </p:nvPr>
        </p:nvSpPr>
        <p:spPr/>
        <p:txBody>
          <a:bodyPr/>
          <a:lstStyle/>
          <a:p>
            <a:fld id="{F24FE446-979F-4576-8801-0CE6D4988993}" type="datetimeFigureOut">
              <a:rPr lang="fr-CA" smtClean="0"/>
              <a:t>2020-08-04</a:t>
            </a:fld>
            <a:endParaRPr lang="fr-CA"/>
          </a:p>
        </p:txBody>
      </p:sp>
      <p:sp>
        <p:nvSpPr>
          <p:cNvPr id="8" name="Espace réservé du pied de page 7">
            <a:extLst>
              <a:ext uri="{FF2B5EF4-FFF2-40B4-BE49-F238E27FC236}">
                <a16:creationId xmlns:a16="http://schemas.microsoft.com/office/drawing/2014/main" id="{E6A1AD3B-5AFD-4FFB-B15D-1C0894372978}"/>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B095BF66-A8A2-4508-A3D9-485F61DC2D1C}"/>
              </a:ext>
            </a:extLst>
          </p:cNvPr>
          <p:cNvSpPr>
            <a:spLocks noGrp="1"/>
          </p:cNvSpPr>
          <p:nvPr>
            <p:ph type="sldNum" sz="quarter" idx="12"/>
          </p:nvPr>
        </p:nvSpPr>
        <p:spPr/>
        <p:txBody>
          <a:bodyPr/>
          <a:lstStyle/>
          <a:p>
            <a:fld id="{45035A73-1239-4F9D-82CB-062C829D4FD1}" type="slidenum">
              <a:rPr lang="fr-CA" smtClean="0"/>
              <a:t>‹#›</a:t>
            </a:fld>
            <a:endParaRPr lang="fr-CA"/>
          </a:p>
        </p:txBody>
      </p:sp>
    </p:spTree>
    <p:extLst>
      <p:ext uri="{BB962C8B-B14F-4D97-AF65-F5344CB8AC3E}">
        <p14:creationId xmlns:p14="http://schemas.microsoft.com/office/powerpoint/2010/main" val="374338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D18DC6-3071-4A72-BFB6-5C791EE97E66}"/>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139A3B6D-D9AF-4029-943E-DE17DEB1B922}"/>
              </a:ext>
            </a:extLst>
          </p:cNvPr>
          <p:cNvSpPr>
            <a:spLocks noGrp="1"/>
          </p:cNvSpPr>
          <p:nvPr>
            <p:ph type="dt" sz="half" idx="10"/>
          </p:nvPr>
        </p:nvSpPr>
        <p:spPr/>
        <p:txBody>
          <a:bodyPr/>
          <a:lstStyle/>
          <a:p>
            <a:fld id="{F24FE446-979F-4576-8801-0CE6D4988993}" type="datetimeFigureOut">
              <a:rPr lang="fr-CA" smtClean="0"/>
              <a:t>2020-08-04</a:t>
            </a:fld>
            <a:endParaRPr lang="fr-CA"/>
          </a:p>
        </p:txBody>
      </p:sp>
      <p:sp>
        <p:nvSpPr>
          <p:cNvPr id="4" name="Espace réservé du pied de page 3">
            <a:extLst>
              <a:ext uri="{FF2B5EF4-FFF2-40B4-BE49-F238E27FC236}">
                <a16:creationId xmlns:a16="http://schemas.microsoft.com/office/drawing/2014/main" id="{CFA21229-D9B3-434E-9242-9D488F3647AB}"/>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BFB2AE0F-88DC-48F7-BCE4-B1C3220CBE51}"/>
              </a:ext>
            </a:extLst>
          </p:cNvPr>
          <p:cNvSpPr>
            <a:spLocks noGrp="1"/>
          </p:cNvSpPr>
          <p:nvPr>
            <p:ph type="sldNum" sz="quarter" idx="12"/>
          </p:nvPr>
        </p:nvSpPr>
        <p:spPr/>
        <p:txBody>
          <a:bodyPr/>
          <a:lstStyle/>
          <a:p>
            <a:fld id="{45035A73-1239-4F9D-82CB-062C829D4FD1}" type="slidenum">
              <a:rPr lang="fr-CA" smtClean="0"/>
              <a:t>‹#›</a:t>
            </a:fld>
            <a:endParaRPr lang="fr-CA"/>
          </a:p>
        </p:txBody>
      </p:sp>
    </p:spTree>
    <p:extLst>
      <p:ext uri="{BB962C8B-B14F-4D97-AF65-F5344CB8AC3E}">
        <p14:creationId xmlns:p14="http://schemas.microsoft.com/office/powerpoint/2010/main" val="1991389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38B7221-4784-475B-8024-52D16459321A}"/>
              </a:ext>
            </a:extLst>
          </p:cNvPr>
          <p:cNvSpPr>
            <a:spLocks noGrp="1"/>
          </p:cNvSpPr>
          <p:nvPr>
            <p:ph type="dt" sz="half" idx="10"/>
          </p:nvPr>
        </p:nvSpPr>
        <p:spPr/>
        <p:txBody>
          <a:bodyPr/>
          <a:lstStyle/>
          <a:p>
            <a:fld id="{F24FE446-979F-4576-8801-0CE6D4988993}" type="datetimeFigureOut">
              <a:rPr lang="fr-CA" smtClean="0"/>
              <a:t>2020-08-04</a:t>
            </a:fld>
            <a:endParaRPr lang="fr-CA"/>
          </a:p>
        </p:txBody>
      </p:sp>
      <p:sp>
        <p:nvSpPr>
          <p:cNvPr id="3" name="Espace réservé du pied de page 2">
            <a:extLst>
              <a:ext uri="{FF2B5EF4-FFF2-40B4-BE49-F238E27FC236}">
                <a16:creationId xmlns:a16="http://schemas.microsoft.com/office/drawing/2014/main" id="{E698CA96-17B1-4AED-ABB6-8461C3A930FA}"/>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D0B1E955-EB69-48FC-8F10-7D5B6B20699B}"/>
              </a:ext>
            </a:extLst>
          </p:cNvPr>
          <p:cNvSpPr>
            <a:spLocks noGrp="1"/>
          </p:cNvSpPr>
          <p:nvPr>
            <p:ph type="sldNum" sz="quarter" idx="12"/>
          </p:nvPr>
        </p:nvSpPr>
        <p:spPr/>
        <p:txBody>
          <a:bodyPr/>
          <a:lstStyle/>
          <a:p>
            <a:fld id="{45035A73-1239-4F9D-82CB-062C829D4FD1}" type="slidenum">
              <a:rPr lang="fr-CA" smtClean="0"/>
              <a:t>‹#›</a:t>
            </a:fld>
            <a:endParaRPr lang="fr-CA"/>
          </a:p>
        </p:txBody>
      </p:sp>
    </p:spTree>
    <p:extLst>
      <p:ext uri="{BB962C8B-B14F-4D97-AF65-F5344CB8AC3E}">
        <p14:creationId xmlns:p14="http://schemas.microsoft.com/office/powerpoint/2010/main" val="3100923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A27336-A47D-430A-92F5-8DCA4F54707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3FF23D3D-593B-40A5-98FA-A0074545FF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8680AF9A-4046-47A4-AF92-A161D64A3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4CC67DD-201A-4490-A423-2BDCF05205B2}"/>
              </a:ext>
            </a:extLst>
          </p:cNvPr>
          <p:cNvSpPr>
            <a:spLocks noGrp="1"/>
          </p:cNvSpPr>
          <p:nvPr>
            <p:ph type="dt" sz="half" idx="10"/>
          </p:nvPr>
        </p:nvSpPr>
        <p:spPr/>
        <p:txBody>
          <a:bodyPr/>
          <a:lstStyle/>
          <a:p>
            <a:fld id="{F24FE446-979F-4576-8801-0CE6D4988993}" type="datetimeFigureOut">
              <a:rPr lang="fr-CA" smtClean="0"/>
              <a:t>2020-08-04</a:t>
            </a:fld>
            <a:endParaRPr lang="fr-CA"/>
          </a:p>
        </p:txBody>
      </p:sp>
      <p:sp>
        <p:nvSpPr>
          <p:cNvPr id="6" name="Espace réservé du pied de page 5">
            <a:extLst>
              <a:ext uri="{FF2B5EF4-FFF2-40B4-BE49-F238E27FC236}">
                <a16:creationId xmlns:a16="http://schemas.microsoft.com/office/drawing/2014/main" id="{C9F6E45A-E4E1-4B1D-BCDF-F2F729753874}"/>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DBC50F0D-81FC-4683-9FCF-1804D6EB2412}"/>
              </a:ext>
            </a:extLst>
          </p:cNvPr>
          <p:cNvSpPr>
            <a:spLocks noGrp="1"/>
          </p:cNvSpPr>
          <p:nvPr>
            <p:ph type="sldNum" sz="quarter" idx="12"/>
          </p:nvPr>
        </p:nvSpPr>
        <p:spPr/>
        <p:txBody>
          <a:bodyPr/>
          <a:lstStyle/>
          <a:p>
            <a:fld id="{45035A73-1239-4F9D-82CB-062C829D4FD1}" type="slidenum">
              <a:rPr lang="fr-CA" smtClean="0"/>
              <a:t>‹#›</a:t>
            </a:fld>
            <a:endParaRPr lang="fr-CA"/>
          </a:p>
        </p:txBody>
      </p:sp>
    </p:spTree>
    <p:extLst>
      <p:ext uri="{BB962C8B-B14F-4D97-AF65-F5344CB8AC3E}">
        <p14:creationId xmlns:p14="http://schemas.microsoft.com/office/powerpoint/2010/main" val="300271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E568E0-37D7-49A1-8B80-996A00516B8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FF7E5249-CE0E-4C0F-8891-E316479E8A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5D4D56CD-8AC1-4149-94DC-F17B3DD750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26A6D27-FEAF-4DD2-B9A1-7AB5058231D5}"/>
              </a:ext>
            </a:extLst>
          </p:cNvPr>
          <p:cNvSpPr>
            <a:spLocks noGrp="1"/>
          </p:cNvSpPr>
          <p:nvPr>
            <p:ph type="dt" sz="half" idx="10"/>
          </p:nvPr>
        </p:nvSpPr>
        <p:spPr/>
        <p:txBody>
          <a:bodyPr/>
          <a:lstStyle/>
          <a:p>
            <a:fld id="{F24FE446-979F-4576-8801-0CE6D4988993}" type="datetimeFigureOut">
              <a:rPr lang="fr-CA" smtClean="0"/>
              <a:t>2020-08-04</a:t>
            </a:fld>
            <a:endParaRPr lang="fr-CA"/>
          </a:p>
        </p:txBody>
      </p:sp>
      <p:sp>
        <p:nvSpPr>
          <p:cNvPr id="6" name="Espace réservé du pied de page 5">
            <a:extLst>
              <a:ext uri="{FF2B5EF4-FFF2-40B4-BE49-F238E27FC236}">
                <a16:creationId xmlns:a16="http://schemas.microsoft.com/office/drawing/2014/main" id="{3F5DFEF9-50B3-47A8-99DA-320EEB266D29}"/>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6B5743E6-CCB7-4EFC-94B1-FB7C240CE248}"/>
              </a:ext>
            </a:extLst>
          </p:cNvPr>
          <p:cNvSpPr>
            <a:spLocks noGrp="1"/>
          </p:cNvSpPr>
          <p:nvPr>
            <p:ph type="sldNum" sz="quarter" idx="12"/>
          </p:nvPr>
        </p:nvSpPr>
        <p:spPr/>
        <p:txBody>
          <a:bodyPr/>
          <a:lstStyle/>
          <a:p>
            <a:fld id="{45035A73-1239-4F9D-82CB-062C829D4FD1}" type="slidenum">
              <a:rPr lang="fr-CA" smtClean="0"/>
              <a:t>‹#›</a:t>
            </a:fld>
            <a:endParaRPr lang="fr-CA"/>
          </a:p>
        </p:txBody>
      </p:sp>
    </p:spTree>
    <p:extLst>
      <p:ext uri="{BB962C8B-B14F-4D97-AF65-F5344CB8AC3E}">
        <p14:creationId xmlns:p14="http://schemas.microsoft.com/office/powerpoint/2010/main" val="3179060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CC98119-465A-47FF-9784-13533DA25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583B3F2D-0174-434D-A691-F76A6FD629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0EDD7B8A-30D4-4172-BBEB-185410346A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FE446-979F-4576-8801-0CE6D4988993}" type="datetimeFigureOut">
              <a:rPr lang="fr-CA" smtClean="0"/>
              <a:t>2020-08-04</a:t>
            </a:fld>
            <a:endParaRPr lang="fr-CA"/>
          </a:p>
        </p:txBody>
      </p:sp>
      <p:sp>
        <p:nvSpPr>
          <p:cNvPr id="5" name="Espace réservé du pied de page 4">
            <a:extLst>
              <a:ext uri="{FF2B5EF4-FFF2-40B4-BE49-F238E27FC236}">
                <a16:creationId xmlns:a16="http://schemas.microsoft.com/office/drawing/2014/main" id="{2534372F-B475-4DEB-BBC1-9C095A21FA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C59A47CC-CD91-46A1-B6F6-8F7DC593CF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035A73-1239-4F9D-82CB-062C829D4FD1}" type="slidenum">
              <a:rPr lang="fr-CA" smtClean="0"/>
              <a:t>‹#›</a:t>
            </a:fld>
            <a:endParaRPr lang="fr-CA"/>
          </a:p>
        </p:txBody>
      </p:sp>
      <p:pic>
        <p:nvPicPr>
          <p:cNvPr id="7" name="Image 6">
            <a:extLst>
              <a:ext uri="{FF2B5EF4-FFF2-40B4-BE49-F238E27FC236}">
                <a16:creationId xmlns:a16="http://schemas.microsoft.com/office/drawing/2014/main" id="{6AAD03D6-9D5B-4EA6-99E4-E309B9FCBFBC}"/>
              </a:ext>
            </a:extLst>
          </p:cNvPr>
          <p:cNvPicPr>
            <a:picLocks noChangeAspect="1"/>
          </p:cNvPicPr>
          <p:nvPr userDrawn="1"/>
        </p:nvPicPr>
        <p:blipFill rotWithShape="1">
          <a:blip r:embed="rId13" cstate="print">
            <a:extLst>
              <a:ext uri="{BEBA8EAE-BF5A-486C-A8C5-ECC9F3942E4B}">
                <a14:imgProps xmlns:a14="http://schemas.microsoft.com/office/drawing/2010/main">
                  <a14:imgLayer r:embed="rId14">
                    <a14:imgEffect>
                      <a14:sharpenSoften amount="50000"/>
                    </a14:imgEffect>
                    <a14:imgEffect>
                      <a14:brightnessContrast contrast="24000"/>
                    </a14:imgEffect>
                  </a14:imgLayer>
                </a14:imgProps>
              </a:ext>
              <a:ext uri="{28A0092B-C50C-407E-A947-70E740481C1C}">
                <a14:useLocalDpi xmlns:a14="http://schemas.microsoft.com/office/drawing/2010/main" val="0"/>
              </a:ext>
            </a:extLst>
          </a:blip>
          <a:srcRect b="28425"/>
          <a:stretch/>
        </p:blipFill>
        <p:spPr>
          <a:xfrm>
            <a:off x="11081989" y="6337242"/>
            <a:ext cx="1017654" cy="334778"/>
          </a:xfrm>
          <a:prstGeom prst="rect">
            <a:avLst/>
          </a:prstGeom>
        </p:spPr>
      </p:pic>
    </p:spTree>
    <p:extLst>
      <p:ext uri="{BB962C8B-B14F-4D97-AF65-F5344CB8AC3E}">
        <p14:creationId xmlns:p14="http://schemas.microsoft.com/office/powerpoint/2010/main" val="2495943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3.wdp"/><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569BBA9B-8F4E-4D2B-BEFA-41A475443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51012D1-8033-40B1-9EC0-91390FFC7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0943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291F021-C45C-4D44-A2B8-A789E386C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e 7">
            <a:extLst>
              <a:ext uri="{FF2B5EF4-FFF2-40B4-BE49-F238E27FC236}">
                <a16:creationId xmlns:a16="http://schemas.microsoft.com/office/drawing/2014/main" id="{D58837D8-C616-4CE4-857E-8FE021FE439A}"/>
              </a:ext>
            </a:extLst>
          </p:cNvPr>
          <p:cNvGrpSpPr/>
          <p:nvPr/>
        </p:nvGrpSpPr>
        <p:grpSpPr>
          <a:xfrm>
            <a:off x="-1" y="-5029"/>
            <a:ext cx="12191980" cy="6857989"/>
            <a:chOff x="0" y="8389"/>
            <a:chExt cx="12191980" cy="6857989"/>
          </a:xfrm>
        </p:grpSpPr>
        <p:pic>
          <p:nvPicPr>
            <p:cNvPr id="5" name="Image 4" descr="Une image contenant personne, intérieur, fenêtre, table&#10;&#10;Description générée automatiquement">
              <a:extLst>
                <a:ext uri="{FF2B5EF4-FFF2-40B4-BE49-F238E27FC236}">
                  <a16:creationId xmlns:a16="http://schemas.microsoft.com/office/drawing/2014/main" id="{C311240E-4D56-4510-BD85-B3DDF447D8B3}"/>
                </a:ext>
              </a:extLst>
            </p:cNvPr>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t="13462"/>
            <a:stretch/>
          </p:blipFill>
          <p:spPr>
            <a:xfrm>
              <a:off x="0" y="8389"/>
              <a:ext cx="12191980" cy="6857989"/>
            </a:xfrm>
            <a:prstGeom prst="rect">
              <a:avLst/>
            </a:prstGeom>
          </p:spPr>
        </p:pic>
        <p:sp>
          <p:nvSpPr>
            <p:cNvPr id="6" name="Rectangle 5">
              <a:extLst>
                <a:ext uri="{FF2B5EF4-FFF2-40B4-BE49-F238E27FC236}">
                  <a16:creationId xmlns:a16="http://schemas.microsoft.com/office/drawing/2014/main" id="{9EA29EED-7BB3-4414-B853-DD5FC0CAEA64}"/>
                </a:ext>
              </a:extLst>
            </p:cNvPr>
            <p:cNvSpPr/>
            <p:nvPr/>
          </p:nvSpPr>
          <p:spPr>
            <a:xfrm>
              <a:off x="1226181" y="14264"/>
              <a:ext cx="9739618" cy="5108050"/>
            </a:xfrm>
            <a:prstGeom prst="rect">
              <a:avLst/>
            </a:prstGeom>
            <a:solidFill>
              <a:srgbClr val="18171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7" name="ZoneTexte 6">
            <a:extLst>
              <a:ext uri="{FF2B5EF4-FFF2-40B4-BE49-F238E27FC236}">
                <a16:creationId xmlns:a16="http://schemas.microsoft.com/office/drawing/2014/main" id="{D74C4E72-319E-423E-834A-B6FDD0E459AC}"/>
              </a:ext>
            </a:extLst>
          </p:cNvPr>
          <p:cNvSpPr txBox="1"/>
          <p:nvPr/>
        </p:nvSpPr>
        <p:spPr>
          <a:xfrm>
            <a:off x="3789013" y="1164265"/>
            <a:ext cx="4613945" cy="430887"/>
          </a:xfrm>
          <a:prstGeom prst="rect">
            <a:avLst/>
          </a:prstGeom>
          <a:noFill/>
        </p:spPr>
        <p:txBody>
          <a:bodyPr wrap="square" rtlCol="0">
            <a:spAutoFit/>
          </a:bodyPr>
          <a:lstStyle/>
          <a:p>
            <a:pPr algn="ctr"/>
            <a:r>
              <a:rPr lang="fr-CA" sz="2200" b="1">
                <a:solidFill>
                  <a:schemeClr val="bg1"/>
                </a:solidFill>
                <a:effectLst>
                  <a:outerShdw blurRad="38100" dist="38100" dir="2700000" algn="tl">
                    <a:srgbClr val="000000">
                      <a:alpha val="43137"/>
                    </a:srgbClr>
                  </a:outerShdw>
                </a:effectLst>
              </a:rPr>
              <a:t>BATON SIMULATIONS</a:t>
            </a:r>
          </a:p>
        </p:txBody>
      </p:sp>
      <p:sp>
        <p:nvSpPr>
          <p:cNvPr id="13" name="ZoneTexte 12">
            <a:extLst>
              <a:ext uri="{FF2B5EF4-FFF2-40B4-BE49-F238E27FC236}">
                <a16:creationId xmlns:a16="http://schemas.microsoft.com/office/drawing/2014/main" id="{9CA5DED6-9F52-4F07-B3A6-8266B9CA88C8}"/>
              </a:ext>
            </a:extLst>
          </p:cNvPr>
          <p:cNvSpPr txBox="1"/>
          <p:nvPr/>
        </p:nvSpPr>
        <p:spPr>
          <a:xfrm>
            <a:off x="3789015" y="1719589"/>
            <a:ext cx="4613945" cy="1569660"/>
          </a:xfrm>
          <a:prstGeom prst="rect">
            <a:avLst/>
          </a:prstGeom>
          <a:noFill/>
        </p:spPr>
        <p:txBody>
          <a:bodyPr wrap="square" rtlCol="0">
            <a:spAutoFit/>
          </a:bodyPr>
          <a:lstStyle/>
          <a:p>
            <a:pPr algn="ctr"/>
            <a:r>
              <a:rPr lang="fr-CA" sz="4800" b="1">
                <a:solidFill>
                  <a:srgbClr val="F8CF2C"/>
                </a:solidFill>
                <a:effectLst>
                  <a:outerShdw blurRad="38100" dist="38100" dir="2700000" algn="tl">
                    <a:srgbClr val="000000">
                      <a:alpha val="43137"/>
                    </a:srgbClr>
                  </a:outerShdw>
                </a:effectLst>
              </a:rPr>
              <a:t>ERPsim Online </a:t>
            </a:r>
          </a:p>
          <a:p>
            <a:pPr algn="ctr"/>
            <a:r>
              <a:rPr lang="fr-CA" sz="4800" b="1">
                <a:solidFill>
                  <a:srgbClr val="F8CF2C"/>
                </a:solidFill>
                <a:effectLst>
                  <a:outerShdw blurRad="38100" dist="38100" dir="2700000" algn="tl">
                    <a:srgbClr val="000000">
                      <a:alpha val="43137"/>
                    </a:srgbClr>
                  </a:outerShdw>
                </a:effectLst>
              </a:rPr>
              <a:t>Train-the-Trainer</a:t>
            </a:r>
          </a:p>
        </p:txBody>
      </p:sp>
      <p:sp>
        <p:nvSpPr>
          <p:cNvPr id="15" name="ZoneTexte 14">
            <a:extLst>
              <a:ext uri="{FF2B5EF4-FFF2-40B4-BE49-F238E27FC236}">
                <a16:creationId xmlns:a16="http://schemas.microsoft.com/office/drawing/2014/main" id="{2E2ACB0A-E6E7-4F4D-A47E-2FC55EC2EC4F}"/>
              </a:ext>
            </a:extLst>
          </p:cNvPr>
          <p:cNvSpPr txBox="1"/>
          <p:nvPr/>
        </p:nvSpPr>
        <p:spPr>
          <a:xfrm>
            <a:off x="2004587" y="3568751"/>
            <a:ext cx="8182799" cy="600164"/>
          </a:xfrm>
          <a:prstGeom prst="rect">
            <a:avLst/>
          </a:prstGeom>
          <a:noFill/>
        </p:spPr>
        <p:txBody>
          <a:bodyPr wrap="square" rtlCol="0">
            <a:spAutoFit/>
          </a:bodyPr>
          <a:lstStyle/>
          <a:p>
            <a:pPr algn="ctr"/>
            <a:r>
              <a:rPr lang="fr-CA" sz="3300">
                <a:effectLst>
                  <a:outerShdw blurRad="38100" dist="38100" dir="2700000" algn="tl">
                    <a:srgbClr val="000000">
                      <a:alpha val="43137"/>
                    </a:srgbClr>
                  </a:outerShdw>
                </a:effectLst>
                <a:highlight>
                  <a:srgbClr val="F8CF2C"/>
                </a:highlight>
              </a:rPr>
              <a:t>Module 1: </a:t>
            </a:r>
            <a:r>
              <a:rPr lang="en-US" sz="3300">
                <a:effectLst>
                  <a:outerShdw blurRad="38100" dist="38100" dir="2700000" algn="tl">
                    <a:srgbClr val="000000">
                      <a:alpha val="43137"/>
                    </a:srgbClr>
                  </a:outerShdw>
                </a:effectLst>
                <a:highlight>
                  <a:srgbClr val="F8CF2C"/>
                </a:highlight>
              </a:rPr>
              <a:t>What is ERPsim?</a:t>
            </a:r>
            <a:endParaRPr lang="fr-CA" sz="3300">
              <a:effectLst>
                <a:outerShdw blurRad="38100" dist="38100" dir="2700000" algn="tl">
                  <a:srgbClr val="000000">
                    <a:alpha val="43137"/>
                  </a:srgbClr>
                </a:outerShdw>
              </a:effectLst>
              <a:highlight>
                <a:srgbClr val="F8CF2C"/>
              </a:highlight>
            </a:endParaRPr>
          </a:p>
        </p:txBody>
      </p:sp>
    </p:spTree>
    <p:extLst>
      <p:ext uri="{BB962C8B-B14F-4D97-AF65-F5344CB8AC3E}">
        <p14:creationId xmlns:p14="http://schemas.microsoft.com/office/powerpoint/2010/main" val="2146931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ACB971F-E68A-469C-98C9-57C54011F20A}"/>
              </a:ext>
            </a:extLst>
          </p:cNvPr>
          <p:cNvSpPr txBox="1"/>
          <p:nvPr/>
        </p:nvSpPr>
        <p:spPr>
          <a:xfrm>
            <a:off x="209726" y="469783"/>
            <a:ext cx="3741490" cy="2031325"/>
          </a:xfrm>
          <a:prstGeom prst="rect">
            <a:avLst/>
          </a:prstGeom>
          <a:noFill/>
        </p:spPr>
        <p:txBody>
          <a:bodyPr wrap="square" rtlCol="0">
            <a:spAutoFit/>
          </a:bodyPr>
          <a:lstStyle/>
          <a:p>
            <a:r>
              <a:rPr lang="fr-CA" sz="3400" b="1">
                <a:solidFill>
                  <a:schemeClr val="tx1">
                    <a:lumMod val="75000"/>
                    <a:lumOff val="25000"/>
                  </a:schemeClr>
                </a:solidFill>
                <a:effectLst>
                  <a:outerShdw blurRad="38100" dist="38100" dir="2700000" algn="tl">
                    <a:srgbClr val="000000">
                      <a:alpha val="43137"/>
                    </a:srgbClr>
                  </a:outerShdw>
                </a:effectLst>
              </a:rPr>
              <a:t>2. </a:t>
            </a:r>
          </a:p>
          <a:p>
            <a:r>
              <a:rPr lang="en-US" sz="3400" b="1">
                <a:solidFill>
                  <a:schemeClr val="tx1">
                    <a:lumMod val="75000"/>
                    <a:lumOff val="25000"/>
                  </a:schemeClr>
                </a:solidFill>
                <a:effectLst>
                  <a:outerShdw blurRad="38100" dist="38100" dir="2700000" algn="tl">
                    <a:srgbClr val="000000">
                      <a:alpha val="43137"/>
                    </a:srgbClr>
                  </a:outerShdw>
                </a:effectLst>
              </a:rPr>
              <a:t>Introduction to ERPsim</a:t>
            </a:r>
          </a:p>
          <a:p>
            <a:r>
              <a:rPr lang="fr-CA" sz="2400" b="1" err="1">
                <a:solidFill>
                  <a:srgbClr val="F8CF2C"/>
                </a:solidFill>
              </a:rPr>
              <a:t>What</a:t>
            </a:r>
            <a:r>
              <a:rPr lang="fr-CA" sz="2400" b="1">
                <a:solidFill>
                  <a:srgbClr val="F8CF2C"/>
                </a:solidFill>
              </a:rPr>
              <a:t> </a:t>
            </a:r>
            <a:r>
              <a:rPr lang="fr-CA" sz="2400" b="1" err="1">
                <a:solidFill>
                  <a:srgbClr val="F8CF2C"/>
                </a:solidFill>
              </a:rPr>
              <a:t>is</a:t>
            </a:r>
            <a:r>
              <a:rPr lang="fr-CA" sz="2400" b="1">
                <a:solidFill>
                  <a:srgbClr val="F8CF2C"/>
                </a:solidFill>
              </a:rPr>
              <a:t> ERPsim?</a:t>
            </a:r>
          </a:p>
        </p:txBody>
      </p:sp>
      <p:pic>
        <p:nvPicPr>
          <p:cNvPr id="36" name="Image 35" descr="Une image contenant intérieur, ordinateur, capture d’écran, moniteur&#10;&#10;Description générée automatiquement">
            <a:extLst>
              <a:ext uri="{FF2B5EF4-FFF2-40B4-BE49-F238E27FC236}">
                <a16:creationId xmlns:a16="http://schemas.microsoft.com/office/drawing/2014/main" id="{CC1483BC-1175-4070-A773-D5079923D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2278" y="1715863"/>
            <a:ext cx="9375984" cy="2906263"/>
          </a:xfrm>
          <a:prstGeom prst="rect">
            <a:avLst/>
          </a:prstGeom>
        </p:spPr>
      </p:pic>
      <p:graphicFrame>
        <p:nvGraphicFramePr>
          <p:cNvPr id="37" name="Tableau 36">
            <a:extLst>
              <a:ext uri="{FF2B5EF4-FFF2-40B4-BE49-F238E27FC236}">
                <a16:creationId xmlns:a16="http://schemas.microsoft.com/office/drawing/2014/main" id="{1CC4142F-59D4-4E96-AD70-88481BBB3663}"/>
              </a:ext>
            </a:extLst>
          </p:cNvPr>
          <p:cNvGraphicFramePr>
            <a:graphicFrameLocks noGrp="1"/>
          </p:cNvGraphicFramePr>
          <p:nvPr>
            <p:extLst>
              <p:ext uri="{D42A27DB-BD31-4B8C-83A1-F6EECF244321}">
                <p14:modId xmlns:p14="http://schemas.microsoft.com/office/powerpoint/2010/main" val="2926876749"/>
              </p:ext>
            </p:extLst>
          </p:nvPr>
        </p:nvGraphicFramePr>
        <p:xfrm>
          <a:off x="881712" y="4270150"/>
          <a:ext cx="10409807" cy="2312421"/>
        </p:xfrm>
        <a:graphic>
          <a:graphicData uri="http://schemas.openxmlformats.org/drawingml/2006/table">
            <a:tbl>
              <a:tblPr firstRow="1" bandRow="1">
                <a:tableStyleId>{912C8C85-51F0-491E-9774-3900AFEF0FD7}</a:tableStyleId>
              </a:tblPr>
              <a:tblGrid>
                <a:gridCol w="333652">
                  <a:extLst>
                    <a:ext uri="{9D8B030D-6E8A-4147-A177-3AD203B41FA5}">
                      <a16:colId xmlns:a16="http://schemas.microsoft.com/office/drawing/2014/main" val="2696674646"/>
                    </a:ext>
                  </a:extLst>
                </a:gridCol>
                <a:gridCol w="2405575">
                  <a:extLst>
                    <a:ext uri="{9D8B030D-6E8A-4147-A177-3AD203B41FA5}">
                      <a16:colId xmlns:a16="http://schemas.microsoft.com/office/drawing/2014/main" val="905668491"/>
                    </a:ext>
                  </a:extLst>
                </a:gridCol>
                <a:gridCol w="5192470">
                  <a:extLst>
                    <a:ext uri="{9D8B030D-6E8A-4147-A177-3AD203B41FA5}">
                      <a16:colId xmlns:a16="http://schemas.microsoft.com/office/drawing/2014/main" val="2411606507"/>
                    </a:ext>
                  </a:extLst>
                </a:gridCol>
                <a:gridCol w="331578">
                  <a:extLst>
                    <a:ext uri="{9D8B030D-6E8A-4147-A177-3AD203B41FA5}">
                      <a16:colId xmlns:a16="http://schemas.microsoft.com/office/drawing/2014/main" val="2933823638"/>
                    </a:ext>
                  </a:extLst>
                </a:gridCol>
                <a:gridCol w="2146532">
                  <a:extLst>
                    <a:ext uri="{9D8B030D-6E8A-4147-A177-3AD203B41FA5}">
                      <a16:colId xmlns:a16="http://schemas.microsoft.com/office/drawing/2014/main" val="1539967546"/>
                    </a:ext>
                  </a:extLst>
                </a:gridCol>
              </a:tblGrid>
              <a:tr h="483621">
                <a:tc gridSpan="2">
                  <a:txBody>
                    <a:bodyPr/>
                    <a:lstStyle/>
                    <a:p>
                      <a:pPr algn="ctr"/>
                      <a:r>
                        <a:rPr lang="fr-CA" sz="1800">
                          <a:solidFill>
                            <a:srgbClr val="005A96"/>
                          </a:solidFill>
                        </a:rPr>
                        <a:t>SIMULATION ENGINE</a:t>
                      </a:r>
                    </a:p>
                  </a:txBody>
                  <a:tcPr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hMerge="1">
                  <a:txBody>
                    <a:bodyPr/>
                    <a:lstStyle/>
                    <a:p>
                      <a:endParaRPr lang="fr-CA"/>
                    </a:p>
                  </a:txBody>
                  <a:tcPr/>
                </a:tc>
                <a:tc>
                  <a:txBody>
                    <a:bodyPr/>
                    <a:lstStyle/>
                    <a:p>
                      <a:pPr algn="ctr"/>
                      <a:endParaRPr lang="fr-CA" sz="1800">
                        <a:solidFill>
                          <a:srgbClr val="005A96"/>
                        </a:solidFill>
                      </a:endParaRPr>
                    </a:p>
                  </a:txBody>
                  <a:tcPr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gridSpan="2">
                  <a:txBody>
                    <a:bodyPr/>
                    <a:lstStyle/>
                    <a:p>
                      <a:pPr algn="ctr"/>
                      <a:r>
                        <a:rPr lang="fr-CA" sz="1800">
                          <a:solidFill>
                            <a:srgbClr val="005A96"/>
                          </a:solidFill>
                        </a:rPr>
                        <a:t>PARTICIPANTS</a:t>
                      </a:r>
                    </a:p>
                  </a:txBody>
                  <a:tcPr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hMerge="1">
                  <a:txBody>
                    <a:bodyPr/>
                    <a:lstStyle/>
                    <a:p>
                      <a:pPr algn="ctr"/>
                      <a:endParaRPr lang="fr-CA" sz="1800">
                        <a:solidFill>
                          <a:srgbClr val="005A96"/>
                        </a:solidFill>
                      </a:endParaRPr>
                    </a:p>
                  </a:txBody>
                  <a:tcPr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3444554144"/>
                  </a:ext>
                </a:extLst>
              </a:tr>
              <a:tr h="570881">
                <a:tc>
                  <a:txBody>
                    <a:bodyPr/>
                    <a:lstStyle/>
                    <a:p>
                      <a:pPr algn="ctr"/>
                      <a:r>
                        <a:rPr lang="fr-CA" sz="2400">
                          <a:solidFill>
                            <a:schemeClr val="accent6"/>
                          </a:solidFill>
                          <a:latin typeface="Arial" panose="020B0604020202020204" pitchFamily="34" charset="0"/>
                          <a:cs typeface="Arial" panose="020B0604020202020204" pitchFamily="34" charset="0"/>
                        </a:rPr>
                        <a:t>1</a:t>
                      </a:r>
                    </a:p>
                  </a:txBody>
                  <a:tcPr anchor="ctr">
                    <a:lnL w="6350" cap="flat" cmpd="sng" algn="ctr">
                      <a:noFill/>
                      <a:prstDash val="solid"/>
                      <a:miter lim="800000"/>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fr-CA" sz="1700">
                          <a:latin typeface="Arial" panose="020B0604020202020204" pitchFamily="34" charset="0"/>
                          <a:cs typeface="Arial" panose="020B0604020202020204" pitchFamily="34" charset="0"/>
                        </a:rPr>
                        <a:t>Customer and supplier </a:t>
                      </a:r>
                      <a:r>
                        <a:rPr lang="fr-CA" sz="1700" err="1">
                          <a:latin typeface="Arial" panose="020B0604020202020204" pitchFamily="34" charset="0"/>
                          <a:cs typeface="Arial" panose="020B0604020202020204" pitchFamily="34" charset="0"/>
                        </a:rPr>
                        <a:t>behavior</a:t>
                      </a:r>
                      <a:r>
                        <a:rPr lang="fr-CA" sz="1700">
                          <a:latin typeface="Arial" panose="020B0604020202020204" pitchFamily="34" charset="0"/>
                          <a:cs typeface="Arial" panose="020B0604020202020204" pitchFamily="34" charset="0"/>
                        </a:rPr>
                        <a:t> </a:t>
                      </a:r>
                      <a:r>
                        <a:rPr lang="fr-CA" sz="1700" err="1">
                          <a:latin typeface="Arial" panose="020B0604020202020204" pitchFamily="34" charset="0"/>
                          <a:cs typeface="Arial" panose="020B0604020202020204" pitchFamily="34" charset="0"/>
                        </a:rPr>
                        <a:t>algorithms</a:t>
                      </a:r>
                      <a:endParaRPr lang="fr-CA" sz="1700">
                        <a:latin typeface="Arial" panose="020B0604020202020204" pitchFamily="34" charset="0"/>
                        <a:cs typeface="Arial" panose="020B0604020202020204" pitchFamily="34" charset="0"/>
                      </a:endParaRPr>
                    </a:p>
                  </a:txBody>
                  <a:tcPr anchor="ctr">
                    <a:lnL>
                      <a:noFill/>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CA" sz="2400">
                        <a:solidFill>
                          <a:schemeClr val="accent6"/>
                        </a:solidFill>
                        <a:latin typeface="Arial" panose="020B0604020202020204" pitchFamily="34" charset="0"/>
                        <a:cs typeface="Arial" panose="020B0604020202020204" pitchFamily="34" charset="0"/>
                      </a:endParaRPr>
                    </a:p>
                  </a:txBody>
                  <a:tcPr anchor="ctr">
                    <a:lnL>
                      <a:noFill/>
                    </a:lnL>
                    <a:lnR w="6350" cap="flat" cmpd="sng" algn="ctr">
                      <a:noFill/>
                      <a:prstDash val="solid"/>
                      <a:miter lim="800000"/>
                    </a:lnR>
                    <a:lnT w="6350" cap="flat" cmpd="sng" algn="ctr">
                      <a:noFill/>
                      <a:prstDash val="solid"/>
                      <a:miter lim="800000"/>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2400">
                          <a:solidFill>
                            <a:schemeClr val="accent6"/>
                          </a:solidFill>
                          <a:latin typeface="Arial" panose="020B0604020202020204" pitchFamily="34" charset="0"/>
                          <a:cs typeface="Arial" panose="020B0604020202020204" pitchFamily="34" charset="0"/>
                        </a:rPr>
                        <a:t>1</a:t>
                      </a:r>
                    </a:p>
                  </a:txBody>
                  <a:tcPr anchor="ctr">
                    <a:lnL>
                      <a:noFill/>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fr-CA" sz="1700">
                          <a:latin typeface="Arial" panose="020B0604020202020204" pitchFamily="34" charset="0"/>
                          <a:cs typeface="Arial" panose="020B0604020202020204" pitchFamily="34" charset="0"/>
                        </a:rPr>
                        <a:t>Business </a:t>
                      </a:r>
                      <a:r>
                        <a:rPr lang="fr-CA" sz="1700" err="1">
                          <a:latin typeface="Arial" panose="020B0604020202020204" pitchFamily="34" charset="0"/>
                          <a:cs typeface="Arial" panose="020B0604020202020204" pitchFamily="34" charset="0"/>
                        </a:rPr>
                        <a:t>decisions</a:t>
                      </a:r>
                      <a:endParaRPr lang="fr-CA" sz="1700">
                        <a:latin typeface="Arial" panose="020B0604020202020204" pitchFamily="34" charset="0"/>
                        <a:cs typeface="Arial" panose="020B0604020202020204" pitchFamily="34" charset="0"/>
                      </a:endParaRPr>
                    </a:p>
                  </a:txBody>
                  <a:tcPr anchor="ctr">
                    <a:lnL>
                      <a:noFill/>
                    </a:lnL>
                    <a:lnR w="6350" cap="flat" cmpd="sng" algn="ctr">
                      <a:noFill/>
                      <a:prstDash val="solid"/>
                      <a:miter lim="800000"/>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2074964"/>
                  </a:ext>
                </a:extLst>
              </a:tr>
              <a:tr h="566176">
                <a:tc>
                  <a:txBody>
                    <a:bodyPr/>
                    <a:lstStyle/>
                    <a:p>
                      <a:pPr algn="ctr"/>
                      <a:r>
                        <a:rPr lang="fr-CA" sz="2400">
                          <a:solidFill>
                            <a:schemeClr val="accent6"/>
                          </a:solidFill>
                          <a:latin typeface="Arial" panose="020B0604020202020204" pitchFamily="34" charset="0"/>
                          <a:cs typeface="Arial" panose="020B0604020202020204" pitchFamily="34" charset="0"/>
                        </a:rPr>
                        <a:t>2</a:t>
                      </a:r>
                    </a:p>
                  </a:txBody>
                  <a:tcPr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fr-CA" sz="1700">
                          <a:latin typeface="Arial" panose="020B0604020202020204" pitchFamily="34" charset="0"/>
                          <a:cs typeface="Arial" panose="020B0604020202020204" pitchFamily="34" charset="0"/>
                        </a:rPr>
                        <a:t>Simplification of administrative </a:t>
                      </a:r>
                      <a:r>
                        <a:rPr lang="fr-CA" sz="1700" err="1">
                          <a:latin typeface="Arial" panose="020B0604020202020204" pitchFamily="34" charset="0"/>
                          <a:cs typeface="Arial" panose="020B0604020202020204" pitchFamily="34" charset="0"/>
                        </a:rPr>
                        <a:t>tasks</a:t>
                      </a:r>
                      <a:endParaRPr lang="fr-CA" sz="1700">
                        <a:latin typeface="Arial" panose="020B0604020202020204" pitchFamily="34" charset="0"/>
                        <a:cs typeface="Arial" panose="020B0604020202020204" pitchFamily="34" charset="0"/>
                      </a:endParaRPr>
                    </a:p>
                  </a:txBody>
                  <a:tcPr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CA" sz="2400">
                        <a:solidFill>
                          <a:schemeClr val="accent6"/>
                        </a:solidFill>
                        <a:latin typeface="Arial" panose="020B0604020202020204" pitchFamily="34" charset="0"/>
                        <a:cs typeface="Arial" panose="020B0604020202020204" pitchFamily="34" charset="0"/>
                      </a:endParaRPr>
                    </a:p>
                  </a:txBody>
                  <a:tcPr anchor="ctr">
                    <a:lnL>
                      <a:noFill/>
                    </a:lnL>
                    <a:lnR w="6350" cap="flat" cmpd="sng" algn="ctr">
                      <a:noFill/>
                      <a:prstDash val="solid"/>
                      <a:miter lim="800000"/>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2400">
                          <a:solidFill>
                            <a:schemeClr val="accent6"/>
                          </a:solidFill>
                          <a:latin typeface="Arial" panose="020B0604020202020204" pitchFamily="34" charset="0"/>
                          <a:cs typeface="Arial" panose="020B0604020202020204" pitchFamily="34" charset="0"/>
                        </a:rPr>
                        <a:t>2</a:t>
                      </a:r>
                    </a:p>
                  </a:txBody>
                  <a:tcPr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fr-CA" sz="1700">
                          <a:latin typeface="Arial" panose="020B0604020202020204" pitchFamily="34" charset="0"/>
                          <a:cs typeface="Arial" panose="020B0604020202020204" pitchFamily="34" charset="0"/>
                        </a:rPr>
                        <a:t>Business </a:t>
                      </a:r>
                      <a:r>
                        <a:rPr lang="fr-CA" sz="1700" err="1">
                          <a:latin typeface="Arial" panose="020B0604020202020204" pitchFamily="34" charset="0"/>
                          <a:cs typeface="Arial" panose="020B0604020202020204" pitchFamily="34" charset="0"/>
                        </a:rPr>
                        <a:t>analytics</a:t>
                      </a:r>
                      <a:endParaRPr lang="fr-CA" sz="1700">
                        <a:latin typeface="Arial" panose="020B0604020202020204" pitchFamily="34" charset="0"/>
                        <a:cs typeface="Arial" panose="020B0604020202020204" pitchFamily="34" charset="0"/>
                      </a:endParaRPr>
                    </a:p>
                  </a:txBody>
                  <a:tcPr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0422323"/>
                  </a:ext>
                </a:extLst>
              </a:tr>
              <a:tr h="570881">
                <a:tc>
                  <a:txBody>
                    <a:bodyPr/>
                    <a:lstStyle/>
                    <a:p>
                      <a:pPr algn="ctr"/>
                      <a:r>
                        <a:rPr lang="fr-CA" sz="2400">
                          <a:solidFill>
                            <a:schemeClr val="accent6"/>
                          </a:solidFill>
                          <a:latin typeface="Arial" panose="020B0604020202020204" pitchFamily="34" charset="0"/>
                          <a:cs typeface="Arial" panose="020B0604020202020204" pitchFamily="34" charset="0"/>
                        </a:rPr>
                        <a:t>3</a:t>
                      </a:r>
                    </a:p>
                  </a:txBody>
                  <a:tcPr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noFill/>
                  </a:tcPr>
                </a:tc>
                <a:tc>
                  <a:txBody>
                    <a:bodyPr/>
                    <a:lstStyle/>
                    <a:p>
                      <a:pPr algn="l"/>
                      <a:r>
                        <a:rPr lang="fr-CA" sz="1700">
                          <a:latin typeface="Arial" panose="020B0604020202020204" pitchFamily="34" charset="0"/>
                          <a:cs typeface="Arial" panose="020B0604020202020204" pitchFamily="34" charset="0"/>
                        </a:rPr>
                        <a:t>Time </a:t>
                      </a:r>
                      <a:r>
                        <a:rPr lang="fr-CA" sz="1700" err="1">
                          <a:latin typeface="Arial" panose="020B0604020202020204" pitchFamily="34" charset="0"/>
                          <a:cs typeface="Arial" panose="020B0604020202020204" pitchFamily="34" charset="0"/>
                        </a:rPr>
                        <a:t>acceleration</a:t>
                      </a:r>
                      <a:endParaRPr lang="fr-CA" sz="1700">
                        <a:latin typeface="Arial" panose="020B0604020202020204" pitchFamily="34" charset="0"/>
                        <a:cs typeface="Arial" panose="020B0604020202020204" pitchFamily="34" charset="0"/>
                      </a:endParaRPr>
                    </a:p>
                  </a:txBody>
                  <a:tcPr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noFill/>
                  </a:tcPr>
                </a:tc>
                <a:tc>
                  <a:txBody>
                    <a:bodyPr/>
                    <a:lstStyle/>
                    <a:p>
                      <a:pPr algn="ctr"/>
                      <a:endParaRPr lang="fr-CA" sz="2400">
                        <a:solidFill>
                          <a:schemeClr val="accent6"/>
                        </a:solidFill>
                        <a:latin typeface="Arial" panose="020B0604020202020204" pitchFamily="34" charset="0"/>
                        <a:cs typeface="Arial" panose="020B0604020202020204" pitchFamily="34" charset="0"/>
                      </a:endParaRPr>
                    </a:p>
                  </a:txBody>
                  <a:tcPr anchor="ctr">
                    <a:lnL>
                      <a:noFill/>
                    </a:lnL>
                    <a:lnR w="6350" cap="flat" cmpd="sng" algn="ctr">
                      <a:noFill/>
                      <a:prstDash val="solid"/>
                      <a:miter lim="800000"/>
                    </a:lnR>
                    <a:lnT w="12700" cap="flat" cmpd="sng" algn="ctr">
                      <a:no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noFill/>
                  </a:tcPr>
                </a:tc>
                <a:tc>
                  <a:txBody>
                    <a:bodyPr/>
                    <a:lstStyle/>
                    <a:p>
                      <a:pPr algn="ctr"/>
                      <a:r>
                        <a:rPr lang="fr-CA" sz="2400">
                          <a:solidFill>
                            <a:schemeClr val="accent6"/>
                          </a:solidFill>
                          <a:latin typeface="Arial" panose="020B0604020202020204" pitchFamily="34" charset="0"/>
                          <a:cs typeface="Arial" panose="020B0604020202020204" pitchFamily="34" charset="0"/>
                        </a:rPr>
                        <a:t>3</a:t>
                      </a:r>
                    </a:p>
                  </a:txBody>
                  <a:tcPr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noFill/>
                  </a:tcPr>
                </a:tc>
                <a:tc>
                  <a:txBody>
                    <a:bodyPr/>
                    <a:lstStyle/>
                    <a:p>
                      <a:pPr algn="l"/>
                      <a:r>
                        <a:rPr lang="fr-CA" sz="1700">
                          <a:latin typeface="Arial" panose="020B0604020202020204" pitchFamily="34" charset="0"/>
                          <a:cs typeface="Arial" panose="020B0604020202020204" pitchFamily="34" charset="0"/>
                        </a:rPr>
                        <a:t>End-to-end process collaboration</a:t>
                      </a:r>
                    </a:p>
                  </a:txBody>
                  <a:tcPr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731841806"/>
                  </a:ext>
                </a:extLst>
              </a:tr>
            </a:tbl>
          </a:graphicData>
        </a:graphic>
      </p:graphicFrame>
      <p:pic>
        <p:nvPicPr>
          <p:cNvPr id="38" name="Picture 3" descr="image001">
            <a:extLst>
              <a:ext uri="{FF2B5EF4-FFF2-40B4-BE49-F238E27FC236}">
                <a16:creationId xmlns:a16="http://schemas.microsoft.com/office/drawing/2014/main" id="{029B192F-1ABB-40C2-937A-3291CDB51C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4183" y="5009285"/>
            <a:ext cx="2601881" cy="474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1">
            <a:extLst>
              <a:ext uri="{FF2B5EF4-FFF2-40B4-BE49-F238E27FC236}">
                <a16:creationId xmlns:a16="http://schemas.microsoft.com/office/drawing/2014/main" id="{A8A27CE3-4CA1-4A60-B3E2-E92583A6BA93}"/>
              </a:ext>
            </a:extLst>
          </p:cNvPr>
          <p:cNvSpPr txBox="1"/>
          <p:nvPr/>
        </p:nvSpPr>
        <p:spPr>
          <a:xfrm>
            <a:off x="5103192" y="5534181"/>
            <a:ext cx="2232342" cy="369332"/>
          </a:xfrm>
          <a:prstGeom prst="rect">
            <a:avLst/>
          </a:prstGeom>
          <a:noFill/>
        </p:spPr>
        <p:txBody>
          <a:bodyPr wrap="none" rtlCol="0">
            <a:spAutoFit/>
          </a:bodyPr>
          <a:lstStyle/>
          <a:p>
            <a:r>
              <a:rPr lang="en-CA"/>
              <a:t>SAP Cloud Platform</a:t>
            </a:r>
          </a:p>
        </p:txBody>
      </p:sp>
    </p:spTree>
    <p:extLst>
      <p:ext uri="{BB962C8B-B14F-4D97-AF65-F5344CB8AC3E}">
        <p14:creationId xmlns:p14="http://schemas.microsoft.com/office/powerpoint/2010/main" val="1722016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ACB971F-E68A-469C-98C9-57C54011F20A}"/>
              </a:ext>
            </a:extLst>
          </p:cNvPr>
          <p:cNvSpPr txBox="1"/>
          <p:nvPr/>
        </p:nvSpPr>
        <p:spPr>
          <a:xfrm>
            <a:off x="209726" y="469783"/>
            <a:ext cx="3741490" cy="2308324"/>
          </a:xfrm>
          <a:prstGeom prst="rect">
            <a:avLst/>
          </a:prstGeom>
          <a:noFill/>
        </p:spPr>
        <p:txBody>
          <a:bodyPr wrap="square" rtlCol="0">
            <a:spAutoFit/>
          </a:bodyPr>
          <a:lstStyle/>
          <a:p>
            <a:r>
              <a:rPr lang="fr-CA" sz="3400" b="1">
                <a:solidFill>
                  <a:schemeClr val="tx1">
                    <a:lumMod val="75000"/>
                    <a:lumOff val="25000"/>
                  </a:schemeClr>
                </a:solidFill>
                <a:effectLst>
                  <a:outerShdw blurRad="38100" dist="38100" dir="2700000" algn="tl">
                    <a:srgbClr val="000000">
                      <a:alpha val="43137"/>
                    </a:srgbClr>
                  </a:outerShdw>
                </a:effectLst>
              </a:rPr>
              <a:t>2. </a:t>
            </a:r>
          </a:p>
          <a:p>
            <a:r>
              <a:rPr lang="en-US" sz="3400" b="1">
                <a:solidFill>
                  <a:schemeClr val="tx1">
                    <a:lumMod val="75000"/>
                    <a:lumOff val="25000"/>
                  </a:schemeClr>
                </a:solidFill>
                <a:effectLst>
                  <a:outerShdw blurRad="38100" dist="38100" dir="2700000" algn="tl">
                    <a:srgbClr val="000000">
                      <a:alpha val="43137"/>
                    </a:srgbClr>
                  </a:outerShdw>
                </a:effectLst>
              </a:rPr>
              <a:t>Introduction to ERPsim</a:t>
            </a:r>
          </a:p>
          <a:p>
            <a:r>
              <a:rPr lang="fr-CA" sz="2400" b="1">
                <a:solidFill>
                  <a:srgbClr val="F8CF2C"/>
                </a:solidFill>
              </a:rPr>
              <a:t>How </a:t>
            </a:r>
            <a:r>
              <a:rPr lang="fr-CA" sz="2400" b="1" err="1">
                <a:solidFill>
                  <a:srgbClr val="F8CF2C"/>
                </a:solidFill>
              </a:rPr>
              <a:t>does</a:t>
            </a:r>
            <a:r>
              <a:rPr lang="fr-CA" sz="2400" b="1">
                <a:solidFill>
                  <a:srgbClr val="F8CF2C"/>
                </a:solidFill>
              </a:rPr>
              <a:t> </a:t>
            </a:r>
            <a:r>
              <a:rPr lang="fr-CA" sz="2400" b="1" err="1">
                <a:solidFill>
                  <a:srgbClr val="F8CF2C"/>
                </a:solidFill>
              </a:rPr>
              <a:t>it</a:t>
            </a:r>
            <a:r>
              <a:rPr lang="fr-CA" sz="2400" b="1">
                <a:solidFill>
                  <a:srgbClr val="F8CF2C"/>
                </a:solidFill>
              </a:rPr>
              <a:t> </a:t>
            </a:r>
            <a:r>
              <a:rPr lang="fr-CA" sz="2400" b="1" err="1">
                <a:solidFill>
                  <a:srgbClr val="F8CF2C"/>
                </a:solidFill>
              </a:rPr>
              <a:t>work</a:t>
            </a:r>
            <a:r>
              <a:rPr lang="fr-CA" sz="2400" b="1">
                <a:solidFill>
                  <a:srgbClr val="F8CF2C"/>
                </a:solidFill>
              </a:rPr>
              <a:t>?</a:t>
            </a:r>
          </a:p>
          <a:p>
            <a:endParaRPr lang="fr-CA"/>
          </a:p>
        </p:txBody>
      </p:sp>
      <p:sp>
        <p:nvSpPr>
          <p:cNvPr id="2" name="Rectangle 1">
            <a:extLst>
              <a:ext uri="{FF2B5EF4-FFF2-40B4-BE49-F238E27FC236}">
                <a16:creationId xmlns:a16="http://schemas.microsoft.com/office/drawing/2014/main" id="{E5E916F2-F00F-415D-8805-B02B17C8EDE1}"/>
              </a:ext>
            </a:extLst>
          </p:cNvPr>
          <p:cNvSpPr/>
          <p:nvPr/>
        </p:nvSpPr>
        <p:spPr>
          <a:xfrm>
            <a:off x="270933" y="2591841"/>
            <a:ext cx="10235876" cy="4170372"/>
          </a:xfrm>
          <a:prstGeom prst="rect">
            <a:avLst/>
          </a:prstGeom>
        </p:spPr>
        <p:txBody>
          <a:bodyPr wrap="square">
            <a:spAutoFit/>
          </a:bodyPr>
          <a:lstStyle/>
          <a:p>
            <a:pPr>
              <a:spcAft>
                <a:spcPts val="600"/>
              </a:spcAft>
            </a:pPr>
            <a:r>
              <a:rPr lang="en-CA" sz="2000"/>
              <a:t>What makes ERPsim possible?</a:t>
            </a:r>
          </a:p>
          <a:p>
            <a:pPr>
              <a:spcAft>
                <a:spcPts val="600"/>
              </a:spcAft>
            </a:pPr>
            <a:r>
              <a:rPr lang="en-CA" sz="2000"/>
              <a:t>Simply put, the ERPsim architecture is composed of a simulation controller integrated with a real SAP S/4 HANA on-premise system.</a:t>
            </a:r>
          </a:p>
          <a:p>
            <a:pPr>
              <a:spcAft>
                <a:spcPts val="600"/>
              </a:spcAft>
            </a:pPr>
            <a:r>
              <a:rPr lang="en-CA" sz="2000"/>
              <a:t>Built with Java, the simulation engine automatizes business transactions in SAP using standard BAPIs.</a:t>
            </a:r>
          </a:p>
          <a:p>
            <a:pPr>
              <a:spcAft>
                <a:spcPts val="600"/>
              </a:spcAft>
            </a:pPr>
            <a:r>
              <a:rPr lang="en-CA" sz="2000"/>
              <a:t>As an added feature, embedded within the presentation layer of the standard Fiori Launchpad, Baton’s Digital Acceleration Solution (DAS), which is hosted on the SAP Cloud Platform, enhances end-user experience in Fiori, providing step-by-step guidance and process overviews.</a:t>
            </a:r>
          </a:p>
          <a:p>
            <a:pPr>
              <a:spcAft>
                <a:spcPts val="600"/>
              </a:spcAft>
            </a:pPr>
            <a:r>
              <a:rPr lang="en-CA" sz="2000"/>
              <a:t>As an instructor, you will have access to the Baton Portal, hosted on the SAP Cloud Platform, which provides you with a single workspace. Here you will find all the requisite training materials and the ability to plan, deliver and control your sessions. </a:t>
            </a:r>
          </a:p>
          <a:p>
            <a:pPr>
              <a:spcAft>
                <a:spcPts val="600"/>
              </a:spcAft>
            </a:pPr>
            <a:r>
              <a:rPr lang="en-CA" sz="2000"/>
              <a:t>Details about DAS l are presented in future modules. </a:t>
            </a:r>
          </a:p>
        </p:txBody>
      </p:sp>
    </p:spTree>
    <p:extLst>
      <p:ext uri="{BB962C8B-B14F-4D97-AF65-F5344CB8AC3E}">
        <p14:creationId xmlns:p14="http://schemas.microsoft.com/office/powerpoint/2010/main" val="3531178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ACB971F-E68A-469C-98C9-57C54011F20A}"/>
              </a:ext>
            </a:extLst>
          </p:cNvPr>
          <p:cNvSpPr txBox="1"/>
          <p:nvPr/>
        </p:nvSpPr>
        <p:spPr>
          <a:xfrm>
            <a:off x="209726" y="469783"/>
            <a:ext cx="3741490" cy="2308324"/>
          </a:xfrm>
          <a:prstGeom prst="rect">
            <a:avLst/>
          </a:prstGeom>
          <a:noFill/>
        </p:spPr>
        <p:txBody>
          <a:bodyPr wrap="square" rtlCol="0">
            <a:spAutoFit/>
          </a:bodyPr>
          <a:lstStyle/>
          <a:p>
            <a:r>
              <a:rPr lang="fr-CA" sz="3400" b="1">
                <a:solidFill>
                  <a:schemeClr val="tx1">
                    <a:lumMod val="75000"/>
                    <a:lumOff val="25000"/>
                  </a:schemeClr>
                </a:solidFill>
                <a:effectLst>
                  <a:outerShdw blurRad="38100" dist="38100" dir="2700000" algn="tl">
                    <a:srgbClr val="000000">
                      <a:alpha val="43137"/>
                    </a:srgbClr>
                  </a:outerShdw>
                </a:effectLst>
              </a:rPr>
              <a:t>2. </a:t>
            </a:r>
          </a:p>
          <a:p>
            <a:r>
              <a:rPr lang="en-US" sz="3400" b="1">
                <a:solidFill>
                  <a:schemeClr val="tx1">
                    <a:lumMod val="75000"/>
                    <a:lumOff val="25000"/>
                  </a:schemeClr>
                </a:solidFill>
                <a:effectLst>
                  <a:outerShdw blurRad="38100" dist="38100" dir="2700000" algn="tl">
                    <a:srgbClr val="000000">
                      <a:alpha val="43137"/>
                    </a:srgbClr>
                  </a:outerShdw>
                </a:effectLst>
              </a:rPr>
              <a:t>Introduction to ERPsim</a:t>
            </a:r>
          </a:p>
          <a:p>
            <a:r>
              <a:rPr lang="fr-CA" sz="2400" b="1">
                <a:solidFill>
                  <a:srgbClr val="F8CF2C"/>
                </a:solidFill>
              </a:rPr>
              <a:t>How </a:t>
            </a:r>
            <a:r>
              <a:rPr lang="fr-CA" sz="2400" b="1" err="1">
                <a:solidFill>
                  <a:srgbClr val="F8CF2C"/>
                </a:solidFill>
              </a:rPr>
              <a:t>is</a:t>
            </a:r>
            <a:r>
              <a:rPr lang="fr-CA" sz="2400" b="1">
                <a:solidFill>
                  <a:srgbClr val="F8CF2C"/>
                </a:solidFill>
              </a:rPr>
              <a:t> ERPsim </a:t>
            </a:r>
            <a:r>
              <a:rPr lang="fr-CA" sz="2400" b="1" err="1">
                <a:solidFill>
                  <a:srgbClr val="F8CF2C"/>
                </a:solidFill>
              </a:rPr>
              <a:t>used</a:t>
            </a:r>
            <a:r>
              <a:rPr lang="fr-CA" sz="2400" b="1">
                <a:solidFill>
                  <a:srgbClr val="F8CF2C"/>
                </a:solidFill>
              </a:rPr>
              <a:t>?</a:t>
            </a:r>
          </a:p>
          <a:p>
            <a:endParaRPr lang="fr-CA"/>
          </a:p>
        </p:txBody>
      </p:sp>
      <p:sp>
        <p:nvSpPr>
          <p:cNvPr id="2" name="Rectangle 1">
            <a:extLst>
              <a:ext uri="{FF2B5EF4-FFF2-40B4-BE49-F238E27FC236}">
                <a16:creationId xmlns:a16="http://schemas.microsoft.com/office/drawing/2014/main" id="{EF7FC3B3-5E4B-4C49-96AD-CAA0E35CFE0D}"/>
              </a:ext>
            </a:extLst>
          </p:cNvPr>
          <p:cNvSpPr/>
          <p:nvPr/>
        </p:nvSpPr>
        <p:spPr>
          <a:xfrm>
            <a:off x="209726" y="2527308"/>
            <a:ext cx="7360451" cy="4185761"/>
          </a:xfrm>
          <a:prstGeom prst="rect">
            <a:avLst/>
          </a:prstGeom>
        </p:spPr>
        <p:txBody>
          <a:bodyPr wrap="square">
            <a:spAutoFit/>
          </a:bodyPr>
          <a:lstStyle/>
          <a:p>
            <a:pPr>
              <a:spcAft>
                <a:spcPts val="0"/>
              </a:spcAft>
            </a:pPr>
            <a:r>
              <a:rPr lang="en-CA" sz="1900">
                <a:latin typeface="Calibri" panose="020F0502020204030204" pitchFamily="34" charset="0"/>
                <a:ea typeface="Calibri" panose="020F0502020204030204" pitchFamily="34" charset="0"/>
                <a:cs typeface="Times New Roman" panose="02020603050405020304" pitchFamily="18" charset="0"/>
              </a:rPr>
              <a:t>ERPsim is used to promote experiential learning within your organization and engage your colleagues and employees through:</a:t>
            </a:r>
            <a:br>
              <a:rPr lang="en-CA" sz="1900">
                <a:latin typeface="Calibri" panose="020F0502020204030204" pitchFamily="34" charset="0"/>
                <a:ea typeface="Calibri" panose="020F0502020204030204" pitchFamily="34" charset="0"/>
                <a:cs typeface="Times New Roman" panose="02020603050405020304" pitchFamily="18" charset="0"/>
              </a:rPr>
            </a:br>
            <a:endParaRPr lang="en-CA" sz="190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CA" sz="1900" b="1">
                <a:latin typeface="Calibri" panose="020F0502020204030204" pitchFamily="34" charset="0"/>
                <a:ea typeface="Calibri" panose="020F0502020204030204" pitchFamily="34" charset="0"/>
                <a:cs typeface="Times New Roman" panose="02020603050405020304" pitchFamily="18" charset="0"/>
              </a:rPr>
              <a:t>Real-world problems:  </a:t>
            </a:r>
            <a:r>
              <a:rPr lang="en-CA" sz="1900">
                <a:latin typeface="Calibri" panose="020F0502020204030204" pitchFamily="34" charset="0"/>
                <a:ea typeface="Calibri" panose="020F0502020204030204" pitchFamily="34" charset="0"/>
                <a:cs typeface="Times New Roman" panose="02020603050405020304" pitchFamily="18" charset="0"/>
              </a:rPr>
              <a:t>Participants solve real-world business problems in a safe environment that encourages them to experiment and learn from their successes and mistakes, individually and as a team.</a:t>
            </a:r>
          </a:p>
          <a:p>
            <a:pPr marL="342900" lvl="0" indent="-342900">
              <a:spcAft>
                <a:spcPts val="0"/>
              </a:spcAft>
              <a:buFont typeface="Symbol" panose="05050102010706020507" pitchFamily="18" charset="2"/>
              <a:buChar char=""/>
            </a:pPr>
            <a:r>
              <a:rPr lang="en-CA" sz="1900" b="1">
                <a:latin typeface="Calibri" panose="020F0502020204030204" pitchFamily="34" charset="0"/>
                <a:ea typeface="Calibri" panose="020F0502020204030204" pitchFamily="34" charset="0"/>
                <a:cs typeface="Times New Roman" panose="02020603050405020304" pitchFamily="18" charset="0"/>
              </a:rPr>
              <a:t>Guided realization:  </a:t>
            </a:r>
            <a:r>
              <a:rPr lang="en-CA" sz="1900">
                <a:latin typeface="Calibri" panose="020F0502020204030204" pitchFamily="34" charset="0"/>
                <a:ea typeface="Calibri" panose="020F0502020204030204" pitchFamily="34" charset="0"/>
                <a:cs typeface="Times New Roman" panose="02020603050405020304" pitchFamily="18" charset="0"/>
              </a:rPr>
              <a:t>Each simulation concludes with a debrief in which participants reflect on their decision-making thinking and behavior and the impact on outcomes, with the help of the instructor. </a:t>
            </a:r>
          </a:p>
          <a:p>
            <a:pPr marL="342900" lvl="0" indent="-342900">
              <a:spcAft>
                <a:spcPts val="0"/>
              </a:spcAft>
              <a:buFont typeface="Symbol" panose="05050102010706020507" pitchFamily="18" charset="2"/>
              <a:buChar char=""/>
            </a:pPr>
            <a:r>
              <a:rPr lang="en-CA" sz="1900" b="1">
                <a:latin typeface="Calibri" panose="020F0502020204030204" pitchFamily="34" charset="0"/>
                <a:ea typeface="Calibri" panose="020F0502020204030204" pitchFamily="34" charset="0"/>
                <a:cs typeface="Times New Roman" panose="02020603050405020304" pitchFamily="18" charset="0"/>
              </a:rPr>
              <a:t>Interaction with a live SAP S/4HANA with Fiori interface: </a:t>
            </a:r>
            <a:r>
              <a:rPr lang="en-CA" sz="1900">
                <a:latin typeface="Calibri" panose="020F0502020204030204" pitchFamily="34" charset="0"/>
                <a:ea typeface="Calibri" panose="020F0502020204030204" pitchFamily="34" charset="0"/>
                <a:cs typeface="Times New Roman" panose="02020603050405020304" pitchFamily="18" charset="0"/>
              </a:rPr>
              <a:t>All our simulations are run on live SAP S/4HANA, with the Fiori interface showcasing powerful real-time analytics to support participants decisions.</a:t>
            </a:r>
          </a:p>
        </p:txBody>
      </p:sp>
    </p:spTree>
    <p:extLst>
      <p:ext uri="{BB962C8B-B14F-4D97-AF65-F5344CB8AC3E}">
        <p14:creationId xmlns:p14="http://schemas.microsoft.com/office/powerpoint/2010/main" val="2815074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ACB971F-E68A-469C-98C9-57C54011F20A}"/>
              </a:ext>
            </a:extLst>
          </p:cNvPr>
          <p:cNvSpPr txBox="1"/>
          <p:nvPr/>
        </p:nvSpPr>
        <p:spPr>
          <a:xfrm>
            <a:off x="209726" y="469783"/>
            <a:ext cx="3741490" cy="2308324"/>
          </a:xfrm>
          <a:prstGeom prst="rect">
            <a:avLst/>
          </a:prstGeom>
          <a:noFill/>
        </p:spPr>
        <p:txBody>
          <a:bodyPr wrap="square" rtlCol="0">
            <a:spAutoFit/>
          </a:bodyPr>
          <a:lstStyle/>
          <a:p>
            <a:r>
              <a:rPr lang="fr-CA" sz="3400" b="1">
                <a:solidFill>
                  <a:schemeClr val="tx1">
                    <a:lumMod val="75000"/>
                    <a:lumOff val="25000"/>
                  </a:schemeClr>
                </a:solidFill>
                <a:effectLst>
                  <a:outerShdw blurRad="38100" dist="38100" dir="2700000" algn="tl">
                    <a:srgbClr val="000000">
                      <a:alpha val="43137"/>
                    </a:srgbClr>
                  </a:outerShdw>
                </a:effectLst>
              </a:rPr>
              <a:t>2. </a:t>
            </a:r>
          </a:p>
          <a:p>
            <a:r>
              <a:rPr lang="en-US" sz="3400" b="1">
                <a:solidFill>
                  <a:schemeClr val="tx1">
                    <a:lumMod val="75000"/>
                    <a:lumOff val="25000"/>
                  </a:schemeClr>
                </a:solidFill>
                <a:effectLst>
                  <a:outerShdw blurRad="38100" dist="38100" dir="2700000" algn="tl">
                    <a:srgbClr val="000000">
                      <a:alpha val="43137"/>
                    </a:srgbClr>
                  </a:outerShdw>
                </a:effectLst>
              </a:rPr>
              <a:t>Introduction to ERPsim</a:t>
            </a:r>
          </a:p>
          <a:p>
            <a:r>
              <a:rPr lang="fr-CA" sz="2400" b="1" err="1">
                <a:solidFill>
                  <a:srgbClr val="F8CF2C"/>
                </a:solidFill>
              </a:rPr>
              <a:t>Available</a:t>
            </a:r>
            <a:r>
              <a:rPr lang="fr-CA" sz="2400" b="1">
                <a:solidFill>
                  <a:srgbClr val="F8CF2C"/>
                </a:solidFill>
              </a:rPr>
              <a:t> scenarios</a:t>
            </a:r>
          </a:p>
          <a:p>
            <a:endParaRPr lang="fr-CA"/>
          </a:p>
        </p:txBody>
      </p:sp>
      <p:sp>
        <p:nvSpPr>
          <p:cNvPr id="23" name="Rounded Rectangle 61">
            <a:extLst>
              <a:ext uri="{FF2B5EF4-FFF2-40B4-BE49-F238E27FC236}">
                <a16:creationId xmlns:a16="http://schemas.microsoft.com/office/drawing/2014/main" id="{7678EE82-EB07-4E1E-AEF4-BD319A6FFEDC}"/>
              </a:ext>
            </a:extLst>
          </p:cNvPr>
          <p:cNvSpPr/>
          <p:nvPr/>
        </p:nvSpPr>
        <p:spPr>
          <a:xfrm>
            <a:off x="6280593" y="1978268"/>
            <a:ext cx="2697647" cy="4070839"/>
          </a:xfrm>
          <a:prstGeom prst="roundRect">
            <a:avLst>
              <a:gd name="adj" fmla="val 4937"/>
            </a:avLst>
          </a:prstGeom>
          <a:solidFill>
            <a:schemeClr val="bg1">
              <a:lumMod val="9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49">
              <a:defRPr/>
            </a:pPr>
            <a:endParaRPr lang="en-US" sz="2099">
              <a:solidFill>
                <a:srgbClr val="FFFFFF"/>
              </a:solidFill>
              <a:latin typeface="Arial"/>
            </a:endParaRPr>
          </a:p>
        </p:txBody>
      </p:sp>
      <p:sp>
        <p:nvSpPr>
          <p:cNvPr id="24" name="TextBox 62">
            <a:extLst>
              <a:ext uri="{FF2B5EF4-FFF2-40B4-BE49-F238E27FC236}">
                <a16:creationId xmlns:a16="http://schemas.microsoft.com/office/drawing/2014/main" id="{7E8573D2-1E92-47B3-AF0A-BB9270CD8D3B}"/>
              </a:ext>
            </a:extLst>
          </p:cNvPr>
          <p:cNvSpPr txBox="1"/>
          <p:nvPr/>
        </p:nvSpPr>
        <p:spPr>
          <a:xfrm>
            <a:off x="6288413" y="2452835"/>
            <a:ext cx="2697647" cy="3400931"/>
          </a:xfrm>
          <a:prstGeom prst="rect">
            <a:avLst/>
          </a:prstGeom>
          <a:noFill/>
        </p:spPr>
        <p:txBody>
          <a:bodyPr wrap="square" rtlCol="0">
            <a:spAutoFit/>
          </a:bodyPr>
          <a:lstStyle/>
          <a:p>
            <a:pPr algn="ctr" defTabSz="1088449">
              <a:spcBef>
                <a:spcPts val="400"/>
              </a:spcBef>
              <a:defRPr/>
            </a:pPr>
            <a:r>
              <a:rPr lang="en-CA" sz="1500" b="1" spc="150">
                <a:solidFill>
                  <a:srgbClr val="000000"/>
                </a:solidFill>
              </a:rPr>
              <a:t>A realistic manufacturing scenario</a:t>
            </a:r>
            <a:endParaRPr lang="en-CA" sz="1500" spc="150">
              <a:solidFill>
                <a:srgbClr val="000000"/>
              </a:solidFill>
            </a:endParaRPr>
          </a:p>
          <a:p>
            <a:pPr algn="just" defTabSz="1088449">
              <a:spcBef>
                <a:spcPts val="400"/>
              </a:spcBef>
              <a:defRPr/>
            </a:pPr>
            <a:endParaRPr lang="en-CA" sz="1500" spc="150">
              <a:solidFill>
                <a:srgbClr val="000000"/>
              </a:solidFill>
            </a:endParaRPr>
          </a:p>
          <a:p>
            <a:pPr algn="just" defTabSz="1088449">
              <a:spcBef>
                <a:spcPts val="400"/>
              </a:spcBef>
              <a:defRPr/>
            </a:pPr>
            <a:endParaRPr lang="en-CA" sz="1500" spc="150">
              <a:solidFill>
                <a:srgbClr val="000000"/>
              </a:solidFill>
            </a:endParaRPr>
          </a:p>
          <a:p>
            <a:pPr algn="just" defTabSz="1088449">
              <a:spcBef>
                <a:spcPts val="400"/>
              </a:spcBef>
              <a:defRPr/>
            </a:pPr>
            <a:endParaRPr lang="en-CA" sz="1500" spc="150">
              <a:solidFill>
                <a:srgbClr val="000000"/>
              </a:solidFill>
            </a:endParaRPr>
          </a:p>
          <a:p>
            <a:pPr algn="just" defTabSz="1088449">
              <a:spcBef>
                <a:spcPts val="400"/>
              </a:spcBef>
              <a:defRPr/>
            </a:pPr>
            <a:endParaRPr lang="en-CA" sz="1500" spc="150">
              <a:solidFill>
                <a:srgbClr val="000000"/>
              </a:solidFill>
            </a:endParaRPr>
          </a:p>
          <a:p>
            <a:pPr algn="just" defTabSz="1088449">
              <a:spcBef>
                <a:spcPts val="400"/>
              </a:spcBef>
              <a:defRPr/>
            </a:pPr>
            <a:endParaRPr lang="en-CA" sz="1500" spc="150">
              <a:solidFill>
                <a:srgbClr val="000000"/>
              </a:solidFill>
            </a:endParaRPr>
          </a:p>
          <a:p>
            <a:pPr algn="just" defTabSz="1088449">
              <a:spcBef>
                <a:spcPts val="400"/>
              </a:spcBef>
              <a:defRPr/>
            </a:pPr>
            <a:endParaRPr lang="en-CA" sz="1500" spc="150">
              <a:solidFill>
                <a:srgbClr val="000000"/>
              </a:solidFill>
            </a:endParaRPr>
          </a:p>
          <a:p>
            <a:pPr defTabSz="1088449">
              <a:defRPr/>
            </a:pPr>
            <a:r>
              <a:rPr lang="en-CA" sz="1500" b="1" spc="150">
                <a:solidFill>
                  <a:srgbClr val="000000"/>
                </a:solidFill>
                <a:ea typeface="Lato Light" charset="0"/>
                <a:cs typeface="Lato Light" charset="0"/>
              </a:rPr>
              <a:t>Popular with manufacturing companies and for full day trainings.</a:t>
            </a:r>
          </a:p>
          <a:p>
            <a:pPr defTabSz="1088449">
              <a:defRPr/>
            </a:pPr>
            <a:endParaRPr lang="en-CA" sz="1500" spc="150">
              <a:solidFill>
                <a:srgbClr val="000000"/>
              </a:solidFill>
              <a:ea typeface="Lato Light" charset="0"/>
              <a:cs typeface="Lato Light" charset="0"/>
            </a:endParaRPr>
          </a:p>
          <a:p>
            <a:pPr defTabSz="1088449">
              <a:defRPr/>
            </a:pPr>
            <a:r>
              <a:rPr lang="en-CA" sz="1500" spc="150">
                <a:solidFill>
                  <a:srgbClr val="000000"/>
                </a:solidFill>
                <a:ea typeface="Lato Light" charset="0"/>
                <a:cs typeface="Lato Light" charset="0"/>
              </a:rPr>
              <a:t>Duration : 3h-1day</a:t>
            </a:r>
            <a:endParaRPr lang="en-US" sz="1500" spc="150">
              <a:solidFill>
                <a:srgbClr val="000000"/>
              </a:solidFill>
            </a:endParaRPr>
          </a:p>
        </p:txBody>
      </p:sp>
      <p:sp>
        <p:nvSpPr>
          <p:cNvPr id="25" name="Rounded Rectangle 63">
            <a:extLst>
              <a:ext uri="{FF2B5EF4-FFF2-40B4-BE49-F238E27FC236}">
                <a16:creationId xmlns:a16="http://schemas.microsoft.com/office/drawing/2014/main" id="{AA044FF6-503A-4F64-81B8-65AD5D401434}"/>
              </a:ext>
            </a:extLst>
          </p:cNvPr>
          <p:cNvSpPr/>
          <p:nvPr/>
        </p:nvSpPr>
        <p:spPr>
          <a:xfrm>
            <a:off x="6410688" y="5782620"/>
            <a:ext cx="2461816" cy="441736"/>
          </a:xfrm>
          <a:prstGeom prst="roundRect">
            <a:avLst>
              <a:gd name="adj" fmla="val 50000"/>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49">
              <a:defRPr/>
            </a:pPr>
            <a:endParaRPr lang="en-US" sz="2099">
              <a:solidFill>
                <a:srgbClr val="FFFFFF"/>
              </a:solidFill>
              <a:latin typeface="Arial"/>
            </a:endParaRPr>
          </a:p>
        </p:txBody>
      </p:sp>
      <p:sp>
        <p:nvSpPr>
          <p:cNvPr id="26" name="Rectangle 25">
            <a:extLst>
              <a:ext uri="{FF2B5EF4-FFF2-40B4-BE49-F238E27FC236}">
                <a16:creationId xmlns:a16="http://schemas.microsoft.com/office/drawing/2014/main" id="{CE9A6033-A5D4-48B4-AAE5-DE6C6872C1E0}"/>
              </a:ext>
            </a:extLst>
          </p:cNvPr>
          <p:cNvSpPr/>
          <p:nvPr/>
        </p:nvSpPr>
        <p:spPr>
          <a:xfrm>
            <a:off x="6751695" y="5819449"/>
            <a:ext cx="1829231" cy="382860"/>
          </a:xfrm>
          <a:prstGeom prst="rect">
            <a:avLst/>
          </a:prstGeom>
        </p:spPr>
        <p:txBody>
          <a:bodyPr vert="horz" lIns="91437" tIns="45719" rIns="91437" bIns="45719" rtlCol="0" anchor="ctr">
            <a:noAutofit/>
          </a:bodyPr>
          <a:lstStyle/>
          <a:p>
            <a:pPr algn="ctr" defTabSz="913833">
              <a:spcBef>
                <a:spcPct val="0"/>
              </a:spcBef>
              <a:defRPr/>
            </a:pPr>
            <a:r>
              <a:rPr lang="da-DK" sz="1999" b="1" spc="-151" noProof="1">
                <a:solidFill>
                  <a:srgbClr val="FFFFFF">
                    <a:lumMod val="95000"/>
                  </a:srgbClr>
                </a:solidFill>
                <a:latin typeface="Open Sans" panose="020B0606030504020204" pitchFamily="34" charset="0"/>
                <a:ea typeface="Open Sans" panose="020B0606030504020204" pitchFamily="34" charset="0"/>
                <a:cs typeface="Open Sans" panose="020B0606030504020204" pitchFamily="34" charset="0"/>
              </a:rPr>
              <a:t>Manufacturing</a:t>
            </a:r>
          </a:p>
        </p:txBody>
      </p:sp>
      <p:sp>
        <p:nvSpPr>
          <p:cNvPr id="27" name="Rounded Rectangle 72">
            <a:extLst>
              <a:ext uri="{FF2B5EF4-FFF2-40B4-BE49-F238E27FC236}">
                <a16:creationId xmlns:a16="http://schemas.microsoft.com/office/drawing/2014/main" id="{39F583A8-93CD-4439-A634-8CAA9D5F58E1}"/>
              </a:ext>
            </a:extLst>
          </p:cNvPr>
          <p:cNvSpPr/>
          <p:nvPr/>
        </p:nvSpPr>
        <p:spPr>
          <a:xfrm>
            <a:off x="3247452" y="1978269"/>
            <a:ext cx="2697646" cy="4070839"/>
          </a:xfrm>
          <a:prstGeom prst="roundRect">
            <a:avLst>
              <a:gd name="adj" fmla="val 4937"/>
            </a:avLst>
          </a:prstGeom>
          <a:solidFill>
            <a:schemeClr val="bg1">
              <a:lumMod val="9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49">
              <a:defRPr/>
            </a:pPr>
            <a:endParaRPr lang="en-US" sz="2099">
              <a:solidFill>
                <a:srgbClr val="FFFFFF"/>
              </a:solidFill>
              <a:latin typeface="Arial"/>
            </a:endParaRPr>
          </a:p>
        </p:txBody>
      </p:sp>
      <p:sp>
        <p:nvSpPr>
          <p:cNvPr id="28" name="Rounded Rectangle 74">
            <a:extLst>
              <a:ext uri="{FF2B5EF4-FFF2-40B4-BE49-F238E27FC236}">
                <a16:creationId xmlns:a16="http://schemas.microsoft.com/office/drawing/2014/main" id="{969739D6-A7DB-4888-9A59-E7DFF8ECB353}"/>
              </a:ext>
            </a:extLst>
          </p:cNvPr>
          <p:cNvSpPr/>
          <p:nvPr/>
        </p:nvSpPr>
        <p:spPr>
          <a:xfrm>
            <a:off x="3382932" y="5783925"/>
            <a:ext cx="2461816" cy="441736"/>
          </a:xfrm>
          <a:prstGeom prst="roundRect">
            <a:avLst>
              <a:gd name="adj" fmla="val 50000"/>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49">
              <a:defRPr/>
            </a:pPr>
            <a:endParaRPr lang="en-US" sz="2099">
              <a:solidFill>
                <a:srgbClr val="FFFFFF"/>
              </a:solidFill>
              <a:latin typeface="Arial"/>
            </a:endParaRPr>
          </a:p>
        </p:txBody>
      </p:sp>
      <p:pic>
        <p:nvPicPr>
          <p:cNvPr id="29" name="Image 28">
            <a:extLst>
              <a:ext uri="{FF2B5EF4-FFF2-40B4-BE49-F238E27FC236}">
                <a16:creationId xmlns:a16="http://schemas.microsoft.com/office/drawing/2014/main" id="{54357AFC-C5E9-4184-B854-05B27F8BBC9A}"/>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3348359" y="628751"/>
            <a:ext cx="2363601" cy="2297293"/>
          </a:xfrm>
          <a:prstGeom prst="rect">
            <a:avLst/>
          </a:prstGeom>
        </p:spPr>
      </p:pic>
      <p:sp>
        <p:nvSpPr>
          <p:cNvPr id="30" name="TextBox 19">
            <a:extLst>
              <a:ext uri="{FF2B5EF4-FFF2-40B4-BE49-F238E27FC236}">
                <a16:creationId xmlns:a16="http://schemas.microsoft.com/office/drawing/2014/main" id="{0B640DFE-868E-4B27-B3C7-AD13A9E05AE3}"/>
              </a:ext>
            </a:extLst>
          </p:cNvPr>
          <p:cNvSpPr txBox="1"/>
          <p:nvPr/>
        </p:nvSpPr>
        <p:spPr>
          <a:xfrm>
            <a:off x="3247451" y="2434735"/>
            <a:ext cx="2703245" cy="3323987"/>
          </a:xfrm>
          <a:prstGeom prst="rect">
            <a:avLst/>
          </a:prstGeom>
          <a:noFill/>
        </p:spPr>
        <p:txBody>
          <a:bodyPr wrap="square" rtlCol="0">
            <a:spAutoFit/>
          </a:bodyPr>
          <a:lstStyle/>
          <a:p>
            <a:pPr algn="ctr" defTabSz="1088449">
              <a:defRPr/>
            </a:pPr>
            <a:r>
              <a:rPr lang="en-CA" sz="1500" b="1" spc="150">
                <a:solidFill>
                  <a:srgbClr val="000000"/>
                </a:solidFill>
                <a:ea typeface="Lato Light" charset="0"/>
                <a:cs typeface="Lato Light" charset="0"/>
              </a:rPr>
              <a:t>Introduction to  real-life S/4HANA</a:t>
            </a:r>
          </a:p>
          <a:p>
            <a:pPr algn="ctr" defTabSz="1088449">
              <a:defRPr/>
            </a:pPr>
            <a:r>
              <a:rPr lang="en-CA" sz="1500" b="1" spc="150">
                <a:solidFill>
                  <a:srgbClr val="000000"/>
                </a:solidFill>
                <a:ea typeface="Lato Light" charset="0"/>
                <a:cs typeface="Lato Light" charset="0"/>
              </a:rPr>
              <a:t> </a:t>
            </a:r>
            <a:r>
              <a:rPr lang="en-CA" sz="100" b="1" spc="150">
                <a:solidFill>
                  <a:srgbClr val="000000"/>
                </a:solidFill>
                <a:ea typeface="Lato Light" charset="0"/>
                <a:cs typeface="Lato Light" charset="0"/>
              </a:rPr>
              <a:t>   </a:t>
            </a:r>
            <a:br>
              <a:rPr lang="en-CA" sz="1500" spc="150">
                <a:solidFill>
                  <a:srgbClr val="000000"/>
                </a:solidFill>
                <a:ea typeface="Lato Light" charset="0"/>
                <a:cs typeface="Lato Light" charset="0"/>
              </a:rPr>
            </a:br>
            <a:endParaRPr lang="en-CA" sz="1500" spc="150">
              <a:solidFill>
                <a:srgbClr val="000000"/>
              </a:solidFill>
              <a:ea typeface="Lato Light" charset="0"/>
              <a:cs typeface="Lato Light" charset="0"/>
            </a:endParaRPr>
          </a:p>
          <a:p>
            <a:pPr algn="just" defTabSz="1088449">
              <a:defRPr/>
            </a:pPr>
            <a:endParaRPr lang="en-CA" sz="1500" spc="150">
              <a:solidFill>
                <a:srgbClr val="000000"/>
              </a:solidFill>
              <a:ea typeface="Lato Light" charset="0"/>
              <a:cs typeface="Lato Light" charset="0"/>
            </a:endParaRPr>
          </a:p>
          <a:p>
            <a:pPr algn="just" defTabSz="1088449">
              <a:defRPr/>
            </a:pPr>
            <a:endParaRPr lang="en-CA" sz="1500" spc="150">
              <a:solidFill>
                <a:srgbClr val="000000"/>
              </a:solidFill>
              <a:ea typeface="Lato Light" charset="0"/>
              <a:cs typeface="Lato Light" charset="0"/>
            </a:endParaRPr>
          </a:p>
          <a:p>
            <a:pPr algn="just" defTabSz="1088449">
              <a:defRPr/>
            </a:pPr>
            <a:endParaRPr lang="en-CA" sz="1500" spc="150">
              <a:solidFill>
                <a:srgbClr val="000000"/>
              </a:solidFill>
              <a:ea typeface="Lato Light" charset="0"/>
              <a:cs typeface="Lato Light" charset="0"/>
            </a:endParaRPr>
          </a:p>
          <a:p>
            <a:pPr algn="just" defTabSz="1088449">
              <a:defRPr/>
            </a:pPr>
            <a:endParaRPr lang="en-CA" sz="1500" spc="150">
              <a:solidFill>
                <a:srgbClr val="000000"/>
              </a:solidFill>
              <a:ea typeface="Lato Light" charset="0"/>
              <a:cs typeface="Lato Light" charset="0"/>
            </a:endParaRPr>
          </a:p>
          <a:p>
            <a:pPr defTabSz="1088449">
              <a:defRPr/>
            </a:pPr>
            <a:endParaRPr lang="en-CA" sz="1500" spc="150">
              <a:solidFill>
                <a:srgbClr val="000000"/>
              </a:solidFill>
              <a:ea typeface="Lato Light" charset="0"/>
              <a:cs typeface="Lato Light" charset="0"/>
            </a:endParaRPr>
          </a:p>
          <a:p>
            <a:pPr defTabSz="1088449">
              <a:defRPr/>
            </a:pPr>
            <a:r>
              <a:rPr lang="en-CA" sz="1500" b="1" spc="150">
                <a:solidFill>
                  <a:srgbClr val="000000"/>
                </a:solidFill>
                <a:ea typeface="Lato Light" charset="0"/>
                <a:cs typeface="Lato Light" charset="0"/>
              </a:rPr>
              <a:t>Impactful with executives in retail/distribution across industries</a:t>
            </a:r>
          </a:p>
          <a:p>
            <a:pPr defTabSz="1088449">
              <a:defRPr/>
            </a:pPr>
            <a:endParaRPr lang="en-CA" sz="1500" spc="150">
              <a:solidFill>
                <a:srgbClr val="000000"/>
              </a:solidFill>
              <a:ea typeface="Lato Light" charset="0"/>
              <a:cs typeface="Lato Light" charset="0"/>
            </a:endParaRPr>
          </a:p>
          <a:p>
            <a:pPr defTabSz="1088449">
              <a:defRPr/>
            </a:pPr>
            <a:r>
              <a:rPr lang="en-CA" sz="1500" spc="150">
                <a:solidFill>
                  <a:srgbClr val="000000"/>
                </a:solidFill>
                <a:ea typeface="Lato Light" charset="0"/>
                <a:cs typeface="Lato Light" charset="0"/>
              </a:rPr>
              <a:t>Duration : 1.5h - 3h</a:t>
            </a:r>
            <a:endParaRPr lang="en-US" sz="1500" spc="150">
              <a:solidFill>
                <a:srgbClr val="000000"/>
              </a:solidFill>
              <a:ea typeface="Lato Light" charset="0"/>
              <a:cs typeface="Lato Light" charset="0"/>
            </a:endParaRPr>
          </a:p>
        </p:txBody>
      </p:sp>
      <p:sp>
        <p:nvSpPr>
          <p:cNvPr id="31" name="Rectangle 30">
            <a:extLst>
              <a:ext uri="{FF2B5EF4-FFF2-40B4-BE49-F238E27FC236}">
                <a16:creationId xmlns:a16="http://schemas.microsoft.com/office/drawing/2014/main" id="{23219AD6-5F7B-41E8-8EF6-F2349A5D3C75}"/>
              </a:ext>
            </a:extLst>
          </p:cNvPr>
          <p:cNvSpPr/>
          <p:nvPr/>
        </p:nvSpPr>
        <p:spPr>
          <a:xfrm>
            <a:off x="3675220" y="5792234"/>
            <a:ext cx="1826443" cy="413271"/>
          </a:xfrm>
          <a:prstGeom prst="rect">
            <a:avLst/>
          </a:prstGeom>
        </p:spPr>
        <p:txBody>
          <a:bodyPr vert="horz" lIns="91437" tIns="45719" rIns="91437" bIns="45719" rtlCol="0" anchor="ctr">
            <a:noAutofit/>
          </a:bodyPr>
          <a:lstStyle/>
          <a:p>
            <a:pPr algn="ctr" defTabSz="913833">
              <a:spcBef>
                <a:spcPct val="0"/>
              </a:spcBef>
              <a:defRPr/>
            </a:pPr>
            <a:r>
              <a:rPr lang="da-DK" sz="2099" b="1" spc="-151" noProof="1">
                <a:solidFill>
                  <a:srgbClr val="FFFFFF">
                    <a:lumMod val="95000"/>
                  </a:srgbClr>
                </a:solidFill>
                <a:latin typeface="Open Sans" panose="020B0606030504020204" pitchFamily="34" charset="0"/>
                <a:ea typeface="Open Sans" panose="020B0606030504020204" pitchFamily="34" charset="0"/>
                <a:cs typeface="Open Sans" panose="020B0606030504020204" pitchFamily="34" charset="0"/>
              </a:rPr>
              <a:t>Distribution</a:t>
            </a:r>
          </a:p>
        </p:txBody>
      </p:sp>
      <p:sp>
        <p:nvSpPr>
          <p:cNvPr id="32" name="ZoneTexte 31">
            <a:extLst>
              <a:ext uri="{FF2B5EF4-FFF2-40B4-BE49-F238E27FC236}">
                <a16:creationId xmlns:a16="http://schemas.microsoft.com/office/drawing/2014/main" id="{A04C0637-2158-4DE1-B3A0-2CDB079EA37D}"/>
              </a:ext>
            </a:extLst>
          </p:cNvPr>
          <p:cNvSpPr txBox="1"/>
          <p:nvPr/>
        </p:nvSpPr>
        <p:spPr>
          <a:xfrm>
            <a:off x="6325313" y="2968608"/>
            <a:ext cx="2681994" cy="1600438"/>
          </a:xfrm>
          <a:prstGeom prst="rect">
            <a:avLst/>
          </a:prstGeom>
          <a:noFill/>
        </p:spPr>
        <p:txBody>
          <a:bodyPr wrap="square" rtlCol="0">
            <a:spAutoFit/>
          </a:bodyPr>
          <a:lstStyle/>
          <a:p>
            <a:pPr defTabSz="1088449">
              <a:spcBef>
                <a:spcPts val="400"/>
              </a:spcBef>
              <a:defRPr/>
            </a:pPr>
            <a:r>
              <a:rPr lang="en-CA" sz="1400" spc="150">
                <a:solidFill>
                  <a:prstClr val="black"/>
                </a:solidFill>
              </a:rPr>
              <a:t>Participants manage the cash-cash cycle of a small manufacturing company, including planning, procurement, manufacturing, sales, marketing and finance. </a:t>
            </a:r>
          </a:p>
        </p:txBody>
      </p:sp>
      <p:sp>
        <p:nvSpPr>
          <p:cNvPr id="33" name="ZoneTexte 32">
            <a:extLst>
              <a:ext uri="{FF2B5EF4-FFF2-40B4-BE49-F238E27FC236}">
                <a16:creationId xmlns:a16="http://schemas.microsoft.com/office/drawing/2014/main" id="{F8564983-11AF-4F95-80CB-7F828779D4EF}"/>
              </a:ext>
            </a:extLst>
          </p:cNvPr>
          <p:cNvSpPr txBox="1"/>
          <p:nvPr/>
        </p:nvSpPr>
        <p:spPr>
          <a:xfrm>
            <a:off x="3255272" y="2966998"/>
            <a:ext cx="2697646" cy="1754326"/>
          </a:xfrm>
          <a:prstGeom prst="rect">
            <a:avLst/>
          </a:prstGeom>
          <a:noFill/>
        </p:spPr>
        <p:txBody>
          <a:bodyPr wrap="square" rtlCol="0">
            <a:spAutoFit/>
          </a:bodyPr>
          <a:lstStyle/>
          <a:p>
            <a:pPr defTabSz="1088449">
              <a:defRPr/>
            </a:pPr>
            <a:r>
              <a:rPr lang="en-CA" sz="1400" spc="150">
                <a:solidFill>
                  <a:prstClr val="black"/>
                </a:solidFill>
                <a:ea typeface="Lato Light" charset="0"/>
                <a:cs typeface="Lato Light" charset="0"/>
              </a:rPr>
              <a:t>Manage the purchase and sale of bottled water products, using real-time reports to track business performance in an unpredictable, competitive market. </a:t>
            </a:r>
            <a:endParaRPr lang="en-CA" sz="1400" spc="150">
              <a:solidFill>
                <a:prstClr val="black"/>
              </a:solidFill>
            </a:endParaRPr>
          </a:p>
          <a:p>
            <a:pPr defTabSz="1088449">
              <a:defRPr/>
            </a:pPr>
            <a:endParaRPr lang="en-CA" sz="1000" spc="150">
              <a:solidFill>
                <a:prstClr val="black"/>
              </a:solidFill>
              <a:latin typeface="Arial"/>
            </a:endParaRPr>
          </a:p>
        </p:txBody>
      </p:sp>
      <p:pic>
        <p:nvPicPr>
          <p:cNvPr id="34" name="Image 33">
            <a:extLst>
              <a:ext uri="{FF2B5EF4-FFF2-40B4-BE49-F238E27FC236}">
                <a16:creationId xmlns:a16="http://schemas.microsoft.com/office/drawing/2014/main" id="{265DEB5A-D0EC-4CE0-A4AA-5A45897848B8}"/>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6471814" y="469551"/>
            <a:ext cx="2114834" cy="1790559"/>
          </a:xfrm>
          <a:prstGeom prst="rect">
            <a:avLst/>
          </a:prstGeom>
        </p:spPr>
      </p:pic>
      <p:sp>
        <p:nvSpPr>
          <p:cNvPr id="35" name="Rounded Rectangle 61">
            <a:extLst>
              <a:ext uri="{FF2B5EF4-FFF2-40B4-BE49-F238E27FC236}">
                <a16:creationId xmlns:a16="http://schemas.microsoft.com/office/drawing/2014/main" id="{8FA4F740-4165-49A3-ABF2-67965969812E}"/>
              </a:ext>
            </a:extLst>
          </p:cNvPr>
          <p:cNvSpPr/>
          <p:nvPr/>
        </p:nvSpPr>
        <p:spPr>
          <a:xfrm>
            <a:off x="9285253" y="1980069"/>
            <a:ext cx="2697647" cy="4069038"/>
          </a:xfrm>
          <a:prstGeom prst="roundRect">
            <a:avLst>
              <a:gd name="adj" fmla="val 4937"/>
            </a:avLst>
          </a:prstGeom>
          <a:solidFill>
            <a:schemeClr val="bg1">
              <a:lumMod val="9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49">
              <a:defRPr/>
            </a:pPr>
            <a:endParaRPr lang="en-US" sz="2099">
              <a:solidFill>
                <a:srgbClr val="FFFFFF"/>
              </a:solidFill>
              <a:latin typeface="Arial"/>
            </a:endParaRPr>
          </a:p>
        </p:txBody>
      </p:sp>
      <p:sp>
        <p:nvSpPr>
          <p:cNvPr id="36" name="TextBox 62">
            <a:extLst>
              <a:ext uri="{FF2B5EF4-FFF2-40B4-BE49-F238E27FC236}">
                <a16:creationId xmlns:a16="http://schemas.microsoft.com/office/drawing/2014/main" id="{47911693-4535-4878-94C2-C18F56C70BC4}"/>
              </a:ext>
            </a:extLst>
          </p:cNvPr>
          <p:cNvSpPr txBox="1"/>
          <p:nvPr/>
        </p:nvSpPr>
        <p:spPr>
          <a:xfrm>
            <a:off x="9256186" y="2452835"/>
            <a:ext cx="2697647" cy="3298339"/>
          </a:xfrm>
          <a:prstGeom prst="rect">
            <a:avLst/>
          </a:prstGeom>
          <a:noFill/>
        </p:spPr>
        <p:txBody>
          <a:bodyPr wrap="square" rtlCol="0">
            <a:spAutoFit/>
          </a:bodyPr>
          <a:lstStyle/>
          <a:p>
            <a:pPr algn="ctr" defTabSz="1088449">
              <a:spcBef>
                <a:spcPts val="400"/>
              </a:spcBef>
              <a:defRPr/>
            </a:pPr>
            <a:r>
              <a:rPr lang="en-CA" sz="1500" b="1" spc="150">
                <a:solidFill>
                  <a:srgbClr val="000000"/>
                </a:solidFill>
              </a:rPr>
              <a:t>Showcasing the latest S/4HANA for Public Sector</a:t>
            </a:r>
            <a:endParaRPr lang="en-CA" sz="1500" spc="150">
              <a:solidFill>
                <a:srgbClr val="000000"/>
              </a:solidFill>
            </a:endParaRPr>
          </a:p>
          <a:p>
            <a:pPr algn="just" defTabSz="1088449">
              <a:spcBef>
                <a:spcPts val="400"/>
              </a:spcBef>
              <a:defRPr/>
            </a:pPr>
            <a:endParaRPr lang="en-CA" sz="1500" spc="150">
              <a:solidFill>
                <a:srgbClr val="000000"/>
              </a:solidFill>
            </a:endParaRPr>
          </a:p>
          <a:p>
            <a:pPr algn="just" defTabSz="1088449">
              <a:spcBef>
                <a:spcPts val="400"/>
              </a:spcBef>
              <a:defRPr/>
            </a:pPr>
            <a:endParaRPr lang="en-CA" sz="1500" spc="150">
              <a:solidFill>
                <a:srgbClr val="000000"/>
              </a:solidFill>
            </a:endParaRPr>
          </a:p>
          <a:p>
            <a:pPr algn="just" defTabSz="1088449">
              <a:spcBef>
                <a:spcPts val="400"/>
              </a:spcBef>
              <a:defRPr/>
            </a:pPr>
            <a:endParaRPr lang="en-CA" sz="1500" spc="150">
              <a:solidFill>
                <a:srgbClr val="000000"/>
              </a:solidFill>
            </a:endParaRPr>
          </a:p>
          <a:p>
            <a:pPr algn="just" defTabSz="1088449">
              <a:spcBef>
                <a:spcPts val="400"/>
              </a:spcBef>
              <a:defRPr/>
            </a:pPr>
            <a:endParaRPr lang="en-CA" sz="1500" spc="150">
              <a:solidFill>
                <a:srgbClr val="000000"/>
              </a:solidFill>
            </a:endParaRPr>
          </a:p>
          <a:p>
            <a:pPr defTabSz="1088449">
              <a:defRPr/>
            </a:pPr>
            <a:endParaRPr lang="en-CA" sz="1500" b="1" spc="150">
              <a:solidFill>
                <a:srgbClr val="000000"/>
              </a:solidFill>
              <a:ea typeface="Lato Light" charset="0"/>
              <a:cs typeface="Lato Light" charset="0"/>
            </a:endParaRPr>
          </a:p>
          <a:p>
            <a:pPr defTabSz="1088449">
              <a:defRPr/>
            </a:pPr>
            <a:r>
              <a:rPr lang="en-CA" sz="1500" b="1" spc="150">
                <a:solidFill>
                  <a:srgbClr val="000000"/>
                </a:solidFill>
                <a:ea typeface="Lato Light" charset="0"/>
                <a:cs typeface="Lato Light" charset="0"/>
              </a:rPr>
              <a:t>Applicable to all public sector and defence organizations</a:t>
            </a:r>
            <a:endParaRPr lang="en-CA" sz="1500" spc="150">
              <a:solidFill>
                <a:srgbClr val="000000"/>
              </a:solidFill>
              <a:ea typeface="Lato Light" charset="0"/>
              <a:cs typeface="Lato Light" charset="0"/>
            </a:endParaRPr>
          </a:p>
          <a:p>
            <a:pPr defTabSz="1088449">
              <a:defRPr/>
            </a:pPr>
            <a:endParaRPr lang="en-CA" sz="1500" spc="150">
              <a:solidFill>
                <a:srgbClr val="000000"/>
              </a:solidFill>
              <a:ea typeface="Lato Light" charset="0"/>
              <a:cs typeface="Lato Light" charset="0"/>
            </a:endParaRPr>
          </a:p>
          <a:p>
            <a:pPr defTabSz="1088449">
              <a:defRPr/>
            </a:pPr>
            <a:r>
              <a:rPr lang="en-CA" sz="1500" spc="150">
                <a:solidFill>
                  <a:srgbClr val="000000"/>
                </a:solidFill>
                <a:ea typeface="Lato Light" charset="0"/>
                <a:cs typeface="Lato Light" charset="0"/>
              </a:rPr>
              <a:t>Duration : 3h-1day</a:t>
            </a:r>
            <a:endParaRPr lang="en-US" sz="1500" spc="150">
              <a:solidFill>
                <a:srgbClr val="000000"/>
              </a:solidFill>
            </a:endParaRPr>
          </a:p>
        </p:txBody>
      </p:sp>
      <p:sp>
        <p:nvSpPr>
          <p:cNvPr id="37" name="Rounded Rectangle 63">
            <a:extLst>
              <a:ext uri="{FF2B5EF4-FFF2-40B4-BE49-F238E27FC236}">
                <a16:creationId xmlns:a16="http://schemas.microsoft.com/office/drawing/2014/main" id="{10F00256-D0E9-4261-AB13-27CC1A4C2907}"/>
              </a:ext>
            </a:extLst>
          </p:cNvPr>
          <p:cNvSpPr/>
          <p:nvPr/>
        </p:nvSpPr>
        <p:spPr>
          <a:xfrm>
            <a:off x="9443830" y="5739188"/>
            <a:ext cx="2461816" cy="441736"/>
          </a:xfrm>
          <a:prstGeom prst="roundRect">
            <a:avLst>
              <a:gd name="adj" fmla="val 50000"/>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49">
              <a:defRPr/>
            </a:pPr>
            <a:endParaRPr lang="en-US" sz="2099">
              <a:solidFill>
                <a:srgbClr val="FFFFFF"/>
              </a:solidFill>
              <a:latin typeface="Arial"/>
            </a:endParaRPr>
          </a:p>
        </p:txBody>
      </p:sp>
      <p:sp>
        <p:nvSpPr>
          <p:cNvPr id="38" name="Rectangle 37">
            <a:extLst>
              <a:ext uri="{FF2B5EF4-FFF2-40B4-BE49-F238E27FC236}">
                <a16:creationId xmlns:a16="http://schemas.microsoft.com/office/drawing/2014/main" id="{FB936301-B9CF-4010-B2A8-C91D1C581D42}"/>
              </a:ext>
            </a:extLst>
          </p:cNvPr>
          <p:cNvSpPr/>
          <p:nvPr/>
        </p:nvSpPr>
        <p:spPr>
          <a:xfrm>
            <a:off x="9784837" y="5776017"/>
            <a:ext cx="1829231" cy="382860"/>
          </a:xfrm>
          <a:prstGeom prst="rect">
            <a:avLst/>
          </a:prstGeom>
        </p:spPr>
        <p:txBody>
          <a:bodyPr vert="horz" lIns="91437" tIns="45719" rIns="91437" bIns="45719" rtlCol="0" anchor="ctr">
            <a:noAutofit/>
          </a:bodyPr>
          <a:lstStyle/>
          <a:p>
            <a:pPr algn="ctr" defTabSz="913833">
              <a:spcBef>
                <a:spcPct val="0"/>
              </a:spcBef>
              <a:defRPr/>
            </a:pPr>
            <a:r>
              <a:rPr lang="da-DK" sz="1999" b="1" spc="-151" noProof="1">
                <a:solidFill>
                  <a:srgbClr val="FFFFFF">
                    <a:lumMod val="95000"/>
                  </a:srgbClr>
                </a:solidFill>
                <a:latin typeface="Open Sans" panose="020B0606030504020204" pitchFamily="34" charset="0"/>
                <a:ea typeface="Open Sans" panose="020B0606030504020204" pitchFamily="34" charset="0"/>
                <a:cs typeface="Open Sans" panose="020B0606030504020204" pitchFamily="34" charset="0"/>
              </a:rPr>
              <a:t>Public Sector</a:t>
            </a:r>
          </a:p>
        </p:txBody>
      </p:sp>
      <p:sp>
        <p:nvSpPr>
          <p:cNvPr id="39" name="ZoneTexte 38">
            <a:extLst>
              <a:ext uri="{FF2B5EF4-FFF2-40B4-BE49-F238E27FC236}">
                <a16:creationId xmlns:a16="http://schemas.microsoft.com/office/drawing/2014/main" id="{699CF1C6-7ADC-49EC-9FCE-9D1898DED089}"/>
              </a:ext>
            </a:extLst>
          </p:cNvPr>
          <p:cNvSpPr txBox="1"/>
          <p:nvPr/>
        </p:nvSpPr>
        <p:spPr>
          <a:xfrm>
            <a:off x="9305915" y="3176150"/>
            <a:ext cx="2671918" cy="1384995"/>
          </a:xfrm>
          <a:prstGeom prst="rect">
            <a:avLst/>
          </a:prstGeom>
          <a:noFill/>
        </p:spPr>
        <p:txBody>
          <a:bodyPr wrap="square" rtlCol="0">
            <a:spAutoFit/>
          </a:bodyPr>
          <a:lstStyle/>
          <a:p>
            <a:pPr defTabSz="1088449">
              <a:spcBef>
                <a:spcPts val="400"/>
              </a:spcBef>
              <a:defRPr/>
            </a:pPr>
            <a:r>
              <a:rPr lang="en-US" sz="1400" spc="150">
                <a:solidFill>
                  <a:prstClr val="black"/>
                </a:solidFill>
              </a:rPr>
              <a:t>Experience funds &amp; budget management, procurement, spend and monitoring of your program effectiveness in a generic PS process. </a:t>
            </a:r>
          </a:p>
        </p:txBody>
      </p:sp>
      <p:pic>
        <p:nvPicPr>
          <p:cNvPr id="40" name="Image 39">
            <a:extLst>
              <a:ext uri="{FF2B5EF4-FFF2-40B4-BE49-F238E27FC236}">
                <a16:creationId xmlns:a16="http://schemas.microsoft.com/office/drawing/2014/main" id="{13ECFF4B-A50A-41F1-B2EC-EEC5E53C0494}"/>
              </a:ext>
            </a:extLst>
          </p:cNvPr>
          <p:cNvPicPr>
            <a:picLocks noChangeAspect="1"/>
          </p:cNvPicPr>
          <p:nvPr/>
        </p:nvPicPr>
        <p:blipFill rotWithShape="1">
          <a:blip r:embed="rId6" cstate="email">
            <a:grayscl/>
            <a:extLst>
              <a:ext uri="{28A0092B-C50C-407E-A947-70E740481C1C}">
                <a14:useLocalDpi xmlns:a14="http://schemas.microsoft.com/office/drawing/2010/main" val="0"/>
              </a:ext>
            </a:extLst>
          </a:blip>
          <a:srcRect l="41680" t="39776" r="9168" b="16164"/>
          <a:stretch/>
        </p:blipFill>
        <p:spPr>
          <a:xfrm>
            <a:off x="9701543" y="687241"/>
            <a:ext cx="2078726" cy="1675020"/>
          </a:xfrm>
          <a:prstGeom prst="rect">
            <a:avLst/>
          </a:prstGeom>
        </p:spPr>
      </p:pic>
      <p:sp>
        <p:nvSpPr>
          <p:cNvPr id="3" name="Rectangle 2">
            <a:extLst>
              <a:ext uri="{FF2B5EF4-FFF2-40B4-BE49-F238E27FC236}">
                <a16:creationId xmlns:a16="http://schemas.microsoft.com/office/drawing/2014/main" id="{E1067F38-E3D4-4C70-84A5-4CD9B1F13FED}"/>
              </a:ext>
            </a:extLst>
          </p:cNvPr>
          <p:cNvSpPr/>
          <p:nvPr/>
        </p:nvSpPr>
        <p:spPr>
          <a:xfrm>
            <a:off x="222308" y="2694226"/>
            <a:ext cx="2556860" cy="2800767"/>
          </a:xfrm>
          <a:prstGeom prst="rect">
            <a:avLst/>
          </a:prstGeom>
        </p:spPr>
        <p:txBody>
          <a:bodyPr wrap="square">
            <a:spAutoFit/>
          </a:bodyPr>
          <a:lstStyle/>
          <a:p>
            <a:pPr lvl="0">
              <a:spcAft>
                <a:spcPts val="0"/>
              </a:spcAft>
            </a:pPr>
            <a:r>
              <a:rPr lang="en-CA" sz="2200">
                <a:latin typeface="Calibri" panose="020F0502020204030204" pitchFamily="34" charset="0"/>
                <a:ea typeface="Calibri" panose="020F0502020204030204" pitchFamily="34" charset="0"/>
                <a:cs typeface="Times New Roman" panose="02020603050405020304" pitchFamily="18" charset="0"/>
              </a:rPr>
              <a:t>ERPsim is available in several different scenarios, with varying outcomes. Choose the simulations to suit your business application.</a:t>
            </a:r>
          </a:p>
        </p:txBody>
      </p:sp>
    </p:spTree>
    <p:extLst>
      <p:ext uri="{BB962C8B-B14F-4D97-AF65-F5344CB8AC3E}">
        <p14:creationId xmlns:p14="http://schemas.microsoft.com/office/powerpoint/2010/main" val="1779397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ACB971F-E68A-469C-98C9-57C54011F20A}"/>
              </a:ext>
            </a:extLst>
          </p:cNvPr>
          <p:cNvSpPr txBox="1"/>
          <p:nvPr/>
        </p:nvSpPr>
        <p:spPr>
          <a:xfrm>
            <a:off x="209726" y="469783"/>
            <a:ext cx="3741490" cy="2308324"/>
          </a:xfrm>
          <a:prstGeom prst="rect">
            <a:avLst/>
          </a:prstGeom>
          <a:noFill/>
        </p:spPr>
        <p:txBody>
          <a:bodyPr wrap="square" rtlCol="0">
            <a:spAutoFit/>
          </a:bodyPr>
          <a:lstStyle/>
          <a:p>
            <a:r>
              <a:rPr lang="fr-CA" sz="3400" b="1">
                <a:solidFill>
                  <a:schemeClr val="tx1">
                    <a:lumMod val="75000"/>
                    <a:lumOff val="25000"/>
                  </a:schemeClr>
                </a:solidFill>
                <a:effectLst>
                  <a:outerShdw blurRad="38100" dist="38100" dir="2700000" algn="tl">
                    <a:srgbClr val="000000">
                      <a:alpha val="43137"/>
                    </a:srgbClr>
                  </a:outerShdw>
                </a:effectLst>
              </a:rPr>
              <a:t>2. </a:t>
            </a:r>
          </a:p>
          <a:p>
            <a:r>
              <a:rPr lang="en-US" sz="3400" b="1">
                <a:solidFill>
                  <a:schemeClr val="tx1">
                    <a:lumMod val="75000"/>
                    <a:lumOff val="25000"/>
                  </a:schemeClr>
                </a:solidFill>
                <a:effectLst>
                  <a:outerShdw blurRad="38100" dist="38100" dir="2700000" algn="tl">
                    <a:srgbClr val="000000">
                      <a:alpha val="43137"/>
                    </a:srgbClr>
                  </a:outerShdw>
                </a:effectLst>
              </a:rPr>
              <a:t>Introduction to ERPsim</a:t>
            </a:r>
          </a:p>
          <a:p>
            <a:r>
              <a:rPr lang="fr-CA" sz="2400" b="1">
                <a:solidFill>
                  <a:srgbClr val="F8CF2C"/>
                </a:solidFill>
              </a:rPr>
              <a:t>The distribution scenario</a:t>
            </a:r>
          </a:p>
          <a:p>
            <a:endParaRPr lang="fr-CA"/>
          </a:p>
        </p:txBody>
      </p:sp>
      <p:sp>
        <p:nvSpPr>
          <p:cNvPr id="27" name="Rounded Rectangle 72">
            <a:extLst>
              <a:ext uri="{FF2B5EF4-FFF2-40B4-BE49-F238E27FC236}">
                <a16:creationId xmlns:a16="http://schemas.microsoft.com/office/drawing/2014/main" id="{39F583A8-93CD-4439-A634-8CAA9D5F58E1}"/>
              </a:ext>
            </a:extLst>
          </p:cNvPr>
          <p:cNvSpPr/>
          <p:nvPr/>
        </p:nvSpPr>
        <p:spPr>
          <a:xfrm>
            <a:off x="8760225" y="1978269"/>
            <a:ext cx="2697646" cy="4070839"/>
          </a:xfrm>
          <a:prstGeom prst="roundRect">
            <a:avLst>
              <a:gd name="adj" fmla="val 4937"/>
            </a:avLst>
          </a:prstGeom>
          <a:solidFill>
            <a:schemeClr val="bg1">
              <a:lumMod val="9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49">
              <a:defRPr/>
            </a:pPr>
            <a:endParaRPr lang="en-US" sz="2099">
              <a:solidFill>
                <a:srgbClr val="FFFFFF"/>
              </a:solidFill>
              <a:latin typeface="Arial"/>
            </a:endParaRPr>
          </a:p>
        </p:txBody>
      </p:sp>
      <p:sp>
        <p:nvSpPr>
          <p:cNvPr id="28" name="Rounded Rectangle 74">
            <a:extLst>
              <a:ext uri="{FF2B5EF4-FFF2-40B4-BE49-F238E27FC236}">
                <a16:creationId xmlns:a16="http://schemas.microsoft.com/office/drawing/2014/main" id="{969739D6-A7DB-4888-9A59-E7DFF8ECB353}"/>
              </a:ext>
            </a:extLst>
          </p:cNvPr>
          <p:cNvSpPr/>
          <p:nvPr/>
        </p:nvSpPr>
        <p:spPr>
          <a:xfrm>
            <a:off x="8895705" y="5783925"/>
            <a:ext cx="2461816" cy="441736"/>
          </a:xfrm>
          <a:prstGeom prst="roundRect">
            <a:avLst>
              <a:gd name="adj" fmla="val 50000"/>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49">
              <a:defRPr/>
            </a:pPr>
            <a:endParaRPr lang="en-US" sz="2099">
              <a:solidFill>
                <a:srgbClr val="FFFFFF"/>
              </a:solidFill>
              <a:latin typeface="Arial"/>
            </a:endParaRPr>
          </a:p>
        </p:txBody>
      </p:sp>
      <p:pic>
        <p:nvPicPr>
          <p:cNvPr id="29" name="Image 28">
            <a:extLst>
              <a:ext uri="{FF2B5EF4-FFF2-40B4-BE49-F238E27FC236}">
                <a16:creationId xmlns:a16="http://schemas.microsoft.com/office/drawing/2014/main" id="{54357AFC-C5E9-4184-B854-05B27F8BBC9A}"/>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8861132" y="628751"/>
            <a:ext cx="2363601" cy="2297293"/>
          </a:xfrm>
          <a:prstGeom prst="rect">
            <a:avLst/>
          </a:prstGeom>
        </p:spPr>
      </p:pic>
      <p:sp>
        <p:nvSpPr>
          <p:cNvPr id="30" name="TextBox 19">
            <a:extLst>
              <a:ext uri="{FF2B5EF4-FFF2-40B4-BE49-F238E27FC236}">
                <a16:creationId xmlns:a16="http://schemas.microsoft.com/office/drawing/2014/main" id="{0B640DFE-868E-4B27-B3C7-AD13A9E05AE3}"/>
              </a:ext>
            </a:extLst>
          </p:cNvPr>
          <p:cNvSpPr txBox="1"/>
          <p:nvPr/>
        </p:nvSpPr>
        <p:spPr>
          <a:xfrm>
            <a:off x="8760224" y="2434735"/>
            <a:ext cx="2703245" cy="3323987"/>
          </a:xfrm>
          <a:prstGeom prst="rect">
            <a:avLst/>
          </a:prstGeom>
          <a:noFill/>
        </p:spPr>
        <p:txBody>
          <a:bodyPr wrap="square" rtlCol="0">
            <a:spAutoFit/>
          </a:bodyPr>
          <a:lstStyle/>
          <a:p>
            <a:pPr algn="ctr" defTabSz="1088449">
              <a:defRPr/>
            </a:pPr>
            <a:r>
              <a:rPr lang="en-CA" sz="1500" b="1" spc="150">
                <a:solidFill>
                  <a:srgbClr val="000000"/>
                </a:solidFill>
                <a:ea typeface="Lato Light" charset="0"/>
                <a:cs typeface="Lato Light" charset="0"/>
              </a:rPr>
              <a:t>Introduction to  real-life S/4HANA</a:t>
            </a:r>
          </a:p>
          <a:p>
            <a:pPr algn="ctr" defTabSz="1088449">
              <a:defRPr/>
            </a:pPr>
            <a:r>
              <a:rPr lang="en-CA" sz="1500" b="1" spc="150">
                <a:solidFill>
                  <a:srgbClr val="000000"/>
                </a:solidFill>
                <a:ea typeface="Lato Light" charset="0"/>
                <a:cs typeface="Lato Light" charset="0"/>
              </a:rPr>
              <a:t> </a:t>
            </a:r>
            <a:r>
              <a:rPr lang="en-CA" sz="100" b="1" spc="150">
                <a:solidFill>
                  <a:srgbClr val="000000"/>
                </a:solidFill>
                <a:ea typeface="Lato Light" charset="0"/>
                <a:cs typeface="Lato Light" charset="0"/>
              </a:rPr>
              <a:t>   </a:t>
            </a:r>
            <a:br>
              <a:rPr lang="en-CA" sz="1500" spc="150">
                <a:solidFill>
                  <a:srgbClr val="000000"/>
                </a:solidFill>
                <a:ea typeface="Lato Light" charset="0"/>
                <a:cs typeface="Lato Light" charset="0"/>
              </a:rPr>
            </a:br>
            <a:endParaRPr lang="en-CA" sz="1500" spc="150">
              <a:solidFill>
                <a:srgbClr val="000000"/>
              </a:solidFill>
              <a:ea typeface="Lato Light" charset="0"/>
              <a:cs typeface="Lato Light" charset="0"/>
            </a:endParaRPr>
          </a:p>
          <a:p>
            <a:pPr algn="just" defTabSz="1088449">
              <a:defRPr/>
            </a:pPr>
            <a:endParaRPr lang="en-CA" sz="1500" spc="150">
              <a:solidFill>
                <a:srgbClr val="000000"/>
              </a:solidFill>
              <a:ea typeface="Lato Light" charset="0"/>
              <a:cs typeface="Lato Light" charset="0"/>
            </a:endParaRPr>
          </a:p>
          <a:p>
            <a:pPr algn="just" defTabSz="1088449">
              <a:defRPr/>
            </a:pPr>
            <a:endParaRPr lang="en-CA" sz="1500" spc="150">
              <a:solidFill>
                <a:srgbClr val="000000"/>
              </a:solidFill>
              <a:ea typeface="Lato Light" charset="0"/>
              <a:cs typeface="Lato Light" charset="0"/>
            </a:endParaRPr>
          </a:p>
          <a:p>
            <a:pPr algn="just" defTabSz="1088449">
              <a:defRPr/>
            </a:pPr>
            <a:endParaRPr lang="en-CA" sz="1500" spc="150">
              <a:solidFill>
                <a:srgbClr val="000000"/>
              </a:solidFill>
              <a:ea typeface="Lato Light" charset="0"/>
              <a:cs typeface="Lato Light" charset="0"/>
            </a:endParaRPr>
          </a:p>
          <a:p>
            <a:pPr algn="just" defTabSz="1088449">
              <a:defRPr/>
            </a:pPr>
            <a:endParaRPr lang="en-CA" sz="1500" spc="150">
              <a:solidFill>
                <a:srgbClr val="000000"/>
              </a:solidFill>
              <a:ea typeface="Lato Light" charset="0"/>
              <a:cs typeface="Lato Light" charset="0"/>
            </a:endParaRPr>
          </a:p>
          <a:p>
            <a:pPr defTabSz="1088449">
              <a:defRPr/>
            </a:pPr>
            <a:endParaRPr lang="en-CA" sz="1500" spc="150">
              <a:solidFill>
                <a:srgbClr val="000000"/>
              </a:solidFill>
              <a:ea typeface="Lato Light" charset="0"/>
              <a:cs typeface="Lato Light" charset="0"/>
            </a:endParaRPr>
          </a:p>
          <a:p>
            <a:pPr defTabSz="1088449">
              <a:defRPr/>
            </a:pPr>
            <a:r>
              <a:rPr lang="en-CA" sz="1500" b="1" spc="150">
                <a:solidFill>
                  <a:srgbClr val="000000"/>
                </a:solidFill>
                <a:ea typeface="Lato Light" charset="0"/>
                <a:cs typeface="Lato Light" charset="0"/>
              </a:rPr>
              <a:t>Impactful with executives in retail/distribution across industries</a:t>
            </a:r>
          </a:p>
          <a:p>
            <a:pPr defTabSz="1088449">
              <a:defRPr/>
            </a:pPr>
            <a:endParaRPr lang="en-CA" sz="1500" spc="150">
              <a:solidFill>
                <a:srgbClr val="000000"/>
              </a:solidFill>
              <a:ea typeface="Lato Light" charset="0"/>
              <a:cs typeface="Lato Light" charset="0"/>
            </a:endParaRPr>
          </a:p>
          <a:p>
            <a:pPr defTabSz="1088449">
              <a:defRPr/>
            </a:pPr>
            <a:r>
              <a:rPr lang="en-CA" sz="1500" spc="150">
                <a:solidFill>
                  <a:srgbClr val="000000"/>
                </a:solidFill>
                <a:ea typeface="Lato Light" charset="0"/>
                <a:cs typeface="Lato Light" charset="0"/>
              </a:rPr>
              <a:t>Duration : 1.5h - 3h</a:t>
            </a:r>
            <a:endParaRPr lang="en-US" sz="1500" spc="150">
              <a:solidFill>
                <a:srgbClr val="000000"/>
              </a:solidFill>
              <a:ea typeface="Lato Light" charset="0"/>
              <a:cs typeface="Lato Light" charset="0"/>
            </a:endParaRPr>
          </a:p>
        </p:txBody>
      </p:sp>
      <p:sp>
        <p:nvSpPr>
          <p:cNvPr id="31" name="Rectangle 30">
            <a:extLst>
              <a:ext uri="{FF2B5EF4-FFF2-40B4-BE49-F238E27FC236}">
                <a16:creationId xmlns:a16="http://schemas.microsoft.com/office/drawing/2014/main" id="{23219AD6-5F7B-41E8-8EF6-F2349A5D3C75}"/>
              </a:ext>
            </a:extLst>
          </p:cNvPr>
          <p:cNvSpPr/>
          <p:nvPr/>
        </p:nvSpPr>
        <p:spPr>
          <a:xfrm>
            <a:off x="9187993" y="5792234"/>
            <a:ext cx="1826443" cy="413271"/>
          </a:xfrm>
          <a:prstGeom prst="rect">
            <a:avLst/>
          </a:prstGeom>
        </p:spPr>
        <p:txBody>
          <a:bodyPr vert="horz" lIns="91437" tIns="45719" rIns="91437" bIns="45719" rtlCol="0" anchor="ctr">
            <a:noAutofit/>
          </a:bodyPr>
          <a:lstStyle/>
          <a:p>
            <a:pPr algn="ctr" defTabSz="913833">
              <a:spcBef>
                <a:spcPct val="0"/>
              </a:spcBef>
              <a:defRPr/>
            </a:pPr>
            <a:r>
              <a:rPr lang="da-DK" sz="2099" b="1" spc="-151" noProof="1">
                <a:solidFill>
                  <a:srgbClr val="FFFFFF">
                    <a:lumMod val="95000"/>
                  </a:srgbClr>
                </a:solidFill>
                <a:latin typeface="Open Sans" panose="020B0606030504020204" pitchFamily="34" charset="0"/>
                <a:ea typeface="Open Sans" panose="020B0606030504020204" pitchFamily="34" charset="0"/>
                <a:cs typeface="Open Sans" panose="020B0606030504020204" pitchFamily="34" charset="0"/>
              </a:rPr>
              <a:t>Distribution</a:t>
            </a:r>
          </a:p>
        </p:txBody>
      </p:sp>
      <p:sp>
        <p:nvSpPr>
          <p:cNvPr id="33" name="ZoneTexte 32">
            <a:extLst>
              <a:ext uri="{FF2B5EF4-FFF2-40B4-BE49-F238E27FC236}">
                <a16:creationId xmlns:a16="http://schemas.microsoft.com/office/drawing/2014/main" id="{F8564983-11AF-4F95-80CB-7F828779D4EF}"/>
              </a:ext>
            </a:extLst>
          </p:cNvPr>
          <p:cNvSpPr txBox="1"/>
          <p:nvPr/>
        </p:nvSpPr>
        <p:spPr>
          <a:xfrm>
            <a:off x="8768045" y="2966998"/>
            <a:ext cx="2697646" cy="1754326"/>
          </a:xfrm>
          <a:prstGeom prst="rect">
            <a:avLst/>
          </a:prstGeom>
          <a:noFill/>
        </p:spPr>
        <p:txBody>
          <a:bodyPr wrap="square" rtlCol="0">
            <a:spAutoFit/>
          </a:bodyPr>
          <a:lstStyle/>
          <a:p>
            <a:pPr defTabSz="1088449">
              <a:defRPr/>
            </a:pPr>
            <a:r>
              <a:rPr lang="en-CA" sz="1400" spc="150">
                <a:solidFill>
                  <a:prstClr val="black"/>
                </a:solidFill>
                <a:ea typeface="Lato Light" charset="0"/>
                <a:cs typeface="Lato Light" charset="0"/>
              </a:rPr>
              <a:t>Manage the purchase and sale of bottled water products, using real-time reports to track business performance in an unpredictable, competitive market. </a:t>
            </a:r>
            <a:endParaRPr lang="en-CA" sz="1400" spc="150">
              <a:solidFill>
                <a:prstClr val="black"/>
              </a:solidFill>
            </a:endParaRPr>
          </a:p>
          <a:p>
            <a:pPr defTabSz="1088449">
              <a:defRPr/>
            </a:pPr>
            <a:endParaRPr lang="en-CA" sz="1000" spc="150">
              <a:solidFill>
                <a:prstClr val="black"/>
              </a:solidFill>
              <a:latin typeface="Arial"/>
            </a:endParaRPr>
          </a:p>
        </p:txBody>
      </p:sp>
      <p:sp>
        <p:nvSpPr>
          <p:cNvPr id="2" name="Rectangle 1">
            <a:extLst>
              <a:ext uri="{FF2B5EF4-FFF2-40B4-BE49-F238E27FC236}">
                <a16:creationId xmlns:a16="http://schemas.microsoft.com/office/drawing/2014/main" id="{C4C1308C-243E-46CB-B2B2-22D541612572}"/>
              </a:ext>
            </a:extLst>
          </p:cNvPr>
          <p:cNvSpPr/>
          <p:nvPr/>
        </p:nvSpPr>
        <p:spPr>
          <a:xfrm>
            <a:off x="235596" y="2582549"/>
            <a:ext cx="7492841" cy="3801041"/>
          </a:xfrm>
          <a:prstGeom prst="rect">
            <a:avLst/>
          </a:prstGeom>
        </p:spPr>
        <p:txBody>
          <a:bodyPr wrap="square">
            <a:spAutoFit/>
          </a:bodyPr>
          <a:lstStyle/>
          <a:p>
            <a:pPr lvl="0">
              <a:spcAft>
                <a:spcPts val="600"/>
              </a:spcAft>
            </a:pPr>
            <a:r>
              <a:rPr lang="en-CA">
                <a:latin typeface="Calibri" panose="020F0502020204030204" pitchFamily="34" charset="0"/>
                <a:ea typeface="Calibri" panose="020F0502020204030204" pitchFamily="34" charset="0"/>
                <a:cs typeface="Times New Roman" panose="02020603050405020304" pitchFamily="18" charset="0"/>
              </a:rPr>
              <a:t>The distribution simulation is for teams engaged in the purchase and sale of products. </a:t>
            </a:r>
          </a:p>
          <a:p>
            <a:pPr lvl="0">
              <a:spcAft>
                <a:spcPts val="600"/>
              </a:spcAft>
            </a:pPr>
            <a:r>
              <a:rPr lang="en-CA">
                <a:latin typeface="Calibri" panose="020F0502020204030204" pitchFamily="34" charset="0"/>
                <a:ea typeface="Calibri" panose="020F0502020204030204" pitchFamily="34" charset="0"/>
                <a:cs typeface="Times New Roman" panose="02020603050405020304" pitchFamily="18" charset="0"/>
              </a:rPr>
              <a:t>Also known as </a:t>
            </a:r>
            <a:r>
              <a:rPr lang="en-CA" err="1">
                <a:latin typeface="Calibri" panose="020F0502020204030204" pitchFamily="34" charset="0"/>
                <a:ea typeface="Calibri" panose="020F0502020204030204" pitchFamily="34" charset="0"/>
                <a:cs typeface="Times New Roman" panose="02020603050405020304" pitchFamily="18" charset="0"/>
              </a:rPr>
              <a:t>ERPWater</a:t>
            </a:r>
            <a:r>
              <a:rPr lang="en-CA">
                <a:latin typeface="Calibri" panose="020F0502020204030204" pitchFamily="34" charset="0"/>
                <a:ea typeface="Calibri" panose="020F0502020204030204" pitchFamily="34" charset="0"/>
                <a:cs typeface="Times New Roman" panose="02020603050405020304" pitchFamily="18" charset="0"/>
              </a:rPr>
              <a:t>, it acts as a dynamic introduction to ERP and can be completed in under 3 hours. </a:t>
            </a:r>
          </a:p>
          <a:p>
            <a:pPr lvl="0">
              <a:spcAft>
                <a:spcPts val="600"/>
              </a:spcAft>
            </a:pPr>
            <a:r>
              <a:rPr lang="en-CA">
                <a:latin typeface="Calibri" panose="020F0502020204030204" pitchFamily="34" charset="0"/>
                <a:ea typeface="Calibri" panose="020F0502020204030204" pitchFamily="34" charset="0"/>
                <a:cs typeface="Times New Roman" panose="02020603050405020304" pitchFamily="18" charset="0"/>
              </a:rPr>
              <a:t>Using a select set of transactions and reports, participants manage purchasing and sales of bottled water products in a volatile market. </a:t>
            </a:r>
          </a:p>
          <a:p>
            <a:pPr lvl="0">
              <a:spcAft>
                <a:spcPts val="600"/>
              </a:spcAft>
            </a:pPr>
            <a:r>
              <a:rPr lang="en-CA">
                <a:latin typeface="Calibri" panose="020F0502020204030204" pitchFamily="34" charset="0"/>
                <a:ea typeface="Calibri" panose="020F0502020204030204" pitchFamily="34" charset="0"/>
                <a:cs typeface="Times New Roman" panose="02020603050405020304" pitchFamily="18" charset="0"/>
              </a:rPr>
              <a:t>This simulation is impactful with executives and end users in retail and distribution. </a:t>
            </a:r>
          </a:p>
          <a:p>
            <a:pPr>
              <a:spcAft>
                <a:spcPts val="600"/>
              </a:spcAft>
            </a:pPr>
            <a:r>
              <a:rPr lang="en-CA">
                <a:latin typeface="Calibri" panose="020F0502020204030204" pitchFamily="34" charset="0"/>
                <a:ea typeface="Calibri" panose="020F0502020204030204" pitchFamily="34" charset="0"/>
                <a:cs typeface="Times New Roman" panose="02020603050405020304" pitchFamily="18" charset="0"/>
              </a:rPr>
              <a:t> </a:t>
            </a:r>
          </a:p>
          <a:p>
            <a:pPr lvl="0">
              <a:spcAft>
                <a:spcPts val="600"/>
              </a:spcAft>
            </a:pPr>
            <a:r>
              <a:rPr lang="en-CA">
                <a:latin typeface="Calibri" panose="020F0502020204030204" pitchFamily="34" charset="0"/>
                <a:ea typeface="Calibri" panose="020F0502020204030204" pitchFamily="34" charset="0"/>
                <a:cs typeface="Times New Roman" panose="02020603050405020304" pitchFamily="18" charset="0"/>
              </a:rPr>
              <a:t>Also within our distribution repertoire is our ERPsim™ Snacks skin. This latest addition to the ERPsim lineup, ERPsim Snacks empowers users with rich analytics in the Fiori interface as they distribute healthy snacks. </a:t>
            </a:r>
          </a:p>
        </p:txBody>
      </p:sp>
    </p:spTree>
    <p:extLst>
      <p:ext uri="{BB962C8B-B14F-4D97-AF65-F5344CB8AC3E}">
        <p14:creationId xmlns:p14="http://schemas.microsoft.com/office/powerpoint/2010/main" val="1832168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ACB971F-E68A-469C-98C9-57C54011F20A}"/>
              </a:ext>
            </a:extLst>
          </p:cNvPr>
          <p:cNvSpPr txBox="1"/>
          <p:nvPr/>
        </p:nvSpPr>
        <p:spPr>
          <a:xfrm>
            <a:off x="209726" y="469783"/>
            <a:ext cx="3741490" cy="2308324"/>
          </a:xfrm>
          <a:prstGeom prst="rect">
            <a:avLst/>
          </a:prstGeom>
          <a:noFill/>
        </p:spPr>
        <p:txBody>
          <a:bodyPr wrap="square" rtlCol="0">
            <a:spAutoFit/>
          </a:bodyPr>
          <a:lstStyle/>
          <a:p>
            <a:r>
              <a:rPr lang="fr-CA" sz="3400" b="1">
                <a:solidFill>
                  <a:schemeClr val="tx1">
                    <a:lumMod val="75000"/>
                    <a:lumOff val="25000"/>
                  </a:schemeClr>
                </a:solidFill>
                <a:effectLst>
                  <a:outerShdw blurRad="38100" dist="38100" dir="2700000" algn="tl">
                    <a:srgbClr val="000000">
                      <a:alpha val="43137"/>
                    </a:srgbClr>
                  </a:outerShdw>
                </a:effectLst>
              </a:rPr>
              <a:t>2. </a:t>
            </a:r>
          </a:p>
          <a:p>
            <a:r>
              <a:rPr lang="en-US" sz="3400" b="1">
                <a:solidFill>
                  <a:schemeClr val="tx1">
                    <a:lumMod val="75000"/>
                    <a:lumOff val="25000"/>
                  </a:schemeClr>
                </a:solidFill>
                <a:effectLst>
                  <a:outerShdw blurRad="38100" dist="38100" dir="2700000" algn="tl">
                    <a:srgbClr val="000000">
                      <a:alpha val="43137"/>
                    </a:srgbClr>
                  </a:outerShdw>
                </a:effectLst>
              </a:rPr>
              <a:t>Introduction to ERPsim</a:t>
            </a:r>
          </a:p>
          <a:p>
            <a:r>
              <a:rPr lang="fr-CA" sz="2400" b="1">
                <a:solidFill>
                  <a:srgbClr val="F8CF2C"/>
                </a:solidFill>
              </a:rPr>
              <a:t>The </a:t>
            </a:r>
            <a:r>
              <a:rPr lang="fr-CA" sz="2400" b="1" err="1">
                <a:solidFill>
                  <a:srgbClr val="F8CF2C"/>
                </a:solidFill>
              </a:rPr>
              <a:t>manufacturing</a:t>
            </a:r>
            <a:r>
              <a:rPr lang="fr-CA" sz="2400" b="1">
                <a:solidFill>
                  <a:srgbClr val="F8CF2C"/>
                </a:solidFill>
              </a:rPr>
              <a:t> scenario</a:t>
            </a:r>
          </a:p>
          <a:p>
            <a:endParaRPr lang="fr-CA"/>
          </a:p>
        </p:txBody>
      </p:sp>
      <p:sp>
        <p:nvSpPr>
          <p:cNvPr id="28" name="Rounded Rectangle 74">
            <a:extLst>
              <a:ext uri="{FF2B5EF4-FFF2-40B4-BE49-F238E27FC236}">
                <a16:creationId xmlns:a16="http://schemas.microsoft.com/office/drawing/2014/main" id="{969739D6-A7DB-4888-9A59-E7DFF8ECB353}"/>
              </a:ext>
            </a:extLst>
          </p:cNvPr>
          <p:cNvSpPr/>
          <p:nvPr/>
        </p:nvSpPr>
        <p:spPr>
          <a:xfrm>
            <a:off x="8895705" y="5783925"/>
            <a:ext cx="2461816" cy="441736"/>
          </a:xfrm>
          <a:prstGeom prst="roundRect">
            <a:avLst>
              <a:gd name="adj" fmla="val 50000"/>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49">
              <a:defRPr/>
            </a:pPr>
            <a:endParaRPr lang="en-US" sz="2099">
              <a:solidFill>
                <a:srgbClr val="FFFFFF"/>
              </a:solidFill>
              <a:latin typeface="Arial"/>
            </a:endParaRPr>
          </a:p>
        </p:txBody>
      </p:sp>
      <p:sp>
        <p:nvSpPr>
          <p:cNvPr id="30" name="TextBox 19">
            <a:extLst>
              <a:ext uri="{FF2B5EF4-FFF2-40B4-BE49-F238E27FC236}">
                <a16:creationId xmlns:a16="http://schemas.microsoft.com/office/drawing/2014/main" id="{0B640DFE-868E-4B27-B3C7-AD13A9E05AE3}"/>
              </a:ext>
            </a:extLst>
          </p:cNvPr>
          <p:cNvSpPr txBox="1"/>
          <p:nvPr/>
        </p:nvSpPr>
        <p:spPr>
          <a:xfrm>
            <a:off x="8760224" y="2434735"/>
            <a:ext cx="2703245" cy="3323987"/>
          </a:xfrm>
          <a:prstGeom prst="rect">
            <a:avLst/>
          </a:prstGeom>
          <a:noFill/>
        </p:spPr>
        <p:txBody>
          <a:bodyPr wrap="square" rtlCol="0">
            <a:spAutoFit/>
          </a:bodyPr>
          <a:lstStyle/>
          <a:p>
            <a:pPr algn="ctr" defTabSz="1088449">
              <a:defRPr/>
            </a:pPr>
            <a:r>
              <a:rPr lang="en-CA" sz="1500" b="1" spc="150">
                <a:solidFill>
                  <a:srgbClr val="000000"/>
                </a:solidFill>
                <a:ea typeface="Lato Light" charset="0"/>
                <a:cs typeface="Lato Light" charset="0"/>
              </a:rPr>
              <a:t>Introduction to  real-life S/4HANA</a:t>
            </a:r>
          </a:p>
          <a:p>
            <a:pPr algn="ctr" defTabSz="1088449">
              <a:defRPr/>
            </a:pPr>
            <a:r>
              <a:rPr lang="en-CA" sz="1500" b="1" spc="150">
                <a:solidFill>
                  <a:srgbClr val="000000"/>
                </a:solidFill>
                <a:ea typeface="Lato Light" charset="0"/>
                <a:cs typeface="Lato Light" charset="0"/>
              </a:rPr>
              <a:t> </a:t>
            </a:r>
            <a:r>
              <a:rPr lang="en-CA" sz="100" b="1" spc="150">
                <a:solidFill>
                  <a:srgbClr val="000000"/>
                </a:solidFill>
                <a:ea typeface="Lato Light" charset="0"/>
                <a:cs typeface="Lato Light" charset="0"/>
              </a:rPr>
              <a:t>   </a:t>
            </a:r>
            <a:br>
              <a:rPr lang="en-CA" sz="1500" spc="150">
                <a:solidFill>
                  <a:srgbClr val="000000"/>
                </a:solidFill>
                <a:ea typeface="Lato Light" charset="0"/>
                <a:cs typeface="Lato Light" charset="0"/>
              </a:rPr>
            </a:br>
            <a:endParaRPr lang="en-CA" sz="1500" spc="150">
              <a:solidFill>
                <a:srgbClr val="000000"/>
              </a:solidFill>
              <a:ea typeface="Lato Light" charset="0"/>
              <a:cs typeface="Lato Light" charset="0"/>
            </a:endParaRPr>
          </a:p>
          <a:p>
            <a:pPr algn="just" defTabSz="1088449">
              <a:defRPr/>
            </a:pPr>
            <a:endParaRPr lang="en-CA" sz="1500" spc="150">
              <a:solidFill>
                <a:srgbClr val="000000"/>
              </a:solidFill>
              <a:ea typeface="Lato Light" charset="0"/>
              <a:cs typeface="Lato Light" charset="0"/>
            </a:endParaRPr>
          </a:p>
          <a:p>
            <a:pPr algn="just" defTabSz="1088449">
              <a:defRPr/>
            </a:pPr>
            <a:endParaRPr lang="en-CA" sz="1500" spc="150">
              <a:solidFill>
                <a:srgbClr val="000000"/>
              </a:solidFill>
              <a:ea typeface="Lato Light" charset="0"/>
              <a:cs typeface="Lato Light" charset="0"/>
            </a:endParaRPr>
          </a:p>
          <a:p>
            <a:pPr algn="just" defTabSz="1088449">
              <a:defRPr/>
            </a:pPr>
            <a:endParaRPr lang="en-CA" sz="1500" spc="150">
              <a:solidFill>
                <a:srgbClr val="000000"/>
              </a:solidFill>
              <a:ea typeface="Lato Light" charset="0"/>
              <a:cs typeface="Lato Light" charset="0"/>
            </a:endParaRPr>
          </a:p>
          <a:p>
            <a:pPr algn="just" defTabSz="1088449">
              <a:defRPr/>
            </a:pPr>
            <a:endParaRPr lang="en-CA" sz="1500" spc="150">
              <a:solidFill>
                <a:srgbClr val="000000"/>
              </a:solidFill>
              <a:ea typeface="Lato Light" charset="0"/>
              <a:cs typeface="Lato Light" charset="0"/>
            </a:endParaRPr>
          </a:p>
          <a:p>
            <a:pPr defTabSz="1088449">
              <a:defRPr/>
            </a:pPr>
            <a:endParaRPr lang="en-CA" sz="1500" spc="150">
              <a:solidFill>
                <a:srgbClr val="000000"/>
              </a:solidFill>
              <a:ea typeface="Lato Light" charset="0"/>
              <a:cs typeface="Lato Light" charset="0"/>
            </a:endParaRPr>
          </a:p>
          <a:p>
            <a:pPr defTabSz="1088449">
              <a:defRPr/>
            </a:pPr>
            <a:r>
              <a:rPr lang="en-CA" sz="1500" b="1" spc="150">
                <a:solidFill>
                  <a:srgbClr val="000000"/>
                </a:solidFill>
                <a:ea typeface="Lato Light" charset="0"/>
                <a:cs typeface="Lato Light" charset="0"/>
              </a:rPr>
              <a:t>Impactful with executives in retail/distribution across industries</a:t>
            </a:r>
          </a:p>
          <a:p>
            <a:pPr defTabSz="1088449">
              <a:defRPr/>
            </a:pPr>
            <a:endParaRPr lang="en-CA" sz="1500" spc="150">
              <a:solidFill>
                <a:srgbClr val="000000"/>
              </a:solidFill>
              <a:ea typeface="Lato Light" charset="0"/>
              <a:cs typeface="Lato Light" charset="0"/>
            </a:endParaRPr>
          </a:p>
          <a:p>
            <a:pPr defTabSz="1088449">
              <a:defRPr/>
            </a:pPr>
            <a:r>
              <a:rPr lang="en-CA" sz="1500" spc="150">
                <a:solidFill>
                  <a:srgbClr val="000000"/>
                </a:solidFill>
                <a:ea typeface="Lato Light" charset="0"/>
                <a:cs typeface="Lato Light" charset="0"/>
              </a:rPr>
              <a:t>Duration : 1.5h - 3h</a:t>
            </a:r>
            <a:endParaRPr lang="en-US" sz="1500" spc="150">
              <a:solidFill>
                <a:srgbClr val="000000"/>
              </a:solidFill>
              <a:ea typeface="Lato Light" charset="0"/>
              <a:cs typeface="Lato Light" charset="0"/>
            </a:endParaRPr>
          </a:p>
        </p:txBody>
      </p:sp>
      <p:sp>
        <p:nvSpPr>
          <p:cNvPr id="31" name="Rectangle 30">
            <a:extLst>
              <a:ext uri="{FF2B5EF4-FFF2-40B4-BE49-F238E27FC236}">
                <a16:creationId xmlns:a16="http://schemas.microsoft.com/office/drawing/2014/main" id="{23219AD6-5F7B-41E8-8EF6-F2349A5D3C75}"/>
              </a:ext>
            </a:extLst>
          </p:cNvPr>
          <p:cNvSpPr/>
          <p:nvPr/>
        </p:nvSpPr>
        <p:spPr>
          <a:xfrm>
            <a:off x="9187993" y="5792234"/>
            <a:ext cx="1826443" cy="413271"/>
          </a:xfrm>
          <a:prstGeom prst="rect">
            <a:avLst/>
          </a:prstGeom>
        </p:spPr>
        <p:txBody>
          <a:bodyPr vert="horz" lIns="91437" tIns="45719" rIns="91437" bIns="45719" rtlCol="0" anchor="ctr">
            <a:noAutofit/>
          </a:bodyPr>
          <a:lstStyle/>
          <a:p>
            <a:pPr algn="ctr" defTabSz="913833">
              <a:spcBef>
                <a:spcPct val="0"/>
              </a:spcBef>
              <a:defRPr/>
            </a:pPr>
            <a:r>
              <a:rPr lang="da-DK" sz="2099" b="1" spc="-151" noProof="1">
                <a:solidFill>
                  <a:srgbClr val="FFFFFF">
                    <a:lumMod val="95000"/>
                  </a:srgbClr>
                </a:solidFill>
                <a:latin typeface="Open Sans" panose="020B0606030504020204" pitchFamily="34" charset="0"/>
                <a:ea typeface="Open Sans" panose="020B0606030504020204" pitchFamily="34" charset="0"/>
                <a:cs typeface="Open Sans" panose="020B0606030504020204" pitchFamily="34" charset="0"/>
              </a:rPr>
              <a:t>Distribution</a:t>
            </a:r>
          </a:p>
        </p:txBody>
      </p:sp>
      <p:sp>
        <p:nvSpPr>
          <p:cNvPr id="33" name="ZoneTexte 32">
            <a:extLst>
              <a:ext uri="{FF2B5EF4-FFF2-40B4-BE49-F238E27FC236}">
                <a16:creationId xmlns:a16="http://schemas.microsoft.com/office/drawing/2014/main" id="{F8564983-11AF-4F95-80CB-7F828779D4EF}"/>
              </a:ext>
            </a:extLst>
          </p:cNvPr>
          <p:cNvSpPr txBox="1"/>
          <p:nvPr/>
        </p:nvSpPr>
        <p:spPr>
          <a:xfrm>
            <a:off x="8768045" y="2966998"/>
            <a:ext cx="2697646" cy="1754326"/>
          </a:xfrm>
          <a:prstGeom prst="rect">
            <a:avLst/>
          </a:prstGeom>
          <a:noFill/>
        </p:spPr>
        <p:txBody>
          <a:bodyPr wrap="square" rtlCol="0">
            <a:spAutoFit/>
          </a:bodyPr>
          <a:lstStyle/>
          <a:p>
            <a:pPr defTabSz="1088449">
              <a:defRPr/>
            </a:pPr>
            <a:r>
              <a:rPr lang="en-CA" sz="1400" spc="150">
                <a:solidFill>
                  <a:prstClr val="black"/>
                </a:solidFill>
                <a:ea typeface="Lato Light" charset="0"/>
                <a:cs typeface="Lato Light" charset="0"/>
              </a:rPr>
              <a:t>Manage the purchase and sale of bottled water products, using real-time reports to track business performance in an unpredictable, competitive market. </a:t>
            </a:r>
            <a:endParaRPr lang="en-CA" sz="1400" spc="150">
              <a:solidFill>
                <a:prstClr val="black"/>
              </a:solidFill>
            </a:endParaRPr>
          </a:p>
          <a:p>
            <a:pPr defTabSz="1088449">
              <a:defRPr/>
            </a:pPr>
            <a:endParaRPr lang="en-CA" sz="1000" spc="150">
              <a:solidFill>
                <a:prstClr val="black"/>
              </a:solidFill>
              <a:latin typeface="Arial"/>
            </a:endParaRPr>
          </a:p>
        </p:txBody>
      </p:sp>
      <p:sp>
        <p:nvSpPr>
          <p:cNvPr id="2" name="Rectangle 1">
            <a:extLst>
              <a:ext uri="{FF2B5EF4-FFF2-40B4-BE49-F238E27FC236}">
                <a16:creationId xmlns:a16="http://schemas.microsoft.com/office/drawing/2014/main" id="{C4C1308C-243E-46CB-B2B2-22D541612572}"/>
              </a:ext>
            </a:extLst>
          </p:cNvPr>
          <p:cNvSpPr/>
          <p:nvPr/>
        </p:nvSpPr>
        <p:spPr>
          <a:xfrm>
            <a:off x="235596" y="2582549"/>
            <a:ext cx="7492841" cy="3447098"/>
          </a:xfrm>
          <a:prstGeom prst="rect">
            <a:avLst/>
          </a:prstGeom>
        </p:spPr>
        <p:txBody>
          <a:bodyPr wrap="square">
            <a:spAutoFit/>
          </a:bodyPr>
          <a:lstStyle/>
          <a:p>
            <a:pPr lvl="0">
              <a:spcAft>
                <a:spcPts val="600"/>
              </a:spcAft>
            </a:pPr>
            <a:r>
              <a:rPr lang="en-CA"/>
              <a:t>The manufacturing simulation is for teams integrating planning, procurement, manufacturing, marketing, sales, and finance. </a:t>
            </a:r>
          </a:p>
          <a:p>
            <a:pPr lvl="0">
              <a:spcAft>
                <a:spcPts val="600"/>
              </a:spcAft>
            </a:pPr>
            <a:r>
              <a:rPr lang="en-CA"/>
              <a:t>Also known as </a:t>
            </a:r>
            <a:r>
              <a:rPr lang="en-CA" err="1"/>
              <a:t>ERPMuesli</a:t>
            </a:r>
            <a:r>
              <a:rPr lang="en-CA"/>
              <a:t>, participants manage the cash-to-cash cycle of a manufacturing company, including planning, procurement, manufacturing, sales, marketing, and finance. </a:t>
            </a:r>
          </a:p>
          <a:p>
            <a:pPr lvl="0">
              <a:spcAft>
                <a:spcPts val="600"/>
              </a:spcAft>
            </a:pPr>
            <a:r>
              <a:rPr lang="en-CA"/>
              <a:t>To achieve optimal results in this fast-paced scenario, teams must collaborate using analytics to capture market share. Available as a half-day or full-day session. </a:t>
            </a:r>
          </a:p>
          <a:p>
            <a:pPr lvl="0">
              <a:spcAft>
                <a:spcPts val="600"/>
              </a:spcAft>
            </a:pPr>
            <a:endParaRPr lang="en-CA"/>
          </a:p>
          <a:p>
            <a:pPr lvl="0">
              <a:spcAft>
                <a:spcPts val="600"/>
              </a:spcAft>
            </a:pPr>
            <a:r>
              <a:rPr lang="en-CA"/>
              <a:t>There are 3 versions of the manufacturing scenario, short, intro and extended, each of them coming with a different level of difficulty and duration.</a:t>
            </a:r>
          </a:p>
        </p:txBody>
      </p:sp>
      <p:sp>
        <p:nvSpPr>
          <p:cNvPr id="10" name="Rounded Rectangle 61">
            <a:extLst>
              <a:ext uri="{FF2B5EF4-FFF2-40B4-BE49-F238E27FC236}">
                <a16:creationId xmlns:a16="http://schemas.microsoft.com/office/drawing/2014/main" id="{84C4D2FD-8C10-4EC2-95C1-EE9D0F9B420D}"/>
              </a:ext>
            </a:extLst>
          </p:cNvPr>
          <p:cNvSpPr/>
          <p:nvPr/>
        </p:nvSpPr>
        <p:spPr>
          <a:xfrm>
            <a:off x="8818636" y="1978268"/>
            <a:ext cx="2697647" cy="4070839"/>
          </a:xfrm>
          <a:prstGeom prst="roundRect">
            <a:avLst>
              <a:gd name="adj" fmla="val 4937"/>
            </a:avLst>
          </a:prstGeom>
          <a:solidFill>
            <a:schemeClr val="bg1">
              <a:lumMod val="9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49">
              <a:defRPr/>
            </a:pPr>
            <a:endParaRPr lang="en-US" sz="2099">
              <a:solidFill>
                <a:srgbClr val="FFFFFF"/>
              </a:solidFill>
              <a:latin typeface="Arial"/>
            </a:endParaRPr>
          </a:p>
        </p:txBody>
      </p:sp>
      <p:sp>
        <p:nvSpPr>
          <p:cNvPr id="11" name="TextBox 62">
            <a:extLst>
              <a:ext uri="{FF2B5EF4-FFF2-40B4-BE49-F238E27FC236}">
                <a16:creationId xmlns:a16="http://schemas.microsoft.com/office/drawing/2014/main" id="{4A1F92F6-0889-4835-827D-A99238FD9FEA}"/>
              </a:ext>
            </a:extLst>
          </p:cNvPr>
          <p:cNvSpPr txBox="1"/>
          <p:nvPr/>
        </p:nvSpPr>
        <p:spPr>
          <a:xfrm>
            <a:off x="8803012" y="2452835"/>
            <a:ext cx="2697647" cy="3400931"/>
          </a:xfrm>
          <a:prstGeom prst="rect">
            <a:avLst/>
          </a:prstGeom>
          <a:noFill/>
        </p:spPr>
        <p:txBody>
          <a:bodyPr wrap="square" rtlCol="0">
            <a:spAutoFit/>
          </a:bodyPr>
          <a:lstStyle/>
          <a:p>
            <a:pPr algn="ctr" defTabSz="1088449">
              <a:spcBef>
                <a:spcPts val="400"/>
              </a:spcBef>
              <a:defRPr/>
            </a:pPr>
            <a:r>
              <a:rPr lang="en-CA" sz="1500" b="1" spc="150">
                <a:solidFill>
                  <a:srgbClr val="000000"/>
                </a:solidFill>
              </a:rPr>
              <a:t>A realistic manufacturing scenario</a:t>
            </a:r>
            <a:endParaRPr lang="en-CA" sz="1500" spc="150">
              <a:solidFill>
                <a:srgbClr val="000000"/>
              </a:solidFill>
            </a:endParaRPr>
          </a:p>
          <a:p>
            <a:pPr algn="just" defTabSz="1088449">
              <a:spcBef>
                <a:spcPts val="400"/>
              </a:spcBef>
              <a:defRPr/>
            </a:pPr>
            <a:endParaRPr lang="en-CA" sz="1500" spc="150">
              <a:solidFill>
                <a:srgbClr val="000000"/>
              </a:solidFill>
            </a:endParaRPr>
          </a:p>
          <a:p>
            <a:pPr algn="just" defTabSz="1088449">
              <a:spcBef>
                <a:spcPts val="400"/>
              </a:spcBef>
              <a:defRPr/>
            </a:pPr>
            <a:endParaRPr lang="en-CA" sz="1500" spc="150">
              <a:solidFill>
                <a:srgbClr val="000000"/>
              </a:solidFill>
            </a:endParaRPr>
          </a:p>
          <a:p>
            <a:pPr algn="just" defTabSz="1088449">
              <a:spcBef>
                <a:spcPts val="400"/>
              </a:spcBef>
              <a:defRPr/>
            </a:pPr>
            <a:endParaRPr lang="en-CA" sz="1500" spc="150">
              <a:solidFill>
                <a:srgbClr val="000000"/>
              </a:solidFill>
            </a:endParaRPr>
          </a:p>
          <a:p>
            <a:pPr algn="just" defTabSz="1088449">
              <a:spcBef>
                <a:spcPts val="400"/>
              </a:spcBef>
              <a:defRPr/>
            </a:pPr>
            <a:endParaRPr lang="en-CA" sz="1500" spc="150">
              <a:solidFill>
                <a:srgbClr val="000000"/>
              </a:solidFill>
            </a:endParaRPr>
          </a:p>
          <a:p>
            <a:pPr algn="just" defTabSz="1088449">
              <a:spcBef>
                <a:spcPts val="400"/>
              </a:spcBef>
              <a:defRPr/>
            </a:pPr>
            <a:endParaRPr lang="en-CA" sz="1500" spc="150">
              <a:solidFill>
                <a:srgbClr val="000000"/>
              </a:solidFill>
            </a:endParaRPr>
          </a:p>
          <a:p>
            <a:pPr algn="just" defTabSz="1088449">
              <a:spcBef>
                <a:spcPts val="400"/>
              </a:spcBef>
              <a:defRPr/>
            </a:pPr>
            <a:endParaRPr lang="en-CA" sz="1500" spc="150">
              <a:solidFill>
                <a:srgbClr val="000000"/>
              </a:solidFill>
            </a:endParaRPr>
          </a:p>
          <a:p>
            <a:pPr defTabSz="1088449">
              <a:defRPr/>
            </a:pPr>
            <a:r>
              <a:rPr lang="en-CA" sz="1500" b="1" spc="150">
                <a:solidFill>
                  <a:srgbClr val="000000"/>
                </a:solidFill>
                <a:ea typeface="Lato Light" charset="0"/>
                <a:cs typeface="Lato Light" charset="0"/>
              </a:rPr>
              <a:t>Popular with manufacturing companies and for full day trainings.</a:t>
            </a:r>
          </a:p>
          <a:p>
            <a:pPr defTabSz="1088449">
              <a:defRPr/>
            </a:pPr>
            <a:endParaRPr lang="en-CA" sz="1500" spc="150">
              <a:solidFill>
                <a:srgbClr val="000000"/>
              </a:solidFill>
              <a:ea typeface="Lato Light" charset="0"/>
              <a:cs typeface="Lato Light" charset="0"/>
            </a:endParaRPr>
          </a:p>
          <a:p>
            <a:pPr defTabSz="1088449">
              <a:defRPr/>
            </a:pPr>
            <a:r>
              <a:rPr lang="en-CA" sz="1500" spc="150">
                <a:solidFill>
                  <a:srgbClr val="000000"/>
                </a:solidFill>
                <a:ea typeface="Lato Light" charset="0"/>
                <a:cs typeface="Lato Light" charset="0"/>
              </a:rPr>
              <a:t>Duration : 3h-1day</a:t>
            </a:r>
            <a:endParaRPr lang="en-US" sz="1500" spc="150">
              <a:solidFill>
                <a:srgbClr val="000000"/>
              </a:solidFill>
            </a:endParaRPr>
          </a:p>
        </p:txBody>
      </p:sp>
      <p:sp>
        <p:nvSpPr>
          <p:cNvPr id="12" name="Rounded Rectangle 63">
            <a:extLst>
              <a:ext uri="{FF2B5EF4-FFF2-40B4-BE49-F238E27FC236}">
                <a16:creationId xmlns:a16="http://schemas.microsoft.com/office/drawing/2014/main" id="{282DB972-C3AF-4E7C-A33A-4964AF92A1B8}"/>
              </a:ext>
            </a:extLst>
          </p:cNvPr>
          <p:cNvSpPr/>
          <p:nvPr/>
        </p:nvSpPr>
        <p:spPr>
          <a:xfrm>
            <a:off x="8925287" y="5782620"/>
            <a:ext cx="2461816" cy="441736"/>
          </a:xfrm>
          <a:prstGeom prst="roundRect">
            <a:avLst>
              <a:gd name="adj" fmla="val 50000"/>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49">
              <a:defRPr/>
            </a:pPr>
            <a:endParaRPr lang="en-US" sz="2099">
              <a:solidFill>
                <a:srgbClr val="FFFFFF"/>
              </a:solidFill>
              <a:latin typeface="Arial"/>
            </a:endParaRPr>
          </a:p>
        </p:txBody>
      </p:sp>
      <p:sp>
        <p:nvSpPr>
          <p:cNvPr id="13" name="Rectangle 12">
            <a:extLst>
              <a:ext uri="{FF2B5EF4-FFF2-40B4-BE49-F238E27FC236}">
                <a16:creationId xmlns:a16="http://schemas.microsoft.com/office/drawing/2014/main" id="{1E48983E-95B8-41A7-A1E2-FD5DAC994E74}"/>
              </a:ext>
            </a:extLst>
          </p:cNvPr>
          <p:cNvSpPr/>
          <p:nvPr/>
        </p:nvSpPr>
        <p:spPr>
          <a:xfrm>
            <a:off x="9266294" y="5819449"/>
            <a:ext cx="1829231" cy="382860"/>
          </a:xfrm>
          <a:prstGeom prst="rect">
            <a:avLst/>
          </a:prstGeom>
        </p:spPr>
        <p:txBody>
          <a:bodyPr vert="horz" lIns="91437" tIns="45719" rIns="91437" bIns="45719" rtlCol="0" anchor="ctr">
            <a:noAutofit/>
          </a:bodyPr>
          <a:lstStyle/>
          <a:p>
            <a:pPr algn="ctr" defTabSz="913833">
              <a:spcBef>
                <a:spcPct val="0"/>
              </a:spcBef>
              <a:defRPr/>
            </a:pPr>
            <a:r>
              <a:rPr lang="da-DK" sz="1999" b="1" spc="-151" noProof="1">
                <a:solidFill>
                  <a:srgbClr val="FFFFFF">
                    <a:lumMod val="95000"/>
                  </a:srgbClr>
                </a:solidFill>
                <a:latin typeface="Open Sans" panose="020B0606030504020204" pitchFamily="34" charset="0"/>
                <a:ea typeface="Open Sans" panose="020B0606030504020204" pitchFamily="34" charset="0"/>
                <a:cs typeface="Open Sans" panose="020B0606030504020204" pitchFamily="34" charset="0"/>
              </a:rPr>
              <a:t>Manufacturing</a:t>
            </a:r>
          </a:p>
        </p:txBody>
      </p:sp>
      <p:sp>
        <p:nvSpPr>
          <p:cNvPr id="14" name="ZoneTexte 13">
            <a:extLst>
              <a:ext uri="{FF2B5EF4-FFF2-40B4-BE49-F238E27FC236}">
                <a16:creationId xmlns:a16="http://schemas.microsoft.com/office/drawing/2014/main" id="{42AC273D-CA1C-4A15-9E61-289000D55BB0}"/>
              </a:ext>
            </a:extLst>
          </p:cNvPr>
          <p:cNvSpPr txBox="1"/>
          <p:nvPr/>
        </p:nvSpPr>
        <p:spPr>
          <a:xfrm>
            <a:off x="8839912" y="2968608"/>
            <a:ext cx="2681994" cy="1600438"/>
          </a:xfrm>
          <a:prstGeom prst="rect">
            <a:avLst/>
          </a:prstGeom>
          <a:noFill/>
        </p:spPr>
        <p:txBody>
          <a:bodyPr wrap="square" rtlCol="0">
            <a:spAutoFit/>
          </a:bodyPr>
          <a:lstStyle/>
          <a:p>
            <a:pPr defTabSz="1088449">
              <a:spcBef>
                <a:spcPts val="400"/>
              </a:spcBef>
              <a:defRPr/>
            </a:pPr>
            <a:r>
              <a:rPr lang="en-CA" sz="1400" spc="150">
                <a:solidFill>
                  <a:prstClr val="black"/>
                </a:solidFill>
              </a:rPr>
              <a:t>Participants manage the cash-cash cycle of a small manufacturing company, including planning, procurement, manufacturing, sales, marketing and finance. </a:t>
            </a:r>
          </a:p>
        </p:txBody>
      </p:sp>
      <p:pic>
        <p:nvPicPr>
          <p:cNvPr id="15" name="Image 14">
            <a:extLst>
              <a:ext uri="{FF2B5EF4-FFF2-40B4-BE49-F238E27FC236}">
                <a16:creationId xmlns:a16="http://schemas.microsoft.com/office/drawing/2014/main" id="{13E31061-EEDB-4ABD-BAF0-00592C44787A}"/>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8962619" y="549132"/>
            <a:ext cx="2114834" cy="1790559"/>
          </a:xfrm>
          <a:prstGeom prst="rect">
            <a:avLst/>
          </a:prstGeom>
        </p:spPr>
      </p:pic>
    </p:spTree>
    <p:extLst>
      <p:ext uri="{BB962C8B-B14F-4D97-AF65-F5344CB8AC3E}">
        <p14:creationId xmlns:p14="http://schemas.microsoft.com/office/powerpoint/2010/main" val="3839892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ACB971F-E68A-469C-98C9-57C54011F20A}"/>
              </a:ext>
            </a:extLst>
          </p:cNvPr>
          <p:cNvSpPr txBox="1"/>
          <p:nvPr/>
        </p:nvSpPr>
        <p:spPr>
          <a:xfrm>
            <a:off x="209726" y="469783"/>
            <a:ext cx="3741490" cy="2308324"/>
          </a:xfrm>
          <a:prstGeom prst="rect">
            <a:avLst/>
          </a:prstGeom>
          <a:noFill/>
        </p:spPr>
        <p:txBody>
          <a:bodyPr wrap="square" rtlCol="0">
            <a:spAutoFit/>
          </a:bodyPr>
          <a:lstStyle/>
          <a:p>
            <a:r>
              <a:rPr lang="fr-CA" sz="3400" b="1">
                <a:solidFill>
                  <a:schemeClr val="tx1">
                    <a:lumMod val="75000"/>
                    <a:lumOff val="25000"/>
                  </a:schemeClr>
                </a:solidFill>
                <a:effectLst>
                  <a:outerShdw blurRad="38100" dist="38100" dir="2700000" algn="tl">
                    <a:srgbClr val="000000">
                      <a:alpha val="43137"/>
                    </a:srgbClr>
                  </a:outerShdw>
                </a:effectLst>
              </a:rPr>
              <a:t>2. </a:t>
            </a:r>
          </a:p>
          <a:p>
            <a:r>
              <a:rPr lang="en-US" sz="3400" b="1">
                <a:solidFill>
                  <a:schemeClr val="tx1">
                    <a:lumMod val="75000"/>
                    <a:lumOff val="25000"/>
                  </a:schemeClr>
                </a:solidFill>
                <a:effectLst>
                  <a:outerShdw blurRad="38100" dist="38100" dir="2700000" algn="tl">
                    <a:srgbClr val="000000">
                      <a:alpha val="43137"/>
                    </a:srgbClr>
                  </a:outerShdw>
                </a:effectLst>
              </a:rPr>
              <a:t>Introduction to ERPsim</a:t>
            </a:r>
          </a:p>
          <a:p>
            <a:r>
              <a:rPr lang="fr-CA" sz="2400" b="1">
                <a:solidFill>
                  <a:srgbClr val="F8CF2C"/>
                </a:solidFill>
              </a:rPr>
              <a:t>The public sector scenario</a:t>
            </a:r>
          </a:p>
          <a:p>
            <a:endParaRPr lang="fr-CA"/>
          </a:p>
        </p:txBody>
      </p:sp>
      <p:sp>
        <p:nvSpPr>
          <p:cNvPr id="30" name="TextBox 19">
            <a:extLst>
              <a:ext uri="{FF2B5EF4-FFF2-40B4-BE49-F238E27FC236}">
                <a16:creationId xmlns:a16="http://schemas.microsoft.com/office/drawing/2014/main" id="{0B640DFE-868E-4B27-B3C7-AD13A9E05AE3}"/>
              </a:ext>
            </a:extLst>
          </p:cNvPr>
          <p:cNvSpPr txBox="1"/>
          <p:nvPr/>
        </p:nvSpPr>
        <p:spPr>
          <a:xfrm>
            <a:off x="8760224" y="2434735"/>
            <a:ext cx="2703245" cy="3323987"/>
          </a:xfrm>
          <a:prstGeom prst="rect">
            <a:avLst/>
          </a:prstGeom>
          <a:noFill/>
        </p:spPr>
        <p:txBody>
          <a:bodyPr wrap="square" rtlCol="0">
            <a:spAutoFit/>
          </a:bodyPr>
          <a:lstStyle/>
          <a:p>
            <a:pPr algn="ctr" defTabSz="1088449">
              <a:defRPr/>
            </a:pPr>
            <a:r>
              <a:rPr lang="en-CA" sz="1500" b="1" spc="150">
                <a:solidFill>
                  <a:srgbClr val="000000"/>
                </a:solidFill>
                <a:ea typeface="Lato Light" charset="0"/>
                <a:cs typeface="Lato Light" charset="0"/>
              </a:rPr>
              <a:t>Introduction to  real-life S/4HANA</a:t>
            </a:r>
          </a:p>
          <a:p>
            <a:pPr algn="ctr" defTabSz="1088449">
              <a:defRPr/>
            </a:pPr>
            <a:r>
              <a:rPr lang="en-CA" sz="1500" b="1" spc="150">
                <a:solidFill>
                  <a:srgbClr val="000000"/>
                </a:solidFill>
                <a:ea typeface="Lato Light" charset="0"/>
                <a:cs typeface="Lato Light" charset="0"/>
              </a:rPr>
              <a:t> </a:t>
            </a:r>
            <a:r>
              <a:rPr lang="en-CA" sz="100" b="1" spc="150">
                <a:solidFill>
                  <a:srgbClr val="000000"/>
                </a:solidFill>
                <a:ea typeface="Lato Light" charset="0"/>
                <a:cs typeface="Lato Light" charset="0"/>
              </a:rPr>
              <a:t>   </a:t>
            </a:r>
            <a:br>
              <a:rPr lang="en-CA" sz="1500" spc="150">
                <a:solidFill>
                  <a:srgbClr val="000000"/>
                </a:solidFill>
                <a:ea typeface="Lato Light" charset="0"/>
                <a:cs typeface="Lato Light" charset="0"/>
              </a:rPr>
            </a:br>
            <a:endParaRPr lang="en-CA" sz="1500" spc="150">
              <a:solidFill>
                <a:srgbClr val="000000"/>
              </a:solidFill>
              <a:ea typeface="Lato Light" charset="0"/>
              <a:cs typeface="Lato Light" charset="0"/>
            </a:endParaRPr>
          </a:p>
          <a:p>
            <a:pPr algn="just" defTabSz="1088449">
              <a:defRPr/>
            </a:pPr>
            <a:endParaRPr lang="en-CA" sz="1500" spc="150">
              <a:solidFill>
                <a:srgbClr val="000000"/>
              </a:solidFill>
              <a:ea typeface="Lato Light" charset="0"/>
              <a:cs typeface="Lato Light" charset="0"/>
            </a:endParaRPr>
          </a:p>
          <a:p>
            <a:pPr algn="just" defTabSz="1088449">
              <a:defRPr/>
            </a:pPr>
            <a:endParaRPr lang="en-CA" sz="1500" spc="150">
              <a:solidFill>
                <a:srgbClr val="000000"/>
              </a:solidFill>
              <a:ea typeface="Lato Light" charset="0"/>
              <a:cs typeface="Lato Light" charset="0"/>
            </a:endParaRPr>
          </a:p>
          <a:p>
            <a:pPr algn="just" defTabSz="1088449">
              <a:defRPr/>
            </a:pPr>
            <a:endParaRPr lang="en-CA" sz="1500" spc="150">
              <a:solidFill>
                <a:srgbClr val="000000"/>
              </a:solidFill>
              <a:ea typeface="Lato Light" charset="0"/>
              <a:cs typeface="Lato Light" charset="0"/>
            </a:endParaRPr>
          </a:p>
          <a:p>
            <a:pPr algn="just" defTabSz="1088449">
              <a:defRPr/>
            </a:pPr>
            <a:endParaRPr lang="en-CA" sz="1500" spc="150">
              <a:solidFill>
                <a:srgbClr val="000000"/>
              </a:solidFill>
              <a:ea typeface="Lato Light" charset="0"/>
              <a:cs typeface="Lato Light" charset="0"/>
            </a:endParaRPr>
          </a:p>
          <a:p>
            <a:pPr defTabSz="1088449">
              <a:defRPr/>
            </a:pPr>
            <a:endParaRPr lang="en-CA" sz="1500" spc="150">
              <a:solidFill>
                <a:srgbClr val="000000"/>
              </a:solidFill>
              <a:ea typeface="Lato Light" charset="0"/>
              <a:cs typeface="Lato Light" charset="0"/>
            </a:endParaRPr>
          </a:p>
          <a:p>
            <a:pPr defTabSz="1088449">
              <a:defRPr/>
            </a:pPr>
            <a:r>
              <a:rPr lang="en-CA" sz="1500" b="1" spc="150">
                <a:solidFill>
                  <a:srgbClr val="000000"/>
                </a:solidFill>
                <a:ea typeface="Lato Light" charset="0"/>
                <a:cs typeface="Lato Light" charset="0"/>
              </a:rPr>
              <a:t>Impactful with executives in retail/distribution across industries</a:t>
            </a:r>
          </a:p>
          <a:p>
            <a:pPr defTabSz="1088449">
              <a:defRPr/>
            </a:pPr>
            <a:endParaRPr lang="en-CA" sz="1500" spc="150">
              <a:solidFill>
                <a:srgbClr val="000000"/>
              </a:solidFill>
              <a:ea typeface="Lato Light" charset="0"/>
              <a:cs typeface="Lato Light" charset="0"/>
            </a:endParaRPr>
          </a:p>
          <a:p>
            <a:pPr defTabSz="1088449">
              <a:defRPr/>
            </a:pPr>
            <a:r>
              <a:rPr lang="en-CA" sz="1500" spc="150">
                <a:solidFill>
                  <a:srgbClr val="000000"/>
                </a:solidFill>
                <a:ea typeface="Lato Light" charset="0"/>
                <a:cs typeface="Lato Light" charset="0"/>
              </a:rPr>
              <a:t>Duration : 1.5h - 3h</a:t>
            </a:r>
            <a:endParaRPr lang="en-US" sz="1500" spc="150">
              <a:solidFill>
                <a:srgbClr val="000000"/>
              </a:solidFill>
              <a:ea typeface="Lato Light" charset="0"/>
              <a:cs typeface="Lato Light" charset="0"/>
            </a:endParaRPr>
          </a:p>
        </p:txBody>
      </p:sp>
      <p:sp>
        <p:nvSpPr>
          <p:cNvPr id="31" name="Rectangle 30">
            <a:extLst>
              <a:ext uri="{FF2B5EF4-FFF2-40B4-BE49-F238E27FC236}">
                <a16:creationId xmlns:a16="http://schemas.microsoft.com/office/drawing/2014/main" id="{23219AD6-5F7B-41E8-8EF6-F2349A5D3C75}"/>
              </a:ext>
            </a:extLst>
          </p:cNvPr>
          <p:cNvSpPr/>
          <p:nvPr/>
        </p:nvSpPr>
        <p:spPr>
          <a:xfrm>
            <a:off x="9187993" y="5792234"/>
            <a:ext cx="1826443" cy="413271"/>
          </a:xfrm>
          <a:prstGeom prst="rect">
            <a:avLst/>
          </a:prstGeom>
        </p:spPr>
        <p:txBody>
          <a:bodyPr vert="horz" lIns="91437" tIns="45719" rIns="91437" bIns="45719" rtlCol="0" anchor="ctr">
            <a:noAutofit/>
          </a:bodyPr>
          <a:lstStyle/>
          <a:p>
            <a:pPr algn="ctr" defTabSz="913833">
              <a:spcBef>
                <a:spcPct val="0"/>
              </a:spcBef>
              <a:defRPr/>
            </a:pPr>
            <a:r>
              <a:rPr lang="da-DK" sz="2099" b="1" spc="-151" noProof="1">
                <a:solidFill>
                  <a:srgbClr val="FFFFFF">
                    <a:lumMod val="95000"/>
                  </a:srgbClr>
                </a:solidFill>
                <a:latin typeface="Open Sans" panose="020B0606030504020204" pitchFamily="34" charset="0"/>
                <a:ea typeface="Open Sans" panose="020B0606030504020204" pitchFamily="34" charset="0"/>
                <a:cs typeface="Open Sans" panose="020B0606030504020204" pitchFamily="34" charset="0"/>
              </a:rPr>
              <a:t>Distribution</a:t>
            </a:r>
          </a:p>
        </p:txBody>
      </p:sp>
      <p:sp>
        <p:nvSpPr>
          <p:cNvPr id="33" name="ZoneTexte 32">
            <a:extLst>
              <a:ext uri="{FF2B5EF4-FFF2-40B4-BE49-F238E27FC236}">
                <a16:creationId xmlns:a16="http://schemas.microsoft.com/office/drawing/2014/main" id="{F8564983-11AF-4F95-80CB-7F828779D4EF}"/>
              </a:ext>
            </a:extLst>
          </p:cNvPr>
          <p:cNvSpPr txBox="1"/>
          <p:nvPr/>
        </p:nvSpPr>
        <p:spPr>
          <a:xfrm>
            <a:off x="8768045" y="2966998"/>
            <a:ext cx="2697646" cy="1754326"/>
          </a:xfrm>
          <a:prstGeom prst="rect">
            <a:avLst/>
          </a:prstGeom>
          <a:noFill/>
        </p:spPr>
        <p:txBody>
          <a:bodyPr wrap="square" rtlCol="0">
            <a:spAutoFit/>
          </a:bodyPr>
          <a:lstStyle/>
          <a:p>
            <a:pPr defTabSz="1088449">
              <a:defRPr/>
            </a:pPr>
            <a:r>
              <a:rPr lang="en-CA" sz="1400" spc="150">
                <a:solidFill>
                  <a:prstClr val="black"/>
                </a:solidFill>
                <a:ea typeface="Lato Light" charset="0"/>
                <a:cs typeface="Lato Light" charset="0"/>
              </a:rPr>
              <a:t>Manage the purchase and sale of bottled water products, using real-time reports to track business performance in an unpredictable, competitive market. </a:t>
            </a:r>
            <a:endParaRPr lang="en-CA" sz="1400" spc="150">
              <a:solidFill>
                <a:prstClr val="black"/>
              </a:solidFill>
            </a:endParaRPr>
          </a:p>
          <a:p>
            <a:pPr defTabSz="1088449">
              <a:defRPr/>
            </a:pPr>
            <a:endParaRPr lang="en-CA" sz="1000" spc="150">
              <a:solidFill>
                <a:prstClr val="black"/>
              </a:solidFill>
              <a:latin typeface="Arial"/>
            </a:endParaRPr>
          </a:p>
        </p:txBody>
      </p:sp>
      <p:sp>
        <p:nvSpPr>
          <p:cNvPr id="2" name="Rectangle 1">
            <a:extLst>
              <a:ext uri="{FF2B5EF4-FFF2-40B4-BE49-F238E27FC236}">
                <a16:creationId xmlns:a16="http://schemas.microsoft.com/office/drawing/2014/main" id="{C4C1308C-243E-46CB-B2B2-22D541612572}"/>
              </a:ext>
            </a:extLst>
          </p:cNvPr>
          <p:cNvSpPr/>
          <p:nvPr/>
        </p:nvSpPr>
        <p:spPr>
          <a:xfrm>
            <a:off x="235596" y="2582549"/>
            <a:ext cx="7492841" cy="2185214"/>
          </a:xfrm>
          <a:prstGeom prst="rect">
            <a:avLst/>
          </a:prstGeom>
        </p:spPr>
        <p:txBody>
          <a:bodyPr wrap="square">
            <a:spAutoFit/>
          </a:bodyPr>
          <a:lstStyle/>
          <a:p>
            <a:pPr lvl="0">
              <a:spcAft>
                <a:spcPts val="600"/>
              </a:spcAft>
            </a:pPr>
            <a:r>
              <a:rPr lang="en-CA"/>
              <a:t>The Public Sector scenario is for teams managing public funds to address meaningful challenges and improve the lives of citizens. </a:t>
            </a:r>
          </a:p>
          <a:p>
            <a:pPr lvl="0">
              <a:spcAft>
                <a:spcPts val="600"/>
              </a:spcAft>
            </a:pPr>
            <a:r>
              <a:rPr lang="en-CA"/>
              <a:t>Also known as Disaster Relief, participants can experience funds and budget management, procurement, spending and monitoring of program effectiveness in a generic public sector process. </a:t>
            </a:r>
          </a:p>
          <a:p>
            <a:pPr lvl="0">
              <a:spcAft>
                <a:spcPts val="600"/>
              </a:spcAft>
            </a:pPr>
            <a:r>
              <a:rPr lang="en-CA"/>
              <a:t>Applicable to public sector organizations, universities, hospitals, and defense organizations as a half-day or full-day session</a:t>
            </a:r>
          </a:p>
        </p:txBody>
      </p:sp>
      <p:sp>
        <p:nvSpPr>
          <p:cNvPr id="10" name="Rounded Rectangle 61">
            <a:extLst>
              <a:ext uri="{FF2B5EF4-FFF2-40B4-BE49-F238E27FC236}">
                <a16:creationId xmlns:a16="http://schemas.microsoft.com/office/drawing/2014/main" id="{84C4D2FD-8C10-4EC2-95C1-EE9D0F9B420D}"/>
              </a:ext>
            </a:extLst>
          </p:cNvPr>
          <p:cNvSpPr/>
          <p:nvPr/>
        </p:nvSpPr>
        <p:spPr>
          <a:xfrm>
            <a:off x="8818636" y="1978268"/>
            <a:ext cx="2697647" cy="4070839"/>
          </a:xfrm>
          <a:prstGeom prst="roundRect">
            <a:avLst>
              <a:gd name="adj" fmla="val 4937"/>
            </a:avLst>
          </a:prstGeom>
          <a:solidFill>
            <a:schemeClr val="bg1">
              <a:lumMod val="9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49">
              <a:defRPr/>
            </a:pPr>
            <a:endParaRPr lang="en-US" sz="2099">
              <a:solidFill>
                <a:srgbClr val="FFFFFF"/>
              </a:solidFill>
              <a:latin typeface="Arial"/>
            </a:endParaRPr>
          </a:p>
        </p:txBody>
      </p:sp>
      <p:sp>
        <p:nvSpPr>
          <p:cNvPr id="11" name="TextBox 62">
            <a:extLst>
              <a:ext uri="{FF2B5EF4-FFF2-40B4-BE49-F238E27FC236}">
                <a16:creationId xmlns:a16="http://schemas.microsoft.com/office/drawing/2014/main" id="{4A1F92F6-0889-4835-827D-A99238FD9FEA}"/>
              </a:ext>
            </a:extLst>
          </p:cNvPr>
          <p:cNvSpPr txBox="1"/>
          <p:nvPr/>
        </p:nvSpPr>
        <p:spPr>
          <a:xfrm>
            <a:off x="8803012" y="2452835"/>
            <a:ext cx="2697647" cy="3400931"/>
          </a:xfrm>
          <a:prstGeom prst="rect">
            <a:avLst/>
          </a:prstGeom>
          <a:noFill/>
        </p:spPr>
        <p:txBody>
          <a:bodyPr wrap="square" rtlCol="0">
            <a:spAutoFit/>
          </a:bodyPr>
          <a:lstStyle/>
          <a:p>
            <a:pPr algn="ctr" defTabSz="1088449">
              <a:spcBef>
                <a:spcPts val="400"/>
              </a:spcBef>
              <a:defRPr/>
            </a:pPr>
            <a:r>
              <a:rPr lang="en-CA" sz="1500" b="1" spc="150">
                <a:solidFill>
                  <a:srgbClr val="000000"/>
                </a:solidFill>
              </a:rPr>
              <a:t>A realistic manufacturing scenario</a:t>
            </a:r>
            <a:endParaRPr lang="en-CA" sz="1500" spc="150">
              <a:solidFill>
                <a:srgbClr val="000000"/>
              </a:solidFill>
            </a:endParaRPr>
          </a:p>
          <a:p>
            <a:pPr algn="just" defTabSz="1088449">
              <a:spcBef>
                <a:spcPts val="400"/>
              </a:spcBef>
              <a:defRPr/>
            </a:pPr>
            <a:endParaRPr lang="en-CA" sz="1500" spc="150">
              <a:solidFill>
                <a:srgbClr val="000000"/>
              </a:solidFill>
            </a:endParaRPr>
          </a:p>
          <a:p>
            <a:pPr algn="just" defTabSz="1088449">
              <a:spcBef>
                <a:spcPts val="400"/>
              </a:spcBef>
              <a:defRPr/>
            </a:pPr>
            <a:endParaRPr lang="en-CA" sz="1500" spc="150">
              <a:solidFill>
                <a:srgbClr val="000000"/>
              </a:solidFill>
            </a:endParaRPr>
          </a:p>
          <a:p>
            <a:pPr algn="just" defTabSz="1088449">
              <a:spcBef>
                <a:spcPts val="400"/>
              </a:spcBef>
              <a:defRPr/>
            </a:pPr>
            <a:endParaRPr lang="en-CA" sz="1500" spc="150">
              <a:solidFill>
                <a:srgbClr val="000000"/>
              </a:solidFill>
            </a:endParaRPr>
          </a:p>
          <a:p>
            <a:pPr algn="just" defTabSz="1088449">
              <a:spcBef>
                <a:spcPts val="400"/>
              </a:spcBef>
              <a:defRPr/>
            </a:pPr>
            <a:endParaRPr lang="en-CA" sz="1500" spc="150">
              <a:solidFill>
                <a:srgbClr val="000000"/>
              </a:solidFill>
            </a:endParaRPr>
          </a:p>
          <a:p>
            <a:pPr algn="just" defTabSz="1088449">
              <a:spcBef>
                <a:spcPts val="400"/>
              </a:spcBef>
              <a:defRPr/>
            </a:pPr>
            <a:endParaRPr lang="en-CA" sz="1500" spc="150">
              <a:solidFill>
                <a:srgbClr val="000000"/>
              </a:solidFill>
            </a:endParaRPr>
          </a:p>
          <a:p>
            <a:pPr algn="just" defTabSz="1088449">
              <a:spcBef>
                <a:spcPts val="400"/>
              </a:spcBef>
              <a:defRPr/>
            </a:pPr>
            <a:endParaRPr lang="en-CA" sz="1500" spc="150">
              <a:solidFill>
                <a:srgbClr val="000000"/>
              </a:solidFill>
            </a:endParaRPr>
          </a:p>
          <a:p>
            <a:pPr defTabSz="1088449">
              <a:defRPr/>
            </a:pPr>
            <a:r>
              <a:rPr lang="en-CA" sz="1500" b="1" spc="150">
                <a:solidFill>
                  <a:srgbClr val="000000"/>
                </a:solidFill>
                <a:ea typeface="Lato Light" charset="0"/>
                <a:cs typeface="Lato Light" charset="0"/>
              </a:rPr>
              <a:t>Popular with manufacturing companies and for full day trainings.</a:t>
            </a:r>
          </a:p>
          <a:p>
            <a:pPr defTabSz="1088449">
              <a:defRPr/>
            </a:pPr>
            <a:endParaRPr lang="en-CA" sz="1500" spc="150">
              <a:solidFill>
                <a:srgbClr val="000000"/>
              </a:solidFill>
              <a:ea typeface="Lato Light" charset="0"/>
              <a:cs typeface="Lato Light" charset="0"/>
            </a:endParaRPr>
          </a:p>
          <a:p>
            <a:pPr defTabSz="1088449">
              <a:defRPr/>
            </a:pPr>
            <a:r>
              <a:rPr lang="en-CA" sz="1500" spc="150">
                <a:solidFill>
                  <a:srgbClr val="000000"/>
                </a:solidFill>
                <a:ea typeface="Lato Light" charset="0"/>
                <a:cs typeface="Lato Light" charset="0"/>
              </a:rPr>
              <a:t>Duration : 3h-1day</a:t>
            </a:r>
            <a:endParaRPr lang="en-US" sz="1500" spc="150">
              <a:solidFill>
                <a:srgbClr val="000000"/>
              </a:solidFill>
            </a:endParaRPr>
          </a:p>
        </p:txBody>
      </p:sp>
      <p:sp>
        <p:nvSpPr>
          <p:cNvPr id="13" name="Rectangle 12">
            <a:extLst>
              <a:ext uri="{FF2B5EF4-FFF2-40B4-BE49-F238E27FC236}">
                <a16:creationId xmlns:a16="http://schemas.microsoft.com/office/drawing/2014/main" id="{1E48983E-95B8-41A7-A1E2-FD5DAC994E74}"/>
              </a:ext>
            </a:extLst>
          </p:cNvPr>
          <p:cNvSpPr/>
          <p:nvPr/>
        </p:nvSpPr>
        <p:spPr>
          <a:xfrm>
            <a:off x="9266294" y="5819449"/>
            <a:ext cx="1829231" cy="382860"/>
          </a:xfrm>
          <a:prstGeom prst="rect">
            <a:avLst/>
          </a:prstGeom>
        </p:spPr>
        <p:txBody>
          <a:bodyPr vert="horz" lIns="91437" tIns="45719" rIns="91437" bIns="45719" rtlCol="0" anchor="ctr">
            <a:noAutofit/>
          </a:bodyPr>
          <a:lstStyle/>
          <a:p>
            <a:pPr algn="ctr" defTabSz="913833">
              <a:spcBef>
                <a:spcPct val="0"/>
              </a:spcBef>
              <a:defRPr/>
            </a:pPr>
            <a:r>
              <a:rPr lang="da-DK" sz="1999" b="1" spc="-151" noProof="1">
                <a:solidFill>
                  <a:srgbClr val="FFFFFF">
                    <a:lumMod val="95000"/>
                  </a:srgbClr>
                </a:solidFill>
                <a:latin typeface="Open Sans" panose="020B0606030504020204" pitchFamily="34" charset="0"/>
                <a:ea typeface="Open Sans" panose="020B0606030504020204" pitchFamily="34" charset="0"/>
                <a:cs typeface="Open Sans" panose="020B0606030504020204" pitchFamily="34" charset="0"/>
              </a:rPr>
              <a:t>Manufacturing</a:t>
            </a:r>
          </a:p>
        </p:txBody>
      </p:sp>
      <p:sp>
        <p:nvSpPr>
          <p:cNvPr id="14" name="ZoneTexte 13">
            <a:extLst>
              <a:ext uri="{FF2B5EF4-FFF2-40B4-BE49-F238E27FC236}">
                <a16:creationId xmlns:a16="http://schemas.microsoft.com/office/drawing/2014/main" id="{42AC273D-CA1C-4A15-9E61-289000D55BB0}"/>
              </a:ext>
            </a:extLst>
          </p:cNvPr>
          <p:cNvSpPr txBox="1"/>
          <p:nvPr/>
        </p:nvSpPr>
        <p:spPr>
          <a:xfrm>
            <a:off x="8839912" y="2968608"/>
            <a:ext cx="2681994" cy="1600438"/>
          </a:xfrm>
          <a:prstGeom prst="rect">
            <a:avLst/>
          </a:prstGeom>
          <a:noFill/>
        </p:spPr>
        <p:txBody>
          <a:bodyPr wrap="square" rtlCol="0">
            <a:spAutoFit/>
          </a:bodyPr>
          <a:lstStyle/>
          <a:p>
            <a:pPr defTabSz="1088449">
              <a:spcBef>
                <a:spcPts val="400"/>
              </a:spcBef>
              <a:defRPr/>
            </a:pPr>
            <a:r>
              <a:rPr lang="en-CA" sz="1400" spc="150">
                <a:solidFill>
                  <a:prstClr val="black"/>
                </a:solidFill>
              </a:rPr>
              <a:t>Participants manage the cash-cash cycle of a small manufacturing company, including planning, procurement, manufacturing, sales, marketing and finance. </a:t>
            </a:r>
          </a:p>
        </p:txBody>
      </p:sp>
      <p:sp>
        <p:nvSpPr>
          <p:cNvPr id="16" name="Rounded Rectangle 61">
            <a:extLst>
              <a:ext uri="{FF2B5EF4-FFF2-40B4-BE49-F238E27FC236}">
                <a16:creationId xmlns:a16="http://schemas.microsoft.com/office/drawing/2014/main" id="{92EF58FB-D8A8-4D05-94C9-D102E2F1AE56}"/>
              </a:ext>
            </a:extLst>
          </p:cNvPr>
          <p:cNvSpPr/>
          <p:nvPr/>
        </p:nvSpPr>
        <p:spPr>
          <a:xfrm>
            <a:off x="8819583" y="1980069"/>
            <a:ext cx="2697647" cy="4069038"/>
          </a:xfrm>
          <a:prstGeom prst="roundRect">
            <a:avLst>
              <a:gd name="adj" fmla="val 4937"/>
            </a:avLst>
          </a:prstGeom>
          <a:solidFill>
            <a:schemeClr val="bg1">
              <a:lumMod val="9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49">
              <a:defRPr/>
            </a:pPr>
            <a:endParaRPr lang="en-US" sz="2099">
              <a:solidFill>
                <a:srgbClr val="FFFFFF"/>
              </a:solidFill>
              <a:latin typeface="Arial"/>
            </a:endParaRPr>
          </a:p>
        </p:txBody>
      </p:sp>
      <p:sp>
        <p:nvSpPr>
          <p:cNvPr id="17" name="TextBox 62">
            <a:extLst>
              <a:ext uri="{FF2B5EF4-FFF2-40B4-BE49-F238E27FC236}">
                <a16:creationId xmlns:a16="http://schemas.microsoft.com/office/drawing/2014/main" id="{BE7F0C76-188D-4216-8BA1-A525FFFBBA62}"/>
              </a:ext>
            </a:extLst>
          </p:cNvPr>
          <p:cNvSpPr txBox="1"/>
          <p:nvPr/>
        </p:nvSpPr>
        <p:spPr>
          <a:xfrm>
            <a:off x="8790516" y="2452835"/>
            <a:ext cx="2697647" cy="3298339"/>
          </a:xfrm>
          <a:prstGeom prst="rect">
            <a:avLst/>
          </a:prstGeom>
          <a:noFill/>
        </p:spPr>
        <p:txBody>
          <a:bodyPr wrap="square" rtlCol="0">
            <a:spAutoFit/>
          </a:bodyPr>
          <a:lstStyle/>
          <a:p>
            <a:pPr algn="ctr" defTabSz="1088449">
              <a:spcBef>
                <a:spcPts val="400"/>
              </a:spcBef>
              <a:defRPr/>
            </a:pPr>
            <a:r>
              <a:rPr lang="en-CA" sz="1500" b="1" spc="150">
                <a:solidFill>
                  <a:srgbClr val="000000"/>
                </a:solidFill>
              </a:rPr>
              <a:t>Showcasing the latest S/4HANA for Public Sector</a:t>
            </a:r>
            <a:endParaRPr lang="en-CA" sz="1500" spc="150">
              <a:solidFill>
                <a:srgbClr val="000000"/>
              </a:solidFill>
            </a:endParaRPr>
          </a:p>
          <a:p>
            <a:pPr algn="just" defTabSz="1088449">
              <a:spcBef>
                <a:spcPts val="400"/>
              </a:spcBef>
              <a:defRPr/>
            </a:pPr>
            <a:endParaRPr lang="en-CA" sz="1500" spc="150">
              <a:solidFill>
                <a:srgbClr val="000000"/>
              </a:solidFill>
            </a:endParaRPr>
          </a:p>
          <a:p>
            <a:pPr algn="just" defTabSz="1088449">
              <a:spcBef>
                <a:spcPts val="400"/>
              </a:spcBef>
              <a:defRPr/>
            </a:pPr>
            <a:endParaRPr lang="en-CA" sz="1500" spc="150">
              <a:solidFill>
                <a:srgbClr val="000000"/>
              </a:solidFill>
            </a:endParaRPr>
          </a:p>
          <a:p>
            <a:pPr algn="just" defTabSz="1088449">
              <a:spcBef>
                <a:spcPts val="400"/>
              </a:spcBef>
              <a:defRPr/>
            </a:pPr>
            <a:endParaRPr lang="en-CA" sz="1500" spc="150">
              <a:solidFill>
                <a:srgbClr val="000000"/>
              </a:solidFill>
            </a:endParaRPr>
          </a:p>
          <a:p>
            <a:pPr algn="just" defTabSz="1088449">
              <a:spcBef>
                <a:spcPts val="400"/>
              </a:spcBef>
              <a:defRPr/>
            </a:pPr>
            <a:endParaRPr lang="en-CA" sz="1500" spc="150">
              <a:solidFill>
                <a:srgbClr val="000000"/>
              </a:solidFill>
            </a:endParaRPr>
          </a:p>
          <a:p>
            <a:pPr defTabSz="1088449">
              <a:defRPr/>
            </a:pPr>
            <a:endParaRPr lang="en-CA" sz="1500" b="1" spc="150">
              <a:solidFill>
                <a:srgbClr val="000000"/>
              </a:solidFill>
              <a:ea typeface="Lato Light" charset="0"/>
              <a:cs typeface="Lato Light" charset="0"/>
            </a:endParaRPr>
          </a:p>
          <a:p>
            <a:pPr defTabSz="1088449">
              <a:defRPr/>
            </a:pPr>
            <a:r>
              <a:rPr lang="en-CA" sz="1500" b="1" spc="150">
                <a:solidFill>
                  <a:srgbClr val="000000"/>
                </a:solidFill>
                <a:ea typeface="Lato Light" charset="0"/>
                <a:cs typeface="Lato Light" charset="0"/>
              </a:rPr>
              <a:t>Applicable to all public sector and defence organizations</a:t>
            </a:r>
            <a:endParaRPr lang="en-CA" sz="1500" spc="150">
              <a:solidFill>
                <a:srgbClr val="000000"/>
              </a:solidFill>
              <a:ea typeface="Lato Light" charset="0"/>
              <a:cs typeface="Lato Light" charset="0"/>
            </a:endParaRPr>
          </a:p>
          <a:p>
            <a:pPr defTabSz="1088449">
              <a:defRPr/>
            </a:pPr>
            <a:endParaRPr lang="en-CA" sz="1500" spc="150">
              <a:solidFill>
                <a:srgbClr val="000000"/>
              </a:solidFill>
              <a:ea typeface="Lato Light" charset="0"/>
              <a:cs typeface="Lato Light" charset="0"/>
            </a:endParaRPr>
          </a:p>
          <a:p>
            <a:pPr defTabSz="1088449">
              <a:defRPr/>
            </a:pPr>
            <a:r>
              <a:rPr lang="en-CA" sz="1500" spc="150">
                <a:solidFill>
                  <a:srgbClr val="000000"/>
                </a:solidFill>
                <a:ea typeface="Lato Light" charset="0"/>
                <a:cs typeface="Lato Light" charset="0"/>
              </a:rPr>
              <a:t>Duration : 3h-1day</a:t>
            </a:r>
            <a:endParaRPr lang="en-US" sz="1500" spc="150">
              <a:solidFill>
                <a:srgbClr val="000000"/>
              </a:solidFill>
            </a:endParaRPr>
          </a:p>
        </p:txBody>
      </p:sp>
      <p:sp>
        <p:nvSpPr>
          <p:cNvPr id="18" name="Rounded Rectangle 63">
            <a:extLst>
              <a:ext uri="{FF2B5EF4-FFF2-40B4-BE49-F238E27FC236}">
                <a16:creationId xmlns:a16="http://schemas.microsoft.com/office/drawing/2014/main" id="{B122CF3F-A4AE-49C2-9D4F-459C6F9F8BCA}"/>
              </a:ext>
            </a:extLst>
          </p:cNvPr>
          <p:cNvSpPr/>
          <p:nvPr/>
        </p:nvSpPr>
        <p:spPr>
          <a:xfrm>
            <a:off x="8978160" y="5739188"/>
            <a:ext cx="2461816" cy="441736"/>
          </a:xfrm>
          <a:prstGeom prst="roundRect">
            <a:avLst>
              <a:gd name="adj" fmla="val 50000"/>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49">
              <a:defRPr/>
            </a:pPr>
            <a:endParaRPr lang="en-US" sz="2099">
              <a:solidFill>
                <a:srgbClr val="FFFFFF"/>
              </a:solidFill>
              <a:latin typeface="Arial"/>
            </a:endParaRPr>
          </a:p>
        </p:txBody>
      </p:sp>
      <p:sp>
        <p:nvSpPr>
          <p:cNvPr id="19" name="Rectangle 18">
            <a:extLst>
              <a:ext uri="{FF2B5EF4-FFF2-40B4-BE49-F238E27FC236}">
                <a16:creationId xmlns:a16="http://schemas.microsoft.com/office/drawing/2014/main" id="{0D13AF08-7A5B-4B15-9AB9-E27AC607E788}"/>
              </a:ext>
            </a:extLst>
          </p:cNvPr>
          <p:cNvSpPr/>
          <p:nvPr/>
        </p:nvSpPr>
        <p:spPr>
          <a:xfrm>
            <a:off x="9319167" y="5776017"/>
            <a:ext cx="1829231" cy="382860"/>
          </a:xfrm>
          <a:prstGeom prst="rect">
            <a:avLst/>
          </a:prstGeom>
        </p:spPr>
        <p:txBody>
          <a:bodyPr vert="horz" lIns="91437" tIns="45719" rIns="91437" bIns="45719" rtlCol="0" anchor="ctr">
            <a:noAutofit/>
          </a:bodyPr>
          <a:lstStyle/>
          <a:p>
            <a:pPr algn="ctr" defTabSz="913833">
              <a:spcBef>
                <a:spcPct val="0"/>
              </a:spcBef>
              <a:defRPr/>
            </a:pPr>
            <a:r>
              <a:rPr lang="da-DK" sz="1999" b="1" spc="-151" noProof="1">
                <a:solidFill>
                  <a:srgbClr val="FFFFFF">
                    <a:lumMod val="95000"/>
                  </a:srgbClr>
                </a:solidFill>
                <a:latin typeface="Open Sans" panose="020B0606030504020204" pitchFamily="34" charset="0"/>
                <a:ea typeface="Open Sans" panose="020B0606030504020204" pitchFamily="34" charset="0"/>
                <a:cs typeface="Open Sans" panose="020B0606030504020204" pitchFamily="34" charset="0"/>
              </a:rPr>
              <a:t>Public Sector</a:t>
            </a:r>
          </a:p>
        </p:txBody>
      </p:sp>
      <p:sp>
        <p:nvSpPr>
          <p:cNvPr id="20" name="ZoneTexte 19">
            <a:extLst>
              <a:ext uri="{FF2B5EF4-FFF2-40B4-BE49-F238E27FC236}">
                <a16:creationId xmlns:a16="http://schemas.microsoft.com/office/drawing/2014/main" id="{E89BF0D4-CABA-4603-B103-5EEB4E316F47}"/>
              </a:ext>
            </a:extLst>
          </p:cNvPr>
          <p:cNvSpPr txBox="1"/>
          <p:nvPr/>
        </p:nvSpPr>
        <p:spPr>
          <a:xfrm>
            <a:off x="8840245" y="3176150"/>
            <a:ext cx="2671918" cy="1384995"/>
          </a:xfrm>
          <a:prstGeom prst="rect">
            <a:avLst/>
          </a:prstGeom>
          <a:noFill/>
        </p:spPr>
        <p:txBody>
          <a:bodyPr wrap="square" rtlCol="0">
            <a:spAutoFit/>
          </a:bodyPr>
          <a:lstStyle/>
          <a:p>
            <a:pPr defTabSz="1088449">
              <a:spcBef>
                <a:spcPts val="400"/>
              </a:spcBef>
              <a:defRPr/>
            </a:pPr>
            <a:r>
              <a:rPr lang="en-US" sz="1400" spc="150">
                <a:solidFill>
                  <a:prstClr val="black"/>
                </a:solidFill>
              </a:rPr>
              <a:t>Experience funds &amp; budget management, procurement, spend and monitoring of your program effectiveness in a generic PS process. </a:t>
            </a:r>
          </a:p>
        </p:txBody>
      </p:sp>
      <p:pic>
        <p:nvPicPr>
          <p:cNvPr id="21" name="Image 20">
            <a:extLst>
              <a:ext uri="{FF2B5EF4-FFF2-40B4-BE49-F238E27FC236}">
                <a16:creationId xmlns:a16="http://schemas.microsoft.com/office/drawing/2014/main" id="{947B0F7D-F18D-43E4-89C7-A862C2C6412C}"/>
              </a:ext>
            </a:extLst>
          </p:cNvPr>
          <p:cNvPicPr>
            <a:picLocks noChangeAspect="1"/>
          </p:cNvPicPr>
          <p:nvPr/>
        </p:nvPicPr>
        <p:blipFill rotWithShape="1">
          <a:blip r:embed="rId2" cstate="email">
            <a:grayscl/>
            <a:extLst>
              <a:ext uri="{28A0092B-C50C-407E-A947-70E740481C1C}">
                <a14:useLocalDpi xmlns:a14="http://schemas.microsoft.com/office/drawing/2010/main" val="0"/>
              </a:ext>
            </a:extLst>
          </a:blip>
          <a:srcRect l="41680" t="39776" r="9168" b="16164"/>
          <a:stretch/>
        </p:blipFill>
        <p:spPr>
          <a:xfrm>
            <a:off x="9235873" y="687241"/>
            <a:ext cx="2078726" cy="1675020"/>
          </a:xfrm>
          <a:prstGeom prst="rect">
            <a:avLst/>
          </a:prstGeom>
        </p:spPr>
      </p:pic>
    </p:spTree>
    <p:extLst>
      <p:ext uri="{BB962C8B-B14F-4D97-AF65-F5344CB8AC3E}">
        <p14:creationId xmlns:p14="http://schemas.microsoft.com/office/powerpoint/2010/main" val="1246632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ACB971F-E68A-469C-98C9-57C54011F20A}"/>
              </a:ext>
            </a:extLst>
          </p:cNvPr>
          <p:cNvSpPr txBox="1"/>
          <p:nvPr/>
        </p:nvSpPr>
        <p:spPr>
          <a:xfrm>
            <a:off x="209726" y="469783"/>
            <a:ext cx="3741490" cy="2308324"/>
          </a:xfrm>
          <a:prstGeom prst="rect">
            <a:avLst/>
          </a:prstGeom>
          <a:noFill/>
        </p:spPr>
        <p:txBody>
          <a:bodyPr wrap="square" rtlCol="0">
            <a:spAutoFit/>
          </a:bodyPr>
          <a:lstStyle/>
          <a:p>
            <a:r>
              <a:rPr lang="fr-CA" sz="3400" b="1">
                <a:solidFill>
                  <a:schemeClr val="tx1">
                    <a:lumMod val="75000"/>
                    <a:lumOff val="25000"/>
                  </a:schemeClr>
                </a:solidFill>
                <a:effectLst>
                  <a:outerShdw blurRad="38100" dist="38100" dir="2700000" algn="tl">
                    <a:srgbClr val="000000">
                      <a:alpha val="43137"/>
                    </a:srgbClr>
                  </a:outerShdw>
                </a:effectLst>
              </a:rPr>
              <a:t>2. </a:t>
            </a:r>
          </a:p>
          <a:p>
            <a:r>
              <a:rPr lang="en-US" sz="3400" b="1">
                <a:solidFill>
                  <a:schemeClr val="tx1">
                    <a:lumMod val="75000"/>
                    <a:lumOff val="25000"/>
                  </a:schemeClr>
                </a:solidFill>
                <a:effectLst>
                  <a:outerShdw blurRad="38100" dist="38100" dir="2700000" algn="tl">
                    <a:srgbClr val="000000">
                      <a:alpha val="43137"/>
                    </a:srgbClr>
                  </a:outerShdw>
                </a:effectLst>
              </a:rPr>
              <a:t>Introduction to ERPsim</a:t>
            </a:r>
          </a:p>
          <a:p>
            <a:r>
              <a:rPr lang="fr-CA" sz="2400" b="1">
                <a:solidFill>
                  <a:srgbClr val="F8CF2C"/>
                </a:solidFill>
              </a:rPr>
              <a:t>Uses of ERPsim</a:t>
            </a:r>
          </a:p>
          <a:p>
            <a:endParaRPr lang="fr-CA"/>
          </a:p>
        </p:txBody>
      </p:sp>
      <p:sp>
        <p:nvSpPr>
          <p:cNvPr id="3" name="Rectangle 2">
            <a:extLst>
              <a:ext uri="{FF2B5EF4-FFF2-40B4-BE49-F238E27FC236}">
                <a16:creationId xmlns:a16="http://schemas.microsoft.com/office/drawing/2014/main" id="{9A4AC897-BD44-4827-ABB0-4B9C71EDE48D}"/>
              </a:ext>
            </a:extLst>
          </p:cNvPr>
          <p:cNvSpPr/>
          <p:nvPr/>
        </p:nvSpPr>
        <p:spPr>
          <a:xfrm>
            <a:off x="209725" y="2620077"/>
            <a:ext cx="7351007" cy="3939540"/>
          </a:xfrm>
          <a:prstGeom prst="rect">
            <a:avLst/>
          </a:prstGeom>
        </p:spPr>
        <p:txBody>
          <a:bodyPr wrap="square">
            <a:spAutoFit/>
          </a:bodyPr>
          <a:lstStyle/>
          <a:p>
            <a:pPr lvl="0">
              <a:spcAft>
                <a:spcPts val="900"/>
              </a:spcAft>
            </a:pPr>
            <a:r>
              <a:rPr lang="en-CA" sz="2000">
                <a:latin typeface="Calibri" panose="020F0502020204030204" pitchFamily="34" charset="0"/>
                <a:ea typeface="Calibri" panose="020F0502020204030204" pitchFamily="34" charset="0"/>
                <a:cs typeface="Times New Roman" panose="02020603050405020304" pitchFamily="18" charset="0"/>
              </a:rPr>
              <a:t>Participants can see for themselves the value of ERP and end-to-end-process integration. </a:t>
            </a:r>
          </a:p>
          <a:p>
            <a:pPr lvl="0">
              <a:spcAft>
                <a:spcPts val="900"/>
              </a:spcAft>
            </a:pPr>
            <a:r>
              <a:rPr lang="en-CA" sz="2000">
                <a:latin typeface="Calibri" panose="020F0502020204030204" pitchFamily="34" charset="0"/>
                <a:ea typeface="Calibri" panose="020F0502020204030204" pitchFamily="34" charset="0"/>
                <a:cs typeface="Times New Roman" panose="02020603050405020304" pitchFamily="18" charset="0"/>
              </a:rPr>
              <a:t>Participants collaborate to solve real-world business problems, learning to use the system in a realistic business environment.</a:t>
            </a:r>
          </a:p>
          <a:p>
            <a:pPr lvl="0">
              <a:spcAft>
                <a:spcPts val="900"/>
              </a:spcAft>
            </a:pPr>
            <a:r>
              <a:rPr lang="en-CA" sz="2000">
                <a:latin typeface="Calibri" panose="020F0502020204030204" pitchFamily="34" charset="0"/>
                <a:ea typeface="Calibri" panose="020F0502020204030204" pitchFamily="34" charset="0"/>
                <a:cs typeface="Times New Roman" panose="02020603050405020304" pitchFamily="18" charset="0"/>
              </a:rPr>
              <a:t>ERPsim provides the ”Aha!” moments that make people support digital transformation and embrace enterprise software, especially in SAP S/4HANA implementation or upgrade.</a:t>
            </a:r>
          </a:p>
          <a:p>
            <a:pPr lvl="0">
              <a:spcAft>
                <a:spcPts val="900"/>
              </a:spcAft>
            </a:pPr>
            <a:r>
              <a:rPr lang="en-CA" sz="2000">
                <a:latin typeface="Calibri" panose="020F0502020204030204" pitchFamily="34" charset="0"/>
                <a:ea typeface="Calibri" panose="020F0502020204030204" pitchFamily="34" charset="0"/>
                <a:cs typeface="Times New Roman" panose="02020603050405020304" pitchFamily="18" charset="0"/>
              </a:rPr>
              <a:t>It keeps your initiative moving forward by having multiple teams participate as needed. </a:t>
            </a:r>
          </a:p>
          <a:p>
            <a:pPr lvl="0">
              <a:spcAft>
                <a:spcPts val="900"/>
              </a:spcAft>
            </a:pPr>
            <a:r>
              <a:rPr lang="en-CA" sz="2000">
                <a:latin typeface="Calibri" panose="020F0502020204030204" pitchFamily="34" charset="0"/>
                <a:ea typeface="Calibri" panose="020F0502020204030204" pitchFamily="34" charset="0"/>
                <a:cs typeface="Times New Roman" panose="02020603050405020304" pitchFamily="18" charset="0"/>
              </a:rPr>
              <a:t>It can revitalize support for digital transformation by running ERPsim to help people understand why it matters.</a:t>
            </a:r>
          </a:p>
        </p:txBody>
      </p:sp>
    </p:spTree>
    <p:extLst>
      <p:ext uri="{BB962C8B-B14F-4D97-AF65-F5344CB8AC3E}">
        <p14:creationId xmlns:p14="http://schemas.microsoft.com/office/powerpoint/2010/main" val="627614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ACB971F-E68A-469C-98C9-57C54011F20A}"/>
              </a:ext>
            </a:extLst>
          </p:cNvPr>
          <p:cNvSpPr txBox="1"/>
          <p:nvPr/>
        </p:nvSpPr>
        <p:spPr>
          <a:xfrm>
            <a:off x="209726" y="469783"/>
            <a:ext cx="3741490" cy="2308324"/>
          </a:xfrm>
          <a:prstGeom prst="rect">
            <a:avLst/>
          </a:prstGeom>
          <a:noFill/>
        </p:spPr>
        <p:txBody>
          <a:bodyPr wrap="square" rtlCol="0">
            <a:spAutoFit/>
          </a:bodyPr>
          <a:lstStyle/>
          <a:p>
            <a:r>
              <a:rPr lang="fr-CA" sz="3400" b="1">
                <a:solidFill>
                  <a:schemeClr val="tx1">
                    <a:lumMod val="75000"/>
                    <a:lumOff val="25000"/>
                  </a:schemeClr>
                </a:solidFill>
                <a:effectLst>
                  <a:outerShdw blurRad="38100" dist="38100" dir="2700000" algn="tl">
                    <a:srgbClr val="000000">
                      <a:alpha val="43137"/>
                    </a:srgbClr>
                  </a:outerShdw>
                </a:effectLst>
              </a:rPr>
              <a:t>2. </a:t>
            </a:r>
          </a:p>
          <a:p>
            <a:r>
              <a:rPr lang="en-US" sz="3400" b="1">
                <a:solidFill>
                  <a:schemeClr val="tx1">
                    <a:lumMod val="75000"/>
                    <a:lumOff val="25000"/>
                  </a:schemeClr>
                </a:solidFill>
                <a:effectLst>
                  <a:outerShdw blurRad="38100" dist="38100" dir="2700000" algn="tl">
                    <a:srgbClr val="000000">
                      <a:alpha val="43137"/>
                    </a:srgbClr>
                  </a:outerShdw>
                </a:effectLst>
              </a:rPr>
              <a:t>Introduction to ERPsim</a:t>
            </a:r>
          </a:p>
          <a:p>
            <a:r>
              <a:rPr lang="fr-CA" sz="2400" b="1">
                <a:solidFill>
                  <a:srgbClr val="F8CF2C"/>
                </a:solidFill>
              </a:rPr>
              <a:t>Target audiences</a:t>
            </a:r>
          </a:p>
          <a:p>
            <a:endParaRPr lang="fr-CA"/>
          </a:p>
        </p:txBody>
      </p:sp>
      <p:graphicFrame>
        <p:nvGraphicFramePr>
          <p:cNvPr id="4" name="Table 8">
            <a:extLst>
              <a:ext uri="{FF2B5EF4-FFF2-40B4-BE49-F238E27FC236}">
                <a16:creationId xmlns:a16="http://schemas.microsoft.com/office/drawing/2014/main" id="{C34DBD10-785B-472E-9FAE-6946D9BF5AB8}"/>
              </a:ext>
            </a:extLst>
          </p:cNvPr>
          <p:cNvGraphicFramePr>
            <a:graphicFrameLocks noGrp="1"/>
          </p:cNvGraphicFramePr>
          <p:nvPr>
            <p:extLst>
              <p:ext uri="{D42A27DB-BD31-4B8C-83A1-F6EECF244321}">
                <p14:modId xmlns:p14="http://schemas.microsoft.com/office/powerpoint/2010/main" val="3620184979"/>
              </p:ext>
            </p:extLst>
          </p:nvPr>
        </p:nvGraphicFramePr>
        <p:xfrm>
          <a:off x="330199" y="2429933"/>
          <a:ext cx="10752666" cy="4161187"/>
        </p:xfrm>
        <a:graphic>
          <a:graphicData uri="http://schemas.openxmlformats.org/drawingml/2006/table">
            <a:tbl>
              <a:tblPr firstRow="1" bandRow="1">
                <a:tableStyleId>{5C22544A-7EE6-4342-B048-85BDC9FD1C3A}</a:tableStyleId>
              </a:tblPr>
              <a:tblGrid>
                <a:gridCol w="1321657">
                  <a:extLst>
                    <a:ext uri="{9D8B030D-6E8A-4147-A177-3AD203B41FA5}">
                      <a16:colId xmlns:a16="http://schemas.microsoft.com/office/drawing/2014/main" val="20000"/>
                    </a:ext>
                  </a:extLst>
                </a:gridCol>
                <a:gridCol w="3182022">
                  <a:extLst>
                    <a:ext uri="{9D8B030D-6E8A-4147-A177-3AD203B41FA5}">
                      <a16:colId xmlns:a16="http://schemas.microsoft.com/office/drawing/2014/main" val="20001"/>
                    </a:ext>
                  </a:extLst>
                </a:gridCol>
                <a:gridCol w="6248987">
                  <a:extLst>
                    <a:ext uri="{9D8B030D-6E8A-4147-A177-3AD203B41FA5}">
                      <a16:colId xmlns:a16="http://schemas.microsoft.com/office/drawing/2014/main" val="20002"/>
                    </a:ext>
                  </a:extLst>
                </a:gridCol>
              </a:tblGrid>
              <a:tr h="377747">
                <a:tc>
                  <a:txBody>
                    <a:bodyPr/>
                    <a:lstStyle/>
                    <a:p>
                      <a:pPr algn="ctr"/>
                      <a:r>
                        <a:rPr lang="en-US" sz="1600" u="none">
                          <a:effectLst>
                            <a:outerShdw blurRad="38100" dist="38100" dir="2700000" algn="tl">
                              <a:srgbClr val="000000">
                                <a:alpha val="43137"/>
                              </a:srgbClr>
                            </a:outerShdw>
                          </a:effectLst>
                          <a:latin typeface="+mn-lt"/>
                          <a:cs typeface="Arial" panose="020B0604020202020204" pitchFamily="34" charset="0"/>
                        </a:rPr>
                        <a:t>Who</a:t>
                      </a:r>
                    </a:p>
                  </a:txBody>
                  <a:tcPr marL="68576" marR="68576" marT="34288" marB="34288">
                    <a:solidFill>
                      <a:srgbClr val="1C232C"/>
                    </a:solidFill>
                  </a:tcPr>
                </a:tc>
                <a:tc>
                  <a:txBody>
                    <a:bodyPr/>
                    <a:lstStyle/>
                    <a:p>
                      <a:pPr algn="ctr"/>
                      <a:r>
                        <a:rPr lang="en-US" sz="1600" u="none">
                          <a:effectLst>
                            <a:outerShdw blurRad="38100" dist="38100" dir="2700000" algn="tl">
                              <a:srgbClr val="000000">
                                <a:alpha val="43137"/>
                              </a:srgbClr>
                            </a:outerShdw>
                          </a:effectLst>
                          <a:latin typeface="+mn-lt"/>
                          <a:cs typeface="Arial" panose="020B0604020202020204" pitchFamily="34" charset="0"/>
                        </a:rPr>
                        <a:t>When</a:t>
                      </a:r>
                    </a:p>
                  </a:txBody>
                  <a:tcPr marL="68576" marR="68576" marT="34288" marB="34288">
                    <a:solidFill>
                      <a:srgbClr val="1C232C"/>
                    </a:solidFill>
                  </a:tcPr>
                </a:tc>
                <a:tc>
                  <a:txBody>
                    <a:bodyPr/>
                    <a:lstStyle/>
                    <a:p>
                      <a:pPr algn="ctr"/>
                      <a:r>
                        <a:rPr lang="en-US" sz="1600" u="none">
                          <a:effectLst>
                            <a:outerShdw blurRad="38100" dist="38100" dir="2700000" algn="tl">
                              <a:srgbClr val="000000">
                                <a:alpha val="43137"/>
                              </a:srgbClr>
                            </a:outerShdw>
                          </a:effectLst>
                          <a:latin typeface="+mn-lt"/>
                          <a:cs typeface="Arial" panose="020B0604020202020204" pitchFamily="34" charset="0"/>
                        </a:rPr>
                        <a:t>Why</a:t>
                      </a:r>
                    </a:p>
                  </a:txBody>
                  <a:tcPr marL="68576" marR="68576" marT="34288" marB="34288">
                    <a:solidFill>
                      <a:srgbClr val="1C232C"/>
                    </a:solidFill>
                  </a:tcPr>
                </a:tc>
                <a:extLst>
                  <a:ext uri="{0D108BD9-81ED-4DB2-BD59-A6C34878D82A}">
                    <a16:rowId xmlns:a16="http://schemas.microsoft.com/office/drawing/2014/main" val="10000"/>
                  </a:ext>
                </a:extLst>
              </a:tr>
              <a:tr h="839955">
                <a:tc>
                  <a:txBody>
                    <a:bodyPr/>
                    <a:lstStyle/>
                    <a:p>
                      <a:pPr algn="l"/>
                      <a:r>
                        <a:rPr lang="en-US" sz="1400" b="1">
                          <a:latin typeface="+mn-lt"/>
                          <a:cs typeface="Arial" panose="020B0604020202020204" pitchFamily="34" charset="0"/>
                        </a:rPr>
                        <a:t>Executives</a:t>
                      </a:r>
                    </a:p>
                  </a:txBody>
                  <a:tcPr marL="68576" marR="68576" marT="34288" marB="34288" anchor="ctr">
                    <a:solidFill>
                      <a:schemeClr val="bg1"/>
                    </a:solidFill>
                  </a:tcPr>
                </a:tc>
                <a:tc>
                  <a:txBody>
                    <a:bodyPr/>
                    <a:lstStyle/>
                    <a:p>
                      <a:pPr marL="93663" indent="-93663" algn="l" defTabSz="914400" rtl="0" eaLnBrk="1" latinLnBrk="0" hangingPunct="1">
                        <a:buFont typeface="Arial" charset="0"/>
                        <a:buChar char="•"/>
                      </a:pPr>
                      <a:r>
                        <a:rPr lang="en-US" sz="1400" baseline="0">
                          <a:latin typeface="+mn-lt"/>
                          <a:cs typeface="Arial" panose="020B0604020202020204" pitchFamily="34" charset="0"/>
                        </a:rPr>
                        <a:t>Whenever knowledge gap exists in understanding the role &amp; benefits of SAP</a:t>
                      </a:r>
                    </a:p>
                  </a:txBody>
                  <a:tcPr marL="68576" marR="68576" marT="34288" marB="34288" anchor="ctr">
                    <a:solidFill>
                      <a:schemeClr val="bg1"/>
                    </a:solidFill>
                  </a:tcPr>
                </a:tc>
                <a:tc>
                  <a:txBody>
                    <a:bodyPr/>
                    <a:lstStyle/>
                    <a:p>
                      <a:pPr marL="93663" indent="-93663" algn="l" defTabSz="914400" rtl="0" eaLnBrk="1" latinLnBrk="0" hangingPunct="1">
                        <a:buFont typeface="Arial" charset="0"/>
                        <a:buChar char="•"/>
                      </a:pPr>
                      <a:r>
                        <a:rPr lang="en-US" sz="1400">
                          <a:latin typeface="+mn-lt"/>
                          <a:cs typeface="Arial" panose="020B0604020202020204" pitchFamily="34" charset="0"/>
                        </a:rPr>
                        <a:t>Gain a deep appreciation of the </a:t>
                      </a:r>
                      <a:r>
                        <a:rPr lang="en-US" sz="1400" u="sng">
                          <a:latin typeface="+mn-lt"/>
                          <a:cs typeface="Arial" panose="020B0604020202020204" pitchFamily="34" charset="0"/>
                        </a:rPr>
                        <a:t>value</a:t>
                      </a:r>
                      <a:r>
                        <a:rPr lang="en-US" sz="1400">
                          <a:latin typeface="+mn-lt"/>
                          <a:cs typeface="Arial" panose="020B0604020202020204" pitchFamily="34" charset="0"/>
                        </a:rPr>
                        <a:t> and </a:t>
                      </a:r>
                      <a:r>
                        <a:rPr lang="en-US" sz="1400" u="sng">
                          <a:latin typeface="+mn-lt"/>
                          <a:cs typeface="Arial" panose="020B0604020202020204" pitchFamily="34" charset="0"/>
                        </a:rPr>
                        <a:t>integrated nature </a:t>
                      </a:r>
                      <a:r>
                        <a:rPr lang="en-US" sz="1400">
                          <a:latin typeface="+mn-lt"/>
                          <a:cs typeface="Arial" panose="020B0604020202020204" pitchFamily="34" charset="0"/>
                        </a:rPr>
                        <a:t>of SAP for their organization</a:t>
                      </a:r>
                    </a:p>
                    <a:p>
                      <a:pPr marL="93663" indent="-93663" algn="l" defTabSz="914400" rtl="0" eaLnBrk="1" latinLnBrk="0" hangingPunct="1">
                        <a:buFont typeface="Arial" charset="0"/>
                        <a:buChar char="•"/>
                      </a:pPr>
                      <a:r>
                        <a:rPr lang="en-US" sz="1400">
                          <a:latin typeface="+mn-lt"/>
                          <a:cs typeface="Arial" panose="020B0604020202020204" pitchFamily="34" charset="0"/>
                        </a:rPr>
                        <a:t>Understand SAP from the end user perspective</a:t>
                      </a:r>
                    </a:p>
                    <a:p>
                      <a:pPr marL="93663" indent="-93663" algn="l" defTabSz="914400" rtl="0" eaLnBrk="1" latinLnBrk="0" hangingPunct="1">
                        <a:buFont typeface="Arial" charset="0"/>
                        <a:buChar char="•"/>
                      </a:pPr>
                      <a:r>
                        <a:rPr lang="en-US" sz="1400">
                          <a:latin typeface="+mn-lt"/>
                          <a:cs typeface="Arial" panose="020B0604020202020204" pitchFamily="34" charset="0"/>
                        </a:rPr>
                        <a:t>Build a sponsor</a:t>
                      </a:r>
                      <a:r>
                        <a:rPr lang="en-US" sz="1400" baseline="0">
                          <a:latin typeface="+mn-lt"/>
                          <a:cs typeface="Arial" panose="020B0604020202020204" pitchFamily="34" charset="0"/>
                        </a:rPr>
                        <a:t> coalition</a:t>
                      </a:r>
                      <a:endParaRPr lang="en-US" sz="1400">
                        <a:latin typeface="+mn-lt"/>
                        <a:cs typeface="Arial" panose="020B0604020202020204" pitchFamily="34" charset="0"/>
                      </a:endParaRPr>
                    </a:p>
                  </a:txBody>
                  <a:tcPr marL="68576" marR="68576" marT="34288" marB="34288" anchor="ctr">
                    <a:solidFill>
                      <a:schemeClr val="bg1"/>
                    </a:solidFill>
                  </a:tcPr>
                </a:tc>
                <a:extLst>
                  <a:ext uri="{0D108BD9-81ED-4DB2-BD59-A6C34878D82A}">
                    <a16:rowId xmlns:a16="http://schemas.microsoft.com/office/drawing/2014/main" val="2320263059"/>
                  </a:ext>
                </a:extLst>
              </a:tr>
              <a:tr h="644616">
                <a:tc>
                  <a:txBody>
                    <a:bodyPr/>
                    <a:lstStyle/>
                    <a:p>
                      <a:pPr algn="l"/>
                      <a:r>
                        <a:rPr lang="en-US" sz="1400" b="1">
                          <a:latin typeface="+mn-lt"/>
                          <a:cs typeface="Arial" panose="020B0604020202020204" pitchFamily="34" charset="0"/>
                        </a:rPr>
                        <a:t>Project Teams</a:t>
                      </a:r>
                    </a:p>
                  </a:txBody>
                  <a:tcPr marL="68576" marR="68576" marT="34288" marB="34288" anchor="ctr">
                    <a:solidFill>
                      <a:schemeClr val="bg1">
                        <a:lumMod val="85000"/>
                        <a:alpha val="50000"/>
                      </a:schemeClr>
                    </a:solidFill>
                  </a:tcPr>
                </a:tc>
                <a:tc>
                  <a:txBody>
                    <a:bodyPr/>
                    <a:lstStyle/>
                    <a:p>
                      <a:pPr>
                        <a:buFont typeface="Arial" charset="0"/>
                        <a:buChar char="•"/>
                      </a:pPr>
                      <a:r>
                        <a:rPr lang="en-US" sz="1400" baseline="0">
                          <a:latin typeface="+mn-lt"/>
                          <a:cs typeface="Arial" panose="020B0604020202020204" pitchFamily="34" charset="0"/>
                        </a:rPr>
                        <a:t> New project rollout</a:t>
                      </a:r>
                    </a:p>
                    <a:p>
                      <a:pPr>
                        <a:buFont typeface="Arial" charset="0"/>
                        <a:buChar char="•"/>
                      </a:pPr>
                      <a:r>
                        <a:rPr lang="en-US" sz="1400" baseline="0">
                          <a:latin typeface="+mn-lt"/>
                          <a:cs typeface="Arial" panose="020B0604020202020204" pitchFamily="34" charset="0"/>
                        </a:rPr>
                        <a:t> New phase of implementation </a:t>
                      </a:r>
                    </a:p>
                    <a:p>
                      <a:pPr>
                        <a:buFont typeface="Arial" charset="0"/>
                        <a:buChar char="•"/>
                      </a:pPr>
                      <a:r>
                        <a:rPr lang="en-US" sz="1400" baseline="0">
                          <a:latin typeface="+mn-lt"/>
                          <a:cs typeface="Arial" panose="020B0604020202020204" pitchFamily="34" charset="0"/>
                        </a:rPr>
                        <a:t> Migrations</a:t>
                      </a:r>
                      <a:endParaRPr lang="en-US" sz="1400">
                        <a:latin typeface="+mn-lt"/>
                        <a:cs typeface="Arial" panose="020B0604020202020204" pitchFamily="34" charset="0"/>
                      </a:endParaRPr>
                    </a:p>
                  </a:txBody>
                  <a:tcPr marL="68576" marR="68576" marT="34288" marB="34288" anchor="ctr">
                    <a:solidFill>
                      <a:schemeClr val="bg1">
                        <a:lumMod val="85000"/>
                        <a:alpha val="50000"/>
                      </a:schemeClr>
                    </a:solidFill>
                  </a:tcPr>
                </a:tc>
                <a:tc>
                  <a:txBody>
                    <a:bodyPr/>
                    <a:lstStyle/>
                    <a:p>
                      <a:pPr marL="93663" indent="-93663">
                        <a:buFont typeface="Arial" charset="0"/>
                        <a:buChar char="•"/>
                      </a:pPr>
                      <a:r>
                        <a:rPr lang="en-US" sz="1400">
                          <a:latin typeface="+mn-lt"/>
                          <a:cs typeface="Arial" panose="020B0604020202020204" pitchFamily="34" charset="0"/>
                        </a:rPr>
                        <a:t>Understand the benefits of integration</a:t>
                      </a:r>
                      <a:endParaRPr lang="en-US" sz="1400" baseline="0">
                        <a:latin typeface="+mn-lt"/>
                        <a:cs typeface="Arial" panose="020B0604020202020204" pitchFamily="34" charset="0"/>
                      </a:endParaRPr>
                    </a:p>
                    <a:p>
                      <a:pPr marL="93663" indent="-93663">
                        <a:buFont typeface="Arial" charset="0"/>
                        <a:buChar char="•"/>
                      </a:pPr>
                      <a:r>
                        <a:rPr lang="en-US" sz="1400" baseline="0">
                          <a:latin typeface="+mn-lt"/>
                          <a:cs typeface="Arial" panose="020B0604020202020204" pitchFamily="34" charset="0"/>
                        </a:rPr>
                        <a:t>Develop teamwork and improve motivation</a:t>
                      </a:r>
                    </a:p>
                    <a:p>
                      <a:pPr marL="93663" indent="-93663">
                        <a:buFont typeface="Arial" charset="0"/>
                        <a:buChar char="•"/>
                      </a:pPr>
                      <a:r>
                        <a:rPr lang="en-US" sz="1400" baseline="0">
                          <a:latin typeface="+mn-lt"/>
                          <a:cs typeface="Arial" panose="020B0604020202020204" pitchFamily="34" charset="0"/>
                        </a:rPr>
                        <a:t>Understand the functions of ERP before go-live</a:t>
                      </a:r>
                      <a:endParaRPr lang="en-US" sz="1400">
                        <a:latin typeface="+mn-lt"/>
                        <a:cs typeface="Arial" panose="020B0604020202020204" pitchFamily="34" charset="0"/>
                      </a:endParaRPr>
                    </a:p>
                  </a:txBody>
                  <a:tcPr marL="68576" marR="68576" marT="34288" marB="34288" anchor="ctr">
                    <a:solidFill>
                      <a:schemeClr val="bg1">
                        <a:lumMod val="85000"/>
                        <a:alpha val="50000"/>
                      </a:schemeClr>
                    </a:solidFill>
                  </a:tcPr>
                </a:tc>
                <a:extLst>
                  <a:ext uri="{0D108BD9-81ED-4DB2-BD59-A6C34878D82A}">
                    <a16:rowId xmlns:a16="http://schemas.microsoft.com/office/drawing/2014/main" val="10001"/>
                  </a:ext>
                </a:extLst>
              </a:tr>
              <a:tr h="799496">
                <a:tc>
                  <a:txBody>
                    <a:bodyPr/>
                    <a:lstStyle/>
                    <a:p>
                      <a:pPr algn="l"/>
                      <a:r>
                        <a:rPr lang="en-US" sz="1400" b="1">
                          <a:latin typeface="+mn-lt"/>
                          <a:cs typeface="Arial" panose="020B0604020202020204" pitchFamily="34" charset="0"/>
                        </a:rPr>
                        <a:t>End</a:t>
                      </a:r>
                      <a:r>
                        <a:rPr lang="en-US" sz="1400" b="1" baseline="0">
                          <a:latin typeface="+mn-lt"/>
                          <a:cs typeface="Arial" panose="020B0604020202020204" pitchFamily="34" charset="0"/>
                        </a:rPr>
                        <a:t> Users</a:t>
                      </a:r>
                      <a:endParaRPr lang="en-US" sz="1400" b="1">
                        <a:latin typeface="+mn-lt"/>
                        <a:cs typeface="Arial" panose="020B0604020202020204" pitchFamily="34" charset="0"/>
                      </a:endParaRPr>
                    </a:p>
                  </a:txBody>
                  <a:tcPr marL="68576" marR="68576" marT="34288" marB="34288" anchor="ctr">
                    <a:solidFill>
                      <a:schemeClr val="bg1"/>
                    </a:solidFill>
                  </a:tcPr>
                </a:tc>
                <a:tc>
                  <a:txBody>
                    <a:bodyPr/>
                    <a:lstStyle/>
                    <a:p>
                      <a:pPr marL="93663" marR="0" indent="-93663" algn="l" defTabSz="914400" rtl="0" eaLnBrk="1" fontAlgn="auto" latinLnBrk="0" hangingPunct="1">
                        <a:lnSpc>
                          <a:spcPct val="100000"/>
                        </a:lnSpc>
                        <a:spcBef>
                          <a:spcPts val="0"/>
                        </a:spcBef>
                        <a:spcAft>
                          <a:spcPts val="0"/>
                        </a:spcAft>
                        <a:buClrTx/>
                        <a:buSzTx/>
                        <a:buFont typeface="Arial" charset="0"/>
                        <a:buChar char="•"/>
                        <a:tabLst/>
                        <a:defRPr/>
                      </a:pPr>
                      <a:r>
                        <a:rPr lang="en-US" sz="1400">
                          <a:latin typeface="+mn-lt"/>
                          <a:cs typeface="Arial" panose="020B0604020202020204" pitchFamily="34" charset="0"/>
                        </a:rPr>
                        <a:t>Pre-Implementation</a:t>
                      </a:r>
                    </a:p>
                    <a:p>
                      <a:pPr marL="93663" marR="0" indent="-93663" algn="l" defTabSz="914400" rtl="0" eaLnBrk="1" fontAlgn="auto" latinLnBrk="0" hangingPunct="1">
                        <a:lnSpc>
                          <a:spcPct val="100000"/>
                        </a:lnSpc>
                        <a:spcBef>
                          <a:spcPts val="0"/>
                        </a:spcBef>
                        <a:spcAft>
                          <a:spcPts val="0"/>
                        </a:spcAft>
                        <a:buClrTx/>
                        <a:buSzTx/>
                        <a:buFont typeface="Arial" charset="0"/>
                        <a:buChar char="•"/>
                        <a:tabLst/>
                        <a:defRPr/>
                      </a:pPr>
                      <a:r>
                        <a:rPr lang="en-US" sz="1400">
                          <a:latin typeface="+mn-lt"/>
                          <a:cs typeface="Arial" panose="020B0604020202020204" pitchFamily="34" charset="0"/>
                        </a:rPr>
                        <a:t>Post-implementation,</a:t>
                      </a:r>
                      <a:r>
                        <a:rPr lang="en-US" sz="1400" baseline="0">
                          <a:latin typeface="+mn-lt"/>
                          <a:cs typeface="Arial" panose="020B0604020202020204" pitchFamily="34" charset="0"/>
                        </a:rPr>
                        <a:t> when i</a:t>
                      </a:r>
                      <a:r>
                        <a:rPr lang="en-US" sz="1400">
                          <a:latin typeface="+mn-lt"/>
                          <a:cs typeface="Arial" panose="020B0604020202020204" pitchFamily="34" charset="0"/>
                        </a:rPr>
                        <a:t>nefficiencies are discovered</a:t>
                      </a:r>
                    </a:p>
                  </a:txBody>
                  <a:tcPr marL="68576" marR="68576" marT="34288" marB="34288" anchor="ctr">
                    <a:solidFill>
                      <a:schemeClr val="bg1"/>
                    </a:solidFill>
                  </a:tcPr>
                </a:tc>
                <a:tc>
                  <a:txBody>
                    <a:bodyPr/>
                    <a:lstStyle/>
                    <a:p>
                      <a:pPr marL="93663" indent="-93663">
                        <a:buFont typeface="Arial" charset="0"/>
                        <a:buChar char="•"/>
                      </a:pPr>
                      <a:r>
                        <a:rPr lang="en-US" sz="1400" baseline="0">
                          <a:latin typeface="+mn-lt"/>
                          <a:cs typeface="Arial" panose="020B0604020202020204" pitchFamily="34" charset="0"/>
                        </a:rPr>
                        <a:t>Understand of the power of SAP and increase user acceptance</a:t>
                      </a:r>
                    </a:p>
                    <a:p>
                      <a:pPr marL="93663" indent="-93663">
                        <a:buFont typeface="Arial" charset="0"/>
                        <a:buChar char="•"/>
                      </a:pPr>
                      <a:r>
                        <a:rPr lang="en-US" sz="1400" baseline="0">
                          <a:latin typeface="+mn-lt"/>
                          <a:cs typeface="Arial" panose="020B0604020202020204" pitchFamily="34" charset="0"/>
                        </a:rPr>
                        <a:t>Unleash the power of individuals to discover inefficiencies in the business cycle</a:t>
                      </a:r>
                    </a:p>
                  </a:txBody>
                  <a:tcPr marL="68576" marR="68576" marT="34288" marB="34288" anchor="ctr">
                    <a:solidFill>
                      <a:schemeClr val="bg1"/>
                    </a:solidFill>
                  </a:tcPr>
                </a:tc>
                <a:extLst>
                  <a:ext uri="{0D108BD9-81ED-4DB2-BD59-A6C34878D82A}">
                    <a16:rowId xmlns:a16="http://schemas.microsoft.com/office/drawing/2014/main" val="10002"/>
                  </a:ext>
                </a:extLst>
              </a:tr>
              <a:tr h="644616">
                <a:tc>
                  <a:txBody>
                    <a:bodyPr/>
                    <a:lstStyle/>
                    <a:p>
                      <a:pPr algn="l"/>
                      <a:r>
                        <a:rPr lang="en-US" sz="1400" b="1">
                          <a:latin typeface="+mn-lt"/>
                          <a:cs typeface="Arial" panose="020B0604020202020204" pitchFamily="34" charset="0"/>
                        </a:rPr>
                        <a:t>New Employees</a:t>
                      </a:r>
                    </a:p>
                  </a:txBody>
                  <a:tcPr marL="68576" marR="68576" marT="34288" marB="34288" anchor="ctr">
                    <a:solidFill>
                      <a:schemeClr val="bg1">
                        <a:lumMod val="85000"/>
                        <a:alpha val="82000"/>
                      </a:schemeClr>
                    </a:solidFill>
                  </a:tcPr>
                </a:tc>
                <a:tc>
                  <a:txBody>
                    <a:bodyPr/>
                    <a:lstStyle/>
                    <a:p>
                      <a:pPr>
                        <a:buFont typeface="Arial" charset="0"/>
                        <a:buChar char="•"/>
                      </a:pPr>
                      <a:r>
                        <a:rPr lang="en-US" sz="1400" baseline="0">
                          <a:latin typeface="+mn-lt"/>
                          <a:cs typeface="Arial" panose="020B0604020202020204" pitchFamily="34" charset="0"/>
                        </a:rPr>
                        <a:t> During on-boarding process</a:t>
                      </a:r>
                    </a:p>
                    <a:p>
                      <a:pPr>
                        <a:buFont typeface="Arial" charset="0"/>
                        <a:buChar char="•"/>
                      </a:pPr>
                      <a:r>
                        <a:rPr lang="en-US" sz="1400" baseline="0">
                          <a:latin typeface="+mn-lt"/>
                          <a:cs typeface="Arial" panose="020B0604020202020204" pitchFamily="34" charset="0"/>
                        </a:rPr>
                        <a:t> Refresher training workshops</a:t>
                      </a:r>
                    </a:p>
                  </a:txBody>
                  <a:tcPr marL="68576" marR="68576" marT="34288" marB="34288" anchor="ctr">
                    <a:solidFill>
                      <a:schemeClr val="bg1">
                        <a:lumMod val="85000"/>
                        <a:alpha val="82000"/>
                      </a:schemeClr>
                    </a:solidFill>
                  </a:tcPr>
                </a:tc>
                <a:tc>
                  <a:txBody>
                    <a:bodyPr/>
                    <a:lstStyle/>
                    <a:p>
                      <a:pPr marL="93663" indent="-93663">
                        <a:buFont typeface="Arial" charset="0"/>
                        <a:buChar char="•"/>
                      </a:pPr>
                      <a:r>
                        <a:rPr lang="en-US" sz="1400">
                          <a:latin typeface="+mn-lt"/>
                          <a:cs typeface="Arial" panose="020B0604020202020204" pitchFamily="34" charset="0"/>
                        </a:rPr>
                        <a:t>Develop a deep</a:t>
                      </a:r>
                      <a:r>
                        <a:rPr lang="en-US" sz="1400" baseline="0">
                          <a:latin typeface="+mn-lt"/>
                          <a:cs typeface="Arial" panose="020B0604020202020204" pitchFamily="34" charset="0"/>
                        </a:rPr>
                        <a:t> understanding of</a:t>
                      </a:r>
                      <a:r>
                        <a:rPr lang="en-US" sz="1400">
                          <a:latin typeface="+mn-lt"/>
                          <a:cs typeface="Arial" panose="020B0604020202020204" pitchFamily="34" charset="0"/>
                        </a:rPr>
                        <a:t> the </a:t>
                      </a:r>
                      <a:r>
                        <a:rPr lang="en-US" sz="1400" baseline="0">
                          <a:latin typeface="+mn-lt"/>
                          <a:cs typeface="Arial" panose="020B0604020202020204" pitchFamily="34" charset="0"/>
                        </a:rPr>
                        <a:t>enterprise system from the get-go</a:t>
                      </a:r>
                    </a:p>
                    <a:p>
                      <a:pPr marL="93663" indent="-93663">
                        <a:buFont typeface="Arial" charset="0"/>
                        <a:buChar char="•"/>
                      </a:pPr>
                      <a:r>
                        <a:rPr lang="en-US" sz="1400" baseline="0">
                          <a:latin typeface="+mn-lt"/>
                          <a:cs typeface="Arial" panose="020B0604020202020204" pitchFamily="34" charset="0"/>
                        </a:rPr>
                        <a:t>Instill commitment and loyalty to the organization </a:t>
                      </a:r>
                    </a:p>
                  </a:txBody>
                  <a:tcPr marL="68576" marR="68576" marT="34288" marB="34288" anchor="ctr">
                    <a:solidFill>
                      <a:schemeClr val="bg1">
                        <a:lumMod val="85000"/>
                        <a:alpha val="82000"/>
                      </a:schemeClr>
                    </a:solidFill>
                  </a:tcPr>
                </a:tc>
                <a:extLst>
                  <a:ext uri="{0D108BD9-81ED-4DB2-BD59-A6C34878D82A}">
                    <a16:rowId xmlns:a16="http://schemas.microsoft.com/office/drawing/2014/main" val="10004"/>
                  </a:ext>
                </a:extLst>
              </a:tr>
              <a:tr h="644616">
                <a:tc>
                  <a:txBody>
                    <a:bodyPr/>
                    <a:lstStyle/>
                    <a:p>
                      <a:pPr algn="l"/>
                      <a:r>
                        <a:rPr lang="en-US" sz="1400" b="1">
                          <a:latin typeface="+mn-lt"/>
                          <a:cs typeface="Arial" panose="020B0604020202020204" pitchFamily="34" charset="0"/>
                        </a:rPr>
                        <a:t>IT Professionals</a:t>
                      </a:r>
                    </a:p>
                  </a:txBody>
                  <a:tcPr marL="68576" marR="68576" marT="34288" marB="34288" anchor="ctr">
                    <a:solidFill>
                      <a:schemeClr val="bg1"/>
                    </a:solidFill>
                  </a:tcPr>
                </a:tc>
                <a:tc>
                  <a:txBody>
                    <a:bodyPr/>
                    <a:lstStyle/>
                    <a:p>
                      <a:pPr>
                        <a:buFont typeface="Arial" charset="0"/>
                        <a:buChar char="•"/>
                      </a:pPr>
                      <a:r>
                        <a:rPr lang="en-US" sz="1400" baseline="0">
                          <a:latin typeface="+mn-lt"/>
                          <a:cs typeface="Arial" panose="020B0604020202020204" pitchFamily="34" charset="0"/>
                        </a:rPr>
                        <a:t> Anytime</a:t>
                      </a:r>
                    </a:p>
                  </a:txBody>
                  <a:tcPr marL="68576" marR="68576" marT="34288" marB="34288" anchor="ctr">
                    <a:solidFill>
                      <a:schemeClr val="bg1"/>
                    </a:solidFill>
                  </a:tcPr>
                </a:tc>
                <a:tc>
                  <a:txBody>
                    <a:bodyPr/>
                    <a:lstStyle/>
                    <a:p>
                      <a:pPr marL="93663" indent="-93663">
                        <a:buFont typeface="Arial" charset="0"/>
                        <a:buChar char="•"/>
                      </a:pPr>
                      <a:r>
                        <a:rPr lang="en-US" sz="1400">
                          <a:latin typeface="+mn-lt"/>
                          <a:cs typeface="Arial" panose="020B0604020202020204" pitchFamily="34" charset="0"/>
                        </a:rPr>
                        <a:t>Broaden their functional understanding</a:t>
                      </a:r>
                    </a:p>
                    <a:p>
                      <a:pPr marL="93663" indent="-93663">
                        <a:buFont typeface="Arial" charset="0"/>
                        <a:buChar char="•"/>
                      </a:pPr>
                      <a:r>
                        <a:rPr lang="en-US" sz="1400" baseline="0">
                          <a:latin typeface="+mn-lt"/>
                          <a:cs typeface="Arial" panose="020B0604020202020204" pitchFamily="34" charset="0"/>
                        </a:rPr>
                        <a:t>Engage with users from a business perspective</a:t>
                      </a:r>
                    </a:p>
                    <a:p>
                      <a:pPr marL="93663" indent="-93663">
                        <a:buFont typeface="Arial" charset="0"/>
                        <a:buChar char="•"/>
                      </a:pPr>
                      <a:r>
                        <a:rPr lang="en-US" sz="1400" baseline="0">
                          <a:latin typeface="+mn-lt"/>
                          <a:cs typeface="Arial" panose="020B0604020202020204" pitchFamily="34" charset="0"/>
                        </a:rPr>
                        <a:t>Use ERPsim as a dynamic sandbox</a:t>
                      </a:r>
                    </a:p>
                  </a:txBody>
                  <a:tcPr marL="68576" marR="68576" marT="34288" marB="34288" anchor="c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11717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ACB971F-E68A-469C-98C9-57C54011F20A}"/>
              </a:ext>
            </a:extLst>
          </p:cNvPr>
          <p:cNvSpPr txBox="1"/>
          <p:nvPr/>
        </p:nvSpPr>
        <p:spPr>
          <a:xfrm>
            <a:off x="209726" y="469783"/>
            <a:ext cx="3741490" cy="2308324"/>
          </a:xfrm>
          <a:prstGeom prst="rect">
            <a:avLst/>
          </a:prstGeom>
          <a:noFill/>
        </p:spPr>
        <p:txBody>
          <a:bodyPr wrap="square" rtlCol="0">
            <a:spAutoFit/>
          </a:bodyPr>
          <a:lstStyle/>
          <a:p>
            <a:r>
              <a:rPr lang="fr-CA" sz="3400" b="1">
                <a:solidFill>
                  <a:schemeClr val="tx1">
                    <a:lumMod val="75000"/>
                    <a:lumOff val="25000"/>
                  </a:schemeClr>
                </a:solidFill>
                <a:effectLst>
                  <a:outerShdw blurRad="38100" dist="38100" dir="2700000" algn="tl">
                    <a:srgbClr val="000000">
                      <a:alpha val="43137"/>
                    </a:srgbClr>
                  </a:outerShdw>
                </a:effectLst>
              </a:rPr>
              <a:t>2. </a:t>
            </a:r>
          </a:p>
          <a:p>
            <a:r>
              <a:rPr lang="en-US" sz="3400" b="1">
                <a:solidFill>
                  <a:schemeClr val="tx1">
                    <a:lumMod val="75000"/>
                    <a:lumOff val="25000"/>
                  </a:schemeClr>
                </a:solidFill>
                <a:effectLst>
                  <a:outerShdw blurRad="38100" dist="38100" dir="2700000" algn="tl">
                    <a:srgbClr val="000000">
                      <a:alpha val="43137"/>
                    </a:srgbClr>
                  </a:outerShdw>
                </a:effectLst>
              </a:rPr>
              <a:t>Introduction to ERPsim</a:t>
            </a:r>
          </a:p>
          <a:p>
            <a:r>
              <a:rPr lang="fr-CA" sz="2400" b="1">
                <a:solidFill>
                  <a:srgbClr val="F8CF2C"/>
                </a:solidFill>
              </a:rPr>
              <a:t>Common objections</a:t>
            </a:r>
          </a:p>
          <a:p>
            <a:endParaRPr lang="fr-CA"/>
          </a:p>
        </p:txBody>
      </p:sp>
      <p:sp>
        <p:nvSpPr>
          <p:cNvPr id="2" name="Rectangle 1">
            <a:extLst>
              <a:ext uri="{FF2B5EF4-FFF2-40B4-BE49-F238E27FC236}">
                <a16:creationId xmlns:a16="http://schemas.microsoft.com/office/drawing/2014/main" id="{E5E916F2-F00F-415D-8805-B02B17C8EDE1}"/>
              </a:ext>
            </a:extLst>
          </p:cNvPr>
          <p:cNvSpPr/>
          <p:nvPr/>
        </p:nvSpPr>
        <p:spPr>
          <a:xfrm>
            <a:off x="209725" y="2450034"/>
            <a:ext cx="9940953" cy="4308872"/>
          </a:xfrm>
          <a:prstGeom prst="rect">
            <a:avLst/>
          </a:prstGeom>
        </p:spPr>
        <p:txBody>
          <a:bodyPr wrap="square">
            <a:spAutoFit/>
          </a:bodyPr>
          <a:lstStyle/>
          <a:p>
            <a:pPr marL="342900" lvl="0" indent="-342900">
              <a:spcAft>
                <a:spcPts val="600"/>
              </a:spcAft>
              <a:buFont typeface="Symbol" panose="05050102010706020507" pitchFamily="18" charset="2"/>
              <a:buChar char=""/>
            </a:pPr>
            <a:r>
              <a:rPr lang="en-CA" sz="2200" b="1">
                <a:latin typeface="Calibri" panose="020F0502020204030204" pitchFamily="34" charset="0"/>
                <a:ea typeface="Calibri" panose="020F0502020204030204" pitchFamily="34" charset="0"/>
                <a:cs typeface="Times New Roman" panose="02020603050405020304" pitchFamily="18" charset="0"/>
              </a:rPr>
              <a:t>Misalignment of the scenarios with the organizations actual practices : </a:t>
            </a:r>
            <a:r>
              <a:rPr lang="en-CA" sz="2200">
                <a:latin typeface="Calibri" panose="020F0502020204030204" pitchFamily="34" charset="0"/>
                <a:ea typeface="Calibri" panose="020F0502020204030204" pitchFamily="34" charset="0"/>
                <a:cs typeface="Times New Roman" panose="02020603050405020304" pitchFamily="18" charset="0"/>
              </a:rPr>
              <a:t>It is important to keep the bigger picture in mind. Though not all organizations distribute water bottles, most people are able to understand the processes presented quite easily, and they can still benefit from hands-on interaction with S/4HANHA. </a:t>
            </a:r>
          </a:p>
          <a:p>
            <a:pPr marL="342900" lvl="0" indent="-342900">
              <a:spcAft>
                <a:spcPts val="600"/>
              </a:spcAft>
              <a:buFont typeface="Symbol" panose="05050102010706020507" pitchFamily="18" charset="2"/>
              <a:buChar char=""/>
            </a:pPr>
            <a:r>
              <a:rPr lang="en-CA" sz="2200" b="1">
                <a:latin typeface="Calibri" panose="020F0502020204030204" pitchFamily="34" charset="0"/>
                <a:ea typeface="Calibri" panose="020F0502020204030204" pitchFamily="34" charset="0"/>
                <a:cs typeface="Times New Roman" panose="02020603050405020304" pitchFamily="18" charset="0"/>
              </a:rPr>
              <a:t>The simulations are over-simplified: </a:t>
            </a:r>
            <a:r>
              <a:rPr lang="en-CA" sz="2200">
                <a:latin typeface="Calibri" panose="020F0502020204030204" pitchFamily="34" charset="0"/>
                <a:ea typeface="Calibri" panose="020F0502020204030204" pitchFamily="34" charset="0"/>
                <a:cs typeface="Times New Roman" panose="02020603050405020304" pitchFamily="18" charset="0"/>
              </a:rPr>
              <a:t>The goal of doing ERPsim is not to try to replicate an exact enterprise process. After all, the simulation is run in only a few hours and each of the virtual companies are managed by a very small number of players. </a:t>
            </a:r>
          </a:p>
          <a:p>
            <a:pPr marL="342900" lvl="0" indent="-342900">
              <a:spcAft>
                <a:spcPts val="600"/>
              </a:spcAft>
              <a:buFont typeface="Symbol" panose="05050102010706020507" pitchFamily="18" charset="2"/>
              <a:buChar char=""/>
            </a:pPr>
            <a:r>
              <a:rPr lang="en-CA" sz="2200" b="1">
                <a:latin typeface="Calibri" panose="020F0502020204030204" pitchFamily="34" charset="0"/>
                <a:ea typeface="Calibri" panose="020F0502020204030204" pitchFamily="34" charset="0"/>
                <a:cs typeface="Times New Roman" panose="02020603050405020304" pitchFamily="18" charset="0"/>
              </a:rPr>
              <a:t>It’s not the real SAP: </a:t>
            </a:r>
            <a:r>
              <a:rPr lang="en-CA" sz="2200">
                <a:latin typeface="Calibri" panose="020F0502020204030204" pitchFamily="34" charset="0"/>
                <a:ea typeface="Calibri" panose="020F0502020204030204" pitchFamily="34" charset="0"/>
                <a:cs typeface="Times New Roman" panose="02020603050405020304" pitchFamily="18" charset="0"/>
              </a:rPr>
              <a:t>Yes, yes it is! It’s a live SAP S/4HANA system with a real Fiori Launchpad. We are using a custom simulation engine to run real transactions in SAP and simulate the time passing. </a:t>
            </a:r>
          </a:p>
        </p:txBody>
      </p:sp>
    </p:spTree>
    <p:extLst>
      <p:ext uri="{BB962C8B-B14F-4D97-AF65-F5344CB8AC3E}">
        <p14:creationId xmlns:p14="http://schemas.microsoft.com/office/powerpoint/2010/main" val="3628312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569BBA9B-8F4E-4D2B-BEFA-41A475443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51012D1-8033-40B1-9EC0-91390FFC7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0943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D291F021-C45C-4D44-A2B8-A789E386C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descr="Une image contenant intérieur, portable, personne, table&#10;&#10;Description générée automatiquement">
            <a:extLst>
              <a:ext uri="{FF2B5EF4-FFF2-40B4-BE49-F238E27FC236}">
                <a16:creationId xmlns:a16="http://schemas.microsoft.com/office/drawing/2014/main" id="{A5FA469A-5EAF-495E-A911-6861CCBE1AAC}"/>
              </a:ext>
            </a:extLst>
          </p:cNvPr>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t="15730"/>
          <a:stretch/>
        </p:blipFill>
        <p:spPr>
          <a:xfrm flipH="1">
            <a:off x="-415099" y="11"/>
            <a:ext cx="12191980" cy="6857989"/>
          </a:xfrm>
          <a:prstGeom prst="rect">
            <a:avLst/>
          </a:prstGeom>
        </p:spPr>
      </p:pic>
      <p:pic>
        <p:nvPicPr>
          <p:cNvPr id="14" name="Image 13" descr="Une image contenant intérieur, portable, personne, table&#10;&#10;Description générée automatiquement">
            <a:extLst>
              <a:ext uri="{FF2B5EF4-FFF2-40B4-BE49-F238E27FC236}">
                <a16:creationId xmlns:a16="http://schemas.microsoft.com/office/drawing/2014/main" id="{416F8299-6D96-4436-A999-82A902D8237F}"/>
              </a:ext>
            </a:extLst>
          </p:cNvPr>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t="15730" r="91995"/>
          <a:stretch/>
        </p:blipFill>
        <p:spPr>
          <a:xfrm flipH="1">
            <a:off x="11147453" y="0"/>
            <a:ext cx="1044546" cy="6858000"/>
          </a:xfrm>
          <a:prstGeom prst="rect">
            <a:avLst/>
          </a:prstGeom>
        </p:spPr>
      </p:pic>
      <p:sp>
        <p:nvSpPr>
          <p:cNvPr id="8" name="Rectangle 7">
            <a:extLst>
              <a:ext uri="{FF2B5EF4-FFF2-40B4-BE49-F238E27FC236}">
                <a16:creationId xmlns:a16="http://schemas.microsoft.com/office/drawing/2014/main" id="{99C0033B-5031-475A-8394-0A02FF4B1FE0}"/>
              </a:ext>
            </a:extLst>
          </p:cNvPr>
          <p:cNvSpPr/>
          <p:nvPr/>
        </p:nvSpPr>
        <p:spPr>
          <a:xfrm>
            <a:off x="7438669" y="0"/>
            <a:ext cx="3724891" cy="6857154"/>
          </a:xfrm>
          <a:prstGeom prst="rect">
            <a:avLst/>
          </a:prstGeom>
          <a:solidFill>
            <a:srgbClr val="18171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ZoneTexte 9">
            <a:extLst>
              <a:ext uri="{FF2B5EF4-FFF2-40B4-BE49-F238E27FC236}">
                <a16:creationId xmlns:a16="http://schemas.microsoft.com/office/drawing/2014/main" id="{877139FF-F9AF-43AA-A24B-A791E3C7E62B}"/>
              </a:ext>
            </a:extLst>
          </p:cNvPr>
          <p:cNvSpPr txBox="1"/>
          <p:nvPr/>
        </p:nvSpPr>
        <p:spPr>
          <a:xfrm>
            <a:off x="7560530" y="951388"/>
            <a:ext cx="3015341" cy="461665"/>
          </a:xfrm>
          <a:prstGeom prst="rect">
            <a:avLst/>
          </a:prstGeom>
          <a:noFill/>
        </p:spPr>
        <p:txBody>
          <a:bodyPr wrap="square" rtlCol="0">
            <a:spAutoFit/>
          </a:bodyPr>
          <a:lstStyle/>
          <a:p>
            <a:r>
              <a:rPr lang="fr-CA" sz="2400" b="1">
                <a:solidFill>
                  <a:srgbClr val="F8CF2C"/>
                </a:solidFill>
                <a:effectLst>
                  <a:outerShdw blurRad="38100" dist="38100" dir="2700000" algn="tl">
                    <a:srgbClr val="000000">
                      <a:alpha val="43137"/>
                    </a:srgbClr>
                  </a:outerShdw>
                </a:effectLst>
              </a:rPr>
              <a:t>This module covers</a:t>
            </a:r>
          </a:p>
        </p:txBody>
      </p:sp>
      <p:sp>
        <p:nvSpPr>
          <p:cNvPr id="12" name="ZoneTexte 11">
            <a:extLst>
              <a:ext uri="{FF2B5EF4-FFF2-40B4-BE49-F238E27FC236}">
                <a16:creationId xmlns:a16="http://schemas.microsoft.com/office/drawing/2014/main" id="{39219852-FA03-46F5-B8D6-3E8B11F10CF0}"/>
              </a:ext>
            </a:extLst>
          </p:cNvPr>
          <p:cNvSpPr txBox="1"/>
          <p:nvPr/>
        </p:nvSpPr>
        <p:spPr>
          <a:xfrm>
            <a:off x="7201591" y="1649519"/>
            <a:ext cx="3961969" cy="1200329"/>
          </a:xfrm>
          <a:prstGeom prst="rect">
            <a:avLst/>
          </a:prstGeom>
          <a:noFill/>
        </p:spPr>
        <p:txBody>
          <a:bodyPr wrap="square" rtlCol="0">
            <a:spAutoFit/>
          </a:bodyPr>
          <a:lstStyle/>
          <a:p>
            <a:pPr marL="800100" lvl="1" indent="-342900">
              <a:buFont typeface="+mj-lt"/>
              <a:buAutoNum type="arabicPeriod"/>
            </a:pPr>
            <a:r>
              <a:rPr lang="fr-CA">
                <a:solidFill>
                  <a:schemeClr val="bg1"/>
                </a:solidFill>
              </a:rPr>
              <a:t>Introduction to the training</a:t>
            </a:r>
          </a:p>
          <a:p>
            <a:pPr marL="800100" lvl="1" indent="-342900">
              <a:buFont typeface="+mj-lt"/>
              <a:buAutoNum type="arabicPeriod"/>
            </a:pPr>
            <a:r>
              <a:rPr lang="fr-CA">
                <a:solidFill>
                  <a:schemeClr val="bg1"/>
                </a:solidFill>
              </a:rPr>
              <a:t>Introduction to ERPsim</a:t>
            </a:r>
          </a:p>
          <a:p>
            <a:pPr marL="800100" lvl="1" indent="-342900">
              <a:buFont typeface="+mj-lt"/>
              <a:buAutoNum type="arabicPeriod"/>
            </a:pPr>
            <a:r>
              <a:rPr lang="en-US">
                <a:solidFill>
                  <a:schemeClr val="bg1"/>
                </a:solidFill>
              </a:rPr>
              <a:t>Behind the scenes </a:t>
            </a:r>
          </a:p>
          <a:p>
            <a:pPr marL="800100" lvl="1" indent="-342900">
              <a:buFont typeface="+mj-lt"/>
              <a:buAutoNum type="arabicPeriod"/>
            </a:pPr>
            <a:r>
              <a:rPr lang="en-US">
                <a:solidFill>
                  <a:schemeClr val="bg1"/>
                </a:solidFill>
              </a:rPr>
              <a:t>Tips and tricks</a:t>
            </a:r>
            <a:endParaRPr lang="fr-CA">
              <a:solidFill>
                <a:schemeClr val="bg1"/>
              </a:solidFill>
            </a:endParaRPr>
          </a:p>
        </p:txBody>
      </p:sp>
    </p:spTree>
    <p:extLst>
      <p:ext uri="{BB962C8B-B14F-4D97-AF65-F5344CB8AC3E}">
        <p14:creationId xmlns:p14="http://schemas.microsoft.com/office/powerpoint/2010/main" val="2358754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50E87DF-1D7A-4BBE-A399-5E69B37A2EBE}"/>
              </a:ext>
            </a:extLst>
          </p:cNvPr>
          <p:cNvSpPr txBox="1"/>
          <p:nvPr/>
        </p:nvSpPr>
        <p:spPr>
          <a:xfrm>
            <a:off x="209725" y="469783"/>
            <a:ext cx="4353886" cy="1785104"/>
          </a:xfrm>
          <a:prstGeom prst="rect">
            <a:avLst/>
          </a:prstGeom>
          <a:noFill/>
        </p:spPr>
        <p:txBody>
          <a:bodyPr wrap="square" rtlCol="0">
            <a:spAutoFit/>
          </a:bodyPr>
          <a:lstStyle/>
          <a:p>
            <a:r>
              <a:rPr lang="fr-CA" sz="3400" b="1">
                <a:solidFill>
                  <a:schemeClr val="tx1">
                    <a:lumMod val="75000"/>
                    <a:lumOff val="25000"/>
                  </a:schemeClr>
                </a:solidFill>
                <a:effectLst>
                  <a:outerShdw blurRad="38100" dist="38100" dir="2700000" algn="tl">
                    <a:srgbClr val="000000">
                      <a:alpha val="43137"/>
                    </a:srgbClr>
                  </a:outerShdw>
                </a:effectLst>
              </a:rPr>
              <a:t>3. </a:t>
            </a:r>
          </a:p>
          <a:p>
            <a:r>
              <a:rPr lang="en-US" sz="3400" b="1">
                <a:solidFill>
                  <a:schemeClr val="tx1">
                    <a:lumMod val="75000"/>
                    <a:lumOff val="25000"/>
                  </a:schemeClr>
                </a:solidFill>
                <a:effectLst>
                  <a:outerShdw blurRad="38100" dist="38100" dir="2700000" algn="tl">
                    <a:srgbClr val="000000">
                      <a:alpha val="43137"/>
                    </a:srgbClr>
                  </a:outerShdw>
                </a:effectLst>
              </a:rPr>
              <a:t>Tips &amp; tricks</a:t>
            </a:r>
          </a:p>
          <a:p>
            <a:r>
              <a:rPr lang="en-US" sz="2400" b="1">
                <a:solidFill>
                  <a:srgbClr val="F8CF2C"/>
                </a:solidFill>
              </a:rPr>
              <a:t>In person session requirements</a:t>
            </a:r>
          </a:p>
          <a:p>
            <a:endParaRPr lang="fr-CA"/>
          </a:p>
        </p:txBody>
      </p:sp>
      <p:sp>
        <p:nvSpPr>
          <p:cNvPr id="4" name="Rectangle 3">
            <a:extLst>
              <a:ext uri="{FF2B5EF4-FFF2-40B4-BE49-F238E27FC236}">
                <a16:creationId xmlns:a16="http://schemas.microsoft.com/office/drawing/2014/main" id="{EAD38A55-39FD-439B-8392-6CE1E63E1B7F}"/>
              </a:ext>
            </a:extLst>
          </p:cNvPr>
          <p:cNvSpPr/>
          <p:nvPr/>
        </p:nvSpPr>
        <p:spPr>
          <a:xfrm>
            <a:off x="302002" y="1986439"/>
            <a:ext cx="9211113" cy="3862596"/>
          </a:xfrm>
          <a:prstGeom prst="rect">
            <a:avLst/>
          </a:prstGeom>
        </p:spPr>
        <p:txBody>
          <a:bodyPr wrap="square">
            <a:spAutoFit/>
          </a:bodyPr>
          <a:lstStyle/>
          <a:p>
            <a:pPr marL="0" lvl="2">
              <a:spcAft>
                <a:spcPts val="600"/>
              </a:spcAft>
            </a:pPr>
            <a:r>
              <a:rPr lang="en-CA" sz="2000">
                <a:latin typeface="Calibri" panose="020F0502020204030204" pitchFamily="34" charset="0"/>
                <a:ea typeface="Calibri" panose="020F0502020204030204" pitchFamily="34" charset="0"/>
                <a:cs typeface="Times New Roman" panose="02020603050405020304" pitchFamily="18" charset="0"/>
              </a:rPr>
              <a:t>ERPsim is designed as a team event, we want to encourage communication and engagement.</a:t>
            </a:r>
            <a:br>
              <a:rPr lang="en-CA" sz="2000">
                <a:latin typeface="Calibri" panose="020F0502020204030204" pitchFamily="34" charset="0"/>
                <a:ea typeface="Calibri" panose="020F0502020204030204" pitchFamily="34" charset="0"/>
                <a:cs typeface="Times New Roman" panose="02020603050405020304" pitchFamily="18" charset="0"/>
              </a:rPr>
            </a:br>
            <a:r>
              <a:rPr lang="en-CA" sz="2000">
                <a:latin typeface="Calibri" panose="020F0502020204030204" pitchFamily="34" charset="0"/>
                <a:ea typeface="Calibri" panose="020F0502020204030204" pitchFamily="34" charset="0"/>
                <a:cs typeface="Times New Roman" panose="02020603050405020304" pitchFamily="18" charset="0"/>
              </a:rPr>
              <a:t>It works best when :</a:t>
            </a:r>
          </a:p>
          <a:p>
            <a:pPr marL="342900" lvl="2" indent="-342900">
              <a:spcAft>
                <a:spcPts val="600"/>
              </a:spcAft>
              <a:buFont typeface="Arial" panose="020B0604020202020204" pitchFamily="34" charset="0"/>
              <a:buChar char="•"/>
            </a:pPr>
            <a:r>
              <a:rPr lang="en-CA" sz="2000">
                <a:latin typeface="Calibri" panose="020F0502020204030204" pitchFamily="34" charset="0"/>
                <a:ea typeface="Calibri" panose="020F0502020204030204" pitchFamily="34" charset="0"/>
                <a:cs typeface="Times New Roman" panose="02020603050405020304" pitchFamily="18" charset="0"/>
              </a:rPr>
              <a:t>You have a good room layout that will facilitate good communication within each team, while providing some level of “private” team conversations. </a:t>
            </a:r>
            <a:endParaRPr lang="fr-CA" sz="2000">
              <a:latin typeface="Calibri" panose="020F0502020204030204" pitchFamily="34" charset="0"/>
              <a:ea typeface="Calibri" panose="020F0502020204030204" pitchFamily="34" charset="0"/>
              <a:cs typeface="Times New Roman" panose="02020603050405020304" pitchFamily="18" charset="0"/>
            </a:endParaRPr>
          </a:p>
          <a:p>
            <a:pPr marL="800100" lvl="3" indent="-342900">
              <a:spcAft>
                <a:spcPts val="600"/>
              </a:spcAft>
              <a:buFont typeface="Arial" panose="020B0604020202020204" pitchFamily="34" charset="0"/>
              <a:buChar char="•"/>
            </a:pPr>
            <a:r>
              <a:rPr lang="en-CA" sz="2000">
                <a:latin typeface="Calibri" panose="020F0502020204030204" pitchFamily="34" charset="0"/>
                <a:ea typeface="Calibri" panose="020F0502020204030204" pitchFamily="34" charset="0"/>
                <a:cs typeface="Times New Roman" panose="02020603050405020304" pitchFamily="18" charset="0"/>
              </a:rPr>
              <a:t>Arranging the room “café style”, using small squares or round tables which participants adequate space, and maximum opportunity for conversation. </a:t>
            </a:r>
            <a:endParaRPr lang="fr-CA" sz="2000">
              <a:latin typeface="Calibri" panose="020F0502020204030204" pitchFamily="34" charset="0"/>
              <a:ea typeface="Calibri" panose="020F0502020204030204" pitchFamily="34" charset="0"/>
              <a:cs typeface="Times New Roman" panose="02020603050405020304" pitchFamily="18" charset="0"/>
            </a:endParaRPr>
          </a:p>
          <a:p>
            <a:pPr marL="800100" lvl="3" indent="-342900">
              <a:spcAft>
                <a:spcPts val="600"/>
              </a:spcAft>
              <a:buFont typeface="Arial" panose="020B0604020202020204" pitchFamily="34" charset="0"/>
              <a:buChar char="•"/>
            </a:pPr>
            <a:r>
              <a:rPr lang="en-CA" sz="2000">
                <a:latin typeface="Calibri" panose="020F0502020204030204" pitchFamily="34" charset="0"/>
                <a:ea typeface="Calibri" panose="020F0502020204030204" pitchFamily="34" charset="0"/>
                <a:cs typeface="Times New Roman" panose="02020603050405020304" pitchFamily="18" charset="0"/>
              </a:rPr>
              <a:t>For traditional classroom style arrangements, try to arrange the space to maximize team conversations and provide some space between teams.</a:t>
            </a:r>
            <a:endParaRPr lang="fr-CA" sz="2000">
              <a:latin typeface="Calibri" panose="020F0502020204030204" pitchFamily="34" charset="0"/>
              <a:ea typeface="Calibri" panose="020F0502020204030204" pitchFamily="34" charset="0"/>
              <a:cs typeface="Times New Roman" panose="02020603050405020304" pitchFamily="18" charset="0"/>
            </a:endParaRPr>
          </a:p>
          <a:p>
            <a:pPr marL="342900" lvl="2" indent="-342900">
              <a:spcAft>
                <a:spcPts val="600"/>
              </a:spcAft>
              <a:buFont typeface="Arial" panose="020B0604020202020204" pitchFamily="34" charset="0"/>
              <a:buChar char="•"/>
            </a:pPr>
            <a:r>
              <a:rPr lang="en-CA" sz="2000">
                <a:latin typeface="Calibri" panose="020F0502020204030204" pitchFamily="34" charset="0"/>
                <a:ea typeface="Calibri" panose="020F0502020204030204" pitchFamily="34" charset="0"/>
                <a:cs typeface="Times New Roman" panose="02020603050405020304" pitchFamily="18" charset="0"/>
              </a:rPr>
              <a:t>Plan for a big screen or a projector to show the participants your screen. </a:t>
            </a:r>
          </a:p>
          <a:p>
            <a:pPr marL="342900" lvl="2" indent="-342900">
              <a:spcAft>
                <a:spcPts val="600"/>
              </a:spcAft>
              <a:buFont typeface="Arial" panose="020B0604020202020204" pitchFamily="34" charset="0"/>
              <a:buChar char="•"/>
            </a:pPr>
            <a:r>
              <a:rPr lang="en-CA" sz="2000">
                <a:latin typeface="Calibri" panose="020F0502020204030204" pitchFamily="34" charset="0"/>
                <a:ea typeface="Calibri" panose="020F0502020204030204" pitchFamily="34" charset="0"/>
                <a:cs typeface="Times New Roman" panose="02020603050405020304" pitchFamily="18" charset="0"/>
              </a:rPr>
              <a:t>Use a white board or a flip chart to write additional information or instructions.</a:t>
            </a:r>
            <a:endParaRPr lang="fr-CA" sz="2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6069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A56089-4F7A-4DF2-831E-89E91D2AC821}"/>
              </a:ext>
            </a:extLst>
          </p:cNvPr>
          <p:cNvSpPr/>
          <p:nvPr/>
        </p:nvSpPr>
        <p:spPr>
          <a:xfrm>
            <a:off x="209724" y="2057125"/>
            <a:ext cx="7983300" cy="3970318"/>
          </a:xfrm>
          <a:prstGeom prst="rect">
            <a:avLst/>
          </a:prstGeom>
        </p:spPr>
        <p:txBody>
          <a:bodyPr wrap="square">
            <a:spAutoFit/>
          </a:bodyPr>
          <a:lstStyle/>
          <a:p>
            <a:pPr marL="0" lvl="2"/>
            <a:r>
              <a:rPr lang="en-CA" sz="2200"/>
              <a:t>ERPsim events require good internet access and adequate bandwidth for participants and facilitator. </a:t>
            </a:r>
            <a:endParaRPr lang="fr-CA" sz="2200"/>
          </a:p>
          <a:p>
            <a:pPr marL="628650" indent="-342900">
              <a:buFont typeface="Arial" panose="020B0604020202020204" pitchFamily="34" charset="0"/>
              <a:buChar char="•"/>
            </a:pPr>
            <a:r>
              <a:rPr lang="en-CA" sz="2200"/>
              <a:t>Network bandwidth requirements for the duration of the game is similar to that of heavy web browsing or high-quality video streaming</a:t>
            </a:r>
          </a:p>
          <a:p>
            <a:pPr marL="628650" indent="-342900">
              <a:buFont typeface="Arial" panose="020B0604020202020204" pitchFamily="34" charset="0"/>
              <a:buChar char="•"/>
            </a:pPr>
            <a:r>
              <a:rPr lang="en-CA" sz="2200"/>
              <a:t>We recommend at least 40 Mbps of bandwidth for every 30 attendees.</a:t>
            </a:r>
          </a:p>
          <a:p>
            <a:pPr marL="628650" indent="-342900">
              <a:buFont typeface="Arial" panose="020B0604020202020204" pitchFamily="34" charset="0"/>
              <a:buChar char="•"/>
            </a:pPr>
            <a:r>
              <a:rPr lang="en-CA" sz="2200"/>
              <a:t>We recommend that you test the venue’s Wifi ahead of time</a:t>
            </a:r>
            <a:endParaRPr lang="en-US" sz="2200"/>
          </a:p>
          <a:p>
            <a:pPr marL="628650" indent="-342900">
              <a:spcBef>
                <a:spcPts val="600"/>
              </a:spcBef>
              <a:buFont typeface="Arial" panose="020B0604020202020204" pitchFamily="34" charset="0"/>
              <a:buChar char="•"/>
            </a:pPr>
            <a:r>
              <a:rPr lang="en-US" sz="2200"/>
              <a:t>Participants should make sure to have as few as possible windows open on their computer at all time.</a:t>
            </a:r>
          </a:p>
          <a:p>
            <a:pPr marL="628650" indent="-342900">
              <a:spcBef>
                <a:spcPts val="600"/>
              </a:spcBef>
              <a:buFont typeface="Arial" panose="020B0604020202020204" pitchFamily="34" charset="0"/>
              <a:buChar char="•"/>
            </a:pPr>
            <a:r>
              <a:rPr lang="fr-CA" sz="2200"/>
              <a:t>Limit the </a:t>
            </a:r>
            <a:r>
              <a:rPr lang="fr-CA" sz="2200" err="1"/>
              <a:t>number</a:t>
            </a:r>
            <a:r>
              <a:rPr lang="fr-CA" sz="2200"/>
              <a:t> of browsers and browser </a:t>
            </a:r>
            <a:r>
              <a:rPr lang="fr-CA" sz="2200" err="1"/>
              <a:t>windows</a:t>
            </a:r>
            <a:r>
              <a:rPr lang="fr-CA" sz="2200"/>
              <a:t> </a:t>
            </a:r>
          </a:p>
        </p:txBody>
      </p:sp>
      <p:sp>
        <p:nvSpPr>
          <p:cNvPr id="4" name="ZoneTexte 3">
            <a:extLst>
              <a:ext uri="{FF2B5EF4-FFF2-40B4-BE49-F238E27FC236}">
                <a16:creationId xmlns:a16="http://schemas.microsoft.com/office/drawing/2014/main" id="{3EB9C948-1DC4-48F0-8B31-0F1BFD833FFE}"/>
              </a:ext>
            </a:extLst>
          </p:cNvPr>
          <p:cNvSpPr txBox="1"/>
          <p:nvPr/>
        </p:nvSpPr>
        <p:spPr>
          <a:xfrm>
            <a:off x="209725" y="469783"/>
            <a:ext cx="4098506" cy="1785104"/>
          </a:xfrm>
          <a:prstGeom prst="rect">
            <a:avLst/>
          </a:prstGeom>
          <a:noFill/>
        </p:spPr>
        <p:txBody>
          <a:bodyPr wrap="square" rtlCol="0">
            <a:spAutoFit/>
          </a:bodyPr>
          <a:lstStyle/>
          <a:p>
            <a:r>
              <a:rPr lang="fr-CA" sz="3400" b="1">
                <a:solidFill>
                  <a:schemeClr val="tx1">
                    <a:lumMod val="75000"/>
                    <a:lumOff val="25000"/>
                  </a:schemeClr>
                </a:solidFill>
                <a:effectLst>
                  <a:outerShdw blurRad="38100" dist="38100" dir="2700000" algn="tl">
                    <a:srgbClr val="000000">
                      <a:alpha val="43137"/>
                    </a:srgbClr>
                  </a:outerShdw>
                </a:effectLst>
              </a:rPr>
              <a:t>3. </a:t>
            </a:r>
          </a:p>
          <a:p>
            <a:r>
              <a:rPr lang="en-US" sz="3400" b="1">
                <a:solidFill>
                  <a:schemeClr val="tx1">
                    <a:lumMod val="75000"/>
                    <a:lumOff val="25000"/>
                  </a:schemeClr>
                </a:solidFill>
                <a:effectLst>
                  <a:outerShdw blurRad="38100" dist="38100" dir="2700000" algn="tl">
                    <a:srgbClr val="000000">
                      <a:alpha val="43137"/>
                    </a:srgbClr>
                  </a:outerShdw>
                </a:effectLst>
              </a:rPr>
              <a:t>Tips &amp; tricks</a:t>
            </a:r>
          </a:p>
          <a:p>
            <a:r>
              <a:rPr lang="en-US" sz="2400" b="1" err="1">
                <a:solidFill>
                  <a:srgbClr val="F8CF2C"/>
                </a:solidFill>
              </a:rPr>
              <a:t>Wifi</a:t>
            </a:r>
            <a:endParaRPr lang="en-US" sz="2400" b="1">
              <a:solidFill>
                <a:srgbClr val="F8CF2C"/>
              </a:solidFill>
            </a:endParaRPr>
          </a:p>
          <a:p>
            <a:endParaRPr lang="fr-CA"/>
          </a:p>
        </p:txBody>
      </p:sp>
      <p:grpSp>
        <p:nvGrpSpPr>
          <p:cNvPr id="9" name="Group 8">
            <a:extLst>
              <a:ext uri="{FF2B5EF4-FFF2-40B4-BE49-F238E27FC236}">
                <a16:creationId xmlns:a16="http://schemas.microsoft.com/office/drawing/2014/main" id="{AD848EE9-AC37-E44F-A950-DCFE1E1DDA11}"/>
              </a:ext>
            </a:extLst>
          </p:cNvPr>
          <p:cNvGrpSpPr/>
          <p:nvPr/>
        </p:nvGrpSpPr>
        <p:grpSpPr>
          <a:xfrm>
            <a:off x="8649049" y="2718033"/>
            <a:ext cx="2702037" cy="2562924"/>
            <a:chOff x="8678008" y="247375"/>
            <a:chExt cx="3018518" cy="3018518"/>
          </a:xfrm>
        </p:grpSpPr>
        <p:pic>
          <p:nvPicPr>
            <p:cNvPr id="6" name="Picture 5" descr="A close up of a logo&#10;&#10;Description automatically generated">
              <a:extLst>
                <a:ext uri="{FF2B5EF4-FFF2-40B4-BE49-F238E27FC236}">
                  <a16:creationId xmlns:a16="http://schemas.microsoft.com/office/drawing/2014/main" id="{82434928-192E-3243-BF0A-3D29854C484E}"/>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8678008" y="247375"/>
              <a:ext cx="3018518" cy="3018518"/>
            </a:xfrm>
            <a:prstGeom prst="rect">
              <a:avLst/>
            </a:prstGeom>
          </p:spPr>
        </p:pic>
        <p:sp>
          <p:nvSpPr>
            <p:cNvPr id="8" name="Oval 7">
              <a:extLst>
                <a:ext uri="{FF2B5EF4-FFF2-40B4-BE49-F238E27FC236}">
                  <a16:creationId xmlns:a16="http://schemas.microsoft.com/office/drawing/2014/main" id="{3E4335F1-D55E-544E-BCC4-5B0FF29B7E8D}"/>
                </a:ext>
              </a:extLst>
            </p:cNvPr>
            <p:cNvSpPr/>
            <p:nvPr/>
          </p:nvSpPr>
          <p:spPr>
            <a:xfrm>
              <a:off x="9975394" y="2514601"/>
              <a:ext cx="423746" cy="423746"/>
            </a:xfrm>
            <a:prstGeom prst="ellipse">
              <a:avLst/>
            </a:prstGeom>
            <a:solidFill>
              <a:srgbClr val="F8CF2C"/>
            </a:solidFill>
            <a:ln>
              <a:solidFill>
                <a:srgbClr val="F8CF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0692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A56089-4F7A-4DF2-831E-89E91D2AC821}"/>
              </a:ext>
            </a:extLst>
          </p:cNvPr>
          <p:cNvSpPr/>
          <p:nvPr/>
        </p:nvSpPr>
        <p:spPr>
          <a:xfrm>
            <a:off x="209723" y="2057125"/>
            <a:ext cx="9030991" cy="4493538"/>
          </a:xfrm>
          <a:prstGeom prst="rect">
            <a:avLst/>
          </a:prstGeom>
        </p:spPr>
        <p:txBody>
          <a:bodyPr wrap="square">
            <a:spAutoFit/>
          </a:bodyPr>
          <a:lstStyle/>
          <a:p>
            <a:pPr marL="0" lvl="2"/>
            <a:r>
              <a:rPr lang="en-CA" sz="2200"/>
              <a:t>Though our simulations are web-based, devices which do not have adequate processing power and memory may have performance problems (e.g. long load times). </a:t>
            </a:r>
          </a:p>
          <a:p>
            <a:pPr marL="0" lvl="2"/>
            <a:r>
              <a:rPr lang="en-CA" sz="2200"/>
              <a:t>We recommend the following :</a:t>
            </a:r>
          </a:p>
          <a:p>
            <a:pPr marL="720725" lvl="2" indent="-342900">
              <a:buFont typeface="Arial" panose="020B0604020202020204" pitchFamily="34" charset="0"/>
              <a:buChar char="•"/>
            </a:pPr>
            <a:r>
              <a:rPr lang="en-CA" sz="2200"/>
              <a:t>Processor: 2.3 GHz minimum, 2.5 GHz recommended. </a:t>
            </a:r>
          </a:p>
          <a:p>
            <a:pPr marL="720725" lvl="2" indent="-342900">
              <a:buFont typeface="Arial" panose="020B0604020202020204" pitchFamily="34" charset="0"/>
              <a:buChar char="•"/>
            </a:pPr>
            <a:r>
              <a:rPr lang="en-CA" sz="2200"/>
              <a:t>Memory: 6 GB RAM minimum, 8 GM RAM recommended.</a:t>
            </a:r>
          </a:p>
          <a:p>
            <a:pPr marL="0" lvl="2"/>
            <a:r>
              <a:rPr lang="en-CA" sz="2200"/>
              <a:t>All participants need to have access to a computer and its power supply. </a:t>
            </a:r>
          </a:p>
          <a:p>
            <a:pPr marL="0" lvl="2"/>
            <a:r>
              <a:rPr lang="en-CA" sz="2200"/>
              <a:t>For simulations onsite, iPads are also acceptable, but not necessarily recommended since it is harder to navigate.</a:t>
            </a:r>
          </a:p>
          <a:p>
            <a:pPr marL="0" lvl="2"/>
            <a:r>
              <a:rPr lang="en-CA" sz="2200"/>
              <a:t> </a:t>
            </a:r>
          </a:p>
          <a:p>
            <a:pPr marL="0" lvl="2"/>
            <a:r>
              <a:rPr lang="en-CA" sz="2200"/>
              <a:t>Each device must have access to the latest version Internet Explorer, Safari, or Chrome. Please refer to our Fiori Web Browser Cheat Sheet, for more details on compatibility. </a:t>
            </a:r>
          </a:p>
        </p:txBody>
      </p:sp>
      <p:sp>
        <p:nvSpPr>
          <p:cNvPr id="4" name="ZoneTexte 3">
            <a:extLst>
              <a:ext uri="{FF2B5EF4-FFF2-40B4-BE49-F238E27FC236}">
                <a16:creationId xmlns:a16="http://schemas.microsoft.com/office/drawing/2014/main" id="{3EB9C948-1DC4-48F0-8B31-0F1BFD833FFE}"/>
              </a:ext>
            </a:extLst>
          </p:cNvPr>
          <p:cNvSpPr txBox="1"/>
          <p:nvPr/>
        </p:nvSpPr>
        <p:spPr>
          <a:xfrm>
            <a:off x="209725" y="469783"/>
            <a:ext cx="4098506" cy="1785104"/>
          </a:xfrm>
          <a:prstGeom prst="rect">
            <a:avLst/>
          </a:prstGeom>
          <a:noFill/>
        </p:spPr>
        <p:txBody>
          <a:bodyPr wrap="square" rtlCol="0">
            <a:spAutoFit/>
          </a:bodyPr>
          <a:lstStyle/>
          <a:p>
            <a:r>
              <a:rPr lang="fr-CA" sz="3400" b="1">
                <a:solidFill>
                  <a:schemeClr val="tx1">
                    <a:lumMod val="75000"/>
                    <a:lumOff val="25000"/>
                  </a:schemeClr>
                </a:solidFill>
                <a:effectLst>
                  <a:outerShdw blurRad="38100" dist="38100" dir="2700000" algn="tl">
                    <a:srgbClr val="000000">
                      <a:alpha val="43137"/>
                    </a:srgbClr>
                  </a:outerShdw>
                </a:effectLst>
              </a:rPr>
              <a:t>3. </a:t>
            </a:r>
          </a:p>
          <a:p>
            <a:r>
              <a:rPr lang="en-US" sz="3400" b="1">
                <a:solidFill>
                  <a:schemeClr val="tx1">
                    <a:lumMod val="75000"/>
                    <a:lumOff val="25000"/>
                  </a:schemeClr>
                </a:solidFill>
                <a:effectLst>
                  <a:outerShdw blurRad="38100" dist="38100" dir="2700000" algn="tl">
                    <a:srgbClr val="000000">
                      <a:alpha val="43137"/>
                    </a:srgbClr>
                  </a:outerShdw>
                </a:effectLst>
              </a:rPr>
              <a:t>Tips &amp; tricks</a:t>
            </a:r>
          </a:p>
          <a:p>
            <a:r>
              <a:rPr lang="en-US" sz="2400" b="1">
                <a:solidFill>
                  <a:srgbClr val="F8CF2C"/>
                </a:solidFill>
              </a:rPr>
              <a:t>Devices</a:t>
            </a:r>
          </a:p>
          <a:p>
            <a:endParaRPr lang="fr-CA"/>
          </a:p>
        </p:txBody>
      </p:sp>
    </p:spTree>
    <p:extLst>
      <p:ext uri="{BB962C8B-B14F-4D97-AF65-F5344CB8AC3E}">
        <p14:creationId xmlns:p14="http://schemas.microsoft.com/office/powerpoint/2010/main" val="3465947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A56089-4F7A-4DF2-831E-89E91D2AC821}"/>
              </a:ext>
            </a:extLst>
          </p:cNvPr>
          <p:cNvSpPr/>
          <p:nvPr/>
        </p:nvSpPr>
        <p:spPr>
          <a:xfrm>
            <a:off x="209724" y="2057125"/>
            <a:ext cx="8178138" cy="4462760"/>
          </a:xfrm>
          <a:prstGeom prst="rect">
            <a:avLst/>
          </a:prstGeom>
        </p:spPr>
        <p:txBody>
          <a:bodyPr wrap="square">
            <a:spAutoFit/>
          </a:bodyPr>
          <a:lstStyle/>
          <a:p>
            <a:pPr marL="0" lvl="2"/>
            <a:r>
              <a:rPr lang="en-CA" sz="2200"/>
              <a:t>Here are some tips regarding your participants :</a:t>
            </a:r>
          </a:p>
          <a:p>
            <a:pPr marL="285750" lvl="2" indent="-285750">
              <a:spcAft>
                <a:spcPts val="600"/>
              </a:spcAft>
              <a:buFont typeface="Arial" panose="020B0604020202020204" pitchFamily="34" charset="0"/>
              <a:buChar char="•"/>
            </a:pPr>
            <a:r>
              <a:rPr lang="en-CA" sz="2200"/>
              <a:t>Participants should understand in advance that they are expected to participate for the entire session. </a:t>
            </a:r>
          </a:p>
          <a:p>
            <a:pPr marL="285750" lvl="2" indent="-285750">
              <a:spcAft>
                <a:spcPts val="600"/>
              </a:spcAft>
              <a:buFont typeface="Arial" panose="020B0604020202020204" pitchFamily="34" charset="0"/>
              <a:buChar char="•"/>
            </a:pPr>
            <a:r>
              <a:rPr lang="en-CA" sz="2200"/>
              <a:t>“Stopping by for a half hour” is of little value and may be disruptive to the other attendees.</a:t>
            </a:r>
          </a:p>
          <a:p>
            <a:pPr marL="285750" lvl="2" indent="-285750">
              <a:spcAft>
                <a:spcPts val="600"/>
              </a:spcAft>
              <a:buFont typeface="Arial" panose="020B0604020202020204" pitchFamily="34" charset="0"/>
              <a:buChar char="•"/>
            </a:pPr>
            <a:r>
              <a:rPr lang="en-CA" sz="2200"/>
              <a:t>ERPsim is not designed as a spectator event. </a:t>
            </a:r>
          </a:p>
          <a:p>
            <a:pPr marL="285750" lvl="2" indent="-285750">
              <a:spcAft>
                <a:spcPts val="600"/>
              </a:spcAft>
              <a:buFont typeface="Arial" panose="020B0604020202020204" pitchFamily="34" charset="0"/>
              <a:buChar char="•"/>
            </a:pPr>
            <a:r>
              <a:rPr lang="en-CA" sz="2200"/>
              <a:t>Some participants, particularly in corporate settings, assume that they will be using their own SAP system or that the subject of the simulation will be industry specific. It is important to set expectations accurately. </a:t>
            </a:r>
          </a:p>
          <a:p>
            <a:pPr marL="285750" lvl="2" indent="-285750">
              <a:spcAft>
                <a:spcPts val="600"/>
              </a:spcAft>
              <a:buFont typeface="Arial" panose="020B0604020202020204" pitchFamily="34" charset="0"/>
              <a:buChar char="•"/>
            </a:pPr>
            <a:r>
              <a:rPr lang="en-CA" sz="2200"/>
              <a:t>Most participants appreciate knowing in advance the objective of the event as defined by the project owner or stakeholder.   </a:t>
            </a:r>
          </a:p>
        </p:txBody>
      </p:sp>
      <p:sp>
        <p:nvSpPr>
          <p:cNvPr id="4" name="ZoneTexte 3">
            <a:extLst>
              <a:ext uri="{FF2B5EF4-FFF2-40B4-BE49-F238E27FC236}">
                <a16:creationId xmlns:a16="http://schemas.microsoft.com/office/drawing/2014/main" id="{3EB9C948-1DC4-48F0-8B31-0F1BFD833FFE}"/>
              </a:ext>
            </a:extLst>
          </p:cNvPr>
          <p:cNvSpPr txBox="1"/>
          <p:nvPr/>
        </p:nvSpPr>
        <p:spPr>
          <a:xfrm>
            <a:off x="209725" y="469783"/>
            <a:ext cx="4098506" cy="1785104"/>
          </a:xfrm>
          <a:prstGeom prst="rect">
            <a:avLst/>
          </a:prstGeom>
          <a:noFill/>
        </p:spPr>
        <p:txBody>
          <a:bodyPr wrap="square" rtlCol="0">
            <a:spAutoFit/>
          </a:bodyPr>
          <a:lstStyle/>
          <a:p>
            <a:r>
              <a:rPr lang="fr-CA" sz="3400" b="1">
                <a:solidFill>
                  <a:schemeClr val="tx1">
                    <a:lumMod val="75000"/>
                    <a:lumOff val="25000"/>
                  </a:schemeClr>
                </a:solidFill>
                <a:effectLst>
                  <a:outerShdw blurRad="38100" dist="38100" dir="2700000" algn="tl">
                    <a:srgbClr val="000000">
                      <a:alpha val="43137"/>
                    </a:srgbClr>
                  </a:outerShdw>
                </a:effectLst>
              </a:rPr>
              <a:t>3. </a:t>
            </a:r>
          </a:p>
          <a:p>
            <a:r>
              <a:rPr lang="en-US" sz="3400" b="1">
                <a:solidFill>
                  <a:schemeClr val="tx1">
                    <a:lumMod val="75000"/>
                    <a:lumOff val="25000"/>
                  </a:schemeClr>
                </a:solidFill>
                <a:effectLst>
                  <a:outerShdw blurRad="38100" dist="38100" dir="2700000" algn="tl">
                    <a:srgbClr val="000000">
                      <a:alpha val="43137"/>
                    </a:srgbClr>
                  </a:outerShdw>
                </a:effectLst>
              </a:rPr>
              <a:t>Tips &amp; tricks</a:t>
            </a:r>
          </a:p>
          <a:p>
            <a:r>
              <a:rPr lang="en-US" sz="2400" b="1">
                <a:solidFill>
                  <a:srgbClr val="F8CF2C"/>
                </a:solidFill>
              </a:rPr>
              <a:t>Participants</a:t>
            </a:r>
          </a:p>
          <a:p>
            <a:endParaRPr lang="fr-CA"/>
          </a:p>
        </p:txBody>
      </p:sp>
    </p:spTree>
    <p:extLst>
      <p:ext uri="{BB962C8B-B14F-4D97-AF65-F5344CB8AC3E}">
        <p14:creationId xmlns:p14="http://schemas.microsoft.com/office/powerpoint/2010/main" val="2178644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A56089-4F7A-4DF2-831E-89E91D2AC821}"/>
              </a:ext>
            </a:extLst>
          </p:cNvPr>
          <p:cNvSpPr/>
          <p:nvPr/>
        </p:nvSpPr>
        <p:spPr>
          <a:xfrm>
            <a:off x="209724" y="2057125"/>
            <a:ext cx="6340545" cy="3139321"/>
          </a:xfrm>
          <a:prstGeom prst="rect">
            <a:avLst/>
          </a:prstGeom>
        </p:spPr>
        <p:txBody>
          <a:bodyPr wrap="square">
            <a:spAutoFit/>
          </a:bodyPr>
          <a:lstStyle/>
          <a:p>
            <a:r>
              <a:rPr lang="en-CA" sz="2200"/>
              <a:t>Using common web-conferencing software, real-time virtual delivery allows your organization to conduct scheduled ERPsim sessions, bringing instructors and participants online at a pre-determined time. </a:t>
            </a:r>
          </a:p>
          <a:p>
            <a:pPr marL="285750" indent="-285750">
              <a:buFont typeface="Arial" panose="020B0604020202020204" pitchFamily="34" charset="0"/>
              <a:buChar char="•"/>
            </a:pPr>
            <a:r>
              <a:rPr lang="en-CA" sz="2200"/>
              <a:t>We find a virtual, live, interactive environment is better at replicating our engaging and competitive in-person delivery.</a:t>
            </a:r>
          </a:p>
          <a:p>
            <a:pPr marL="285750" indent="-285750">
              <a:buFont typeface="Arial" panose="020B0604020202020204" pitchFamily="34" charset="0"/>
              <a:buChar char="•"/>
            </a:pPr>
            <a:r>
              <a:rPr lang="en-CA" sz="2200"/>
              <a:t>Module 8 will be entirely based on how to deliver successful virtual sessions</a:t>
            </a:r>
          </a:p>
        </p:txBody>
      </p:sp>
      <p:sp>
        <p:nvSpPr>
          <p:cNvPr id="4" name="ZoneTexte 3">
            <a:extLst>
              <a:ext uri="{FF2B5EF4-FFF2-40B4-BE49-F238E27FC236}">
                <a16:creationId xmlns:a16="http://schemas.microsoft.com/office/drawing/2014/main" id="{3EB9C948-1DC4-48F0-8B31-0F1BFD833FFE}"/>
              </a:ext>
            </a:extLst>
          </p:cNvPr>
          <p:cNvSpPr txBox="1"/>
          <p:nvPr/>
        </p:nvSpPr>
        <p:spPr>
          <a:xfrm>
            <a:off x="209725" y="469783"/>
            <a:ext cx="4098506" cy="1785104"/>
          </a:xfrm>
          <a:prstGeom prst="rect">
            <a:avLst/>
          </a:prstGeom>
          <a:noFill/>
        </p:spPr>
        <p:txBody>
          <a:bodyPr wrap="square" rtlCol="0">
            <a:spAutoFit/>
          </a:bodyPr>
          <a:lstStyle/>
          <a:p>
            <a:r>
              <a:rPr lang="fr-CA" sz="3400" b="1">
                <a:solidFill>
                  <a:schemeClr val="tx1">
                    <a:lumMod val="75000"/>
                    <a:lumOff val="25000"/>
                  </a:schemeClr>
                </a:solidFill>
                <a:effectLst>
                  <a:outerShdw blurRad="38100" dist="38100" dir="2700000" algn="tl">
                    <a:srgbClr val="000000">
                      <a:alpha val="43137"/>
                    </a:srgbClr>
                  </a:outerShdw>
                </a:effectLst>
              </a:rPr>
              <a:t>3. </a:t>
            </a:r>
          </a:p>
          <a:p>
            <a:r>
              <a:rPr lang="en-US" sz="3400" b="1">
                <a:solidFill>
                  <a:schemeClr val="tx1">
                    <a:lumMod val="75000"/>
                    <a:lumOff val="25000"/>
                  </a:schemeClr>
                </a:solidFill>
                <a:effectLst>
                  <a:outerShdw blurRad="38100" dist="38100" dir="2700000" algn="tl">
                    <a:srgbClr val="000000">
                      <a:alpha val="43137"/>
                    </a:srgbClr>
                  </a:outerShdw>
                </a:effectLst>
              </a:rPr>
              <a:t>Tips &amp; tricks</a:t>
            </a:r>
          </a:p>
          <a:p>
            <a:r>
              <a:rPr lang="en-US" sz="2400" b="1">
                <a:solidFill>
                  <a:srgbClr val="F8CF2C"/>
                </a:solidFill>
              </a:rPr>
              <a:t>Virtual sessions</a:t>
            </a:r>
          </a:p>
          <a:p>
            <a:endParaRPr lang="fr-CA"/>
          </a:p>
        </p:txBody>
      </p:sp>
    </p:spTree>
    <p:extLst>
      <p:ext uri="{BB962C8B-B14F-4D97-AF65-F5344CB8AC3E}">
        <p14:creationId xmlns:p14="http://schemas.microsoft.com/office/powerpoint/2010/main" val="1318642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85C3F4F-379E-45D3-BA93-A2881E1F121F}"/>
              </a:ext>
            </a:extLst>
          </p:cNvPr>
          <p:cNvSpPr txBox="1"/>
          <p:nvPr/>
        </p:nvSpPr>
        <p:spPr>
          <a:xfrm>
            <a:off x="209725" y="469783"/>
            <a:ext cx="4098506" cy="1785104"/>
          </a:xfrm>
          <a:prstGeom prst="rect">
            <a:avLst/>
          </a:prstGeom>
          <a:noFill/>
        </p:spPr>
        <p:txBody>
          <a:bodyPr wrap="square" rtlCol="0">
            <a:spAutoFit/>
          </a:bodyPr>
          <a:lstStyle/>
          <a:p>
            <a:r>
              <a:rPr lang="fr-CA" sz="3400" b="1">
                <a:solidFill>
                  <a:schemeClr val="tx1">
                    <a:lumMod val="75000"/>
                    <a:lumOff val="25000"/>
                  </a:schemeClr>
                </a:solidFill>
                <a:effectLst>
                  <a:outerShdw blurRad="38100" dist="38100" dir="2700000" algn="tl">
                    <a:srgbClr val="000000">
                      <a:alpha val="43137"/>
                    </a:srgbClr>
                  </a:outerShdw>
                </a:effectLst>
              </a:rPr>
              <a:t>3. </a:t>
            </a:r>
          </a:p>
          <a:p>
            <a:r>
              <a:rPr lang="en-US" sz="3400" b="1">
                <a:solidFill>
                  <a:schemeClr val="tx1">
                    <a:lumMod val="75000"/>
                    <a:lumOff val="25000"/>
                  </a:schemeClr>
                </a:solidFill>
                <a:effectLst>
                  <a:outerShdw blurRad="38100" dist="38100" dir="2700000" algn="tl">
                    <a:srgbClr val="000000">
                      <a:alpha val="43137"/>
                    </a:srgbClr>
                  </a:outerShdw>
                </a:effectLst>
              </a:rPr>
              <a:t>Tips &amp; tricks</a:t>
            </a:r>
          </a:p>
          <a:p>
            <a:r>
              <a:rPr lang="en-US" sz="2400" b="1">
                <a:solidFill>
                  <a:srgbClr val="F8CF2C"/>
                </a:solidFill>
              </a:rPr>
              <a:t>The Instructor Portal</a:t>
            </a:r>
          </a:p>
          <a:p>
            <a:endParaRPr lang="fr-CA"/>
          </a:p>
        </p:txBody>
      </p:sp>
      <p:sp>
        <p:nvSpPr>
          <p:cNvPr id="3" name="Rectangle 2">
            <a:extLst>
              <a:ext uri="{FF2B5EF4-FFF2-40B4-BE49-F238E27FC236}">
                <a16:creationId xmlns:a16="http://schemas.microsoft.com/office/drawing/2014/main" id="{FD53DC37-7BE7-4436-A8C8-E2521D861651}"/>
              </a:ext>
            </a:extLst>
          </p:cNvPr>
          <p:cNvSpPr/>
          <p:nvPr/>
        </p:nvSpPr>
        <p:spPr>
          <a:xfrm>
            <a:off x="209725" y="1907491"/>
            <a:ext cx="7378037" cy="3785652"/>
          </a:xfrm>
          <a:prstGeom prst="rect">
            <a:avLst/>
          </a:prstGeom>
        </p:spPr>
        <p:txBody>
          <a:bodyPr wrap="square">
            <a:spAutoFit/>
          </a:bodyPr>
          <a:lstStyle/>
          <a:p>
            <a:pPr marL="0" lvl="2">
              <a:spcAft>
                <a:spcPts val="600"/>
              </a:spcAft>
            </a:pPr>
            <a:r>
              <a:rPr lang="en-CA" sz="2200"/>
              <a:t>The instructor portal is where you can find all the resources for your sessions.</a:t>
            </a:r>
          </a:p>
          <a:p>
            <a:pPr marL="0" lvl="2">
              <a:spcAft>
                <a:spcPts val="600"/>
              </a:spcAft>
            </a:pPr>
            <a:r>
              <a:rPr lang="en-CA" sz="2200"/>
              <a:t>Take the time to review the materials found there, specifically: </a:t>
            </a:r>
          </a:p>
          <a:p>
            <a:pPr marL="285750" lvl="3" indent="-285750">
              <a:spcAft>
                <a:spcPts val="600"/>
              </a:spcAft>
              <a:buFont typeface="Arial" panose="020B0604020202020204" pitchFamily="34" charset="0"/>
              <a:buChar char="•"/>
            </a:pPr>
            <a:r>
              <a:rPr lang="en-CA" sz="2200"/>
              <a:t>The Instructor guide: your go to manual for everything and anything about delivering ERPsim. </a:t>
            </a:r>
          </a:p>
          <a:p>
            <a:pPr marL="285750" lvl="3" indent="-285750">
              <a:spcAft>
                <a:spcPts val="600"/>
              </a:spcAft>
              <a:buFont typeface="Arial" panose="020B0604020202020204" pitchFamily="34" charset="0"/>
              <a:buChar char="•"/>
            </a:pPr>
            <a:r>
              <a:rPr lang="en-CA" sz="2200"/>
              <a:t>The site prep guide. A detailed explanation of how to go about preparing for live, in-person classroom sessions.</a:t>
            </a:r>
          </a:p>
          <a:p>
            <a:pPr marL="285750" lvl="3" indent="-285750">
              <a:spcAft>
                <a:spcPts val="600"/>
              </a:spcAft>
              <a:buFont typeface="Arial" panose="020B0604020202020204" pitchFamily="34" charset="0"/>
              <a:buChar char="•"/>
            </a:pPr>
            <a:r>
              <a:rPr lang="en-CA" sz="2200"/>
              <a:t>The instructor presentation material. Instructional slides which will certainly help you deliver ERPsim. Everything you need for your first few sessions. </a:t>
            </a:r>
          </a:p>
        </p:txBody>
      </p:sp>
    </p:spTree>
    <p:extLst>
      <p:ext uri="{BB962C8B-B14F-4D97-AF65-F5344CB8AC3E}">
        <p14:creationId xmlns:p14="http://schemas.microsoft.com/office/powerpoint/2010/main" val="1451378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0391C61-824C-41A1-8B7A-E618CA81F04B}"/>
              </a:ext>
            </a:extLst>
          </p:cNvPr>
          <p:cNvSpPr txBox="1"/>
          <p:nvPr/>
        </p:nvSpPr>
        <p:spPr>
          <a:xfrm>
            <a:off x="209725" y="408237"/>
            <a:ext cx="4098506" cy="1785104"/>
          </a:xfrm>
          <a:prstGeom prst="rect">
            <a:avLst/>
          </a:prstGeom>
          <a:noFill/>
        </p:spPr>
        <p:txBody>
          <a:bodyPr wrap="square" rtlCol="0">
            <a:spAutoFit/>
          </a:bodyPr>
          <a:lstStyle/>
          <a:p>
            <a:r>
              <a:rPr lang="fr-CA" sz="3400" b="1">
                <a:solidFill>
                  <a:schemeClr val="tx1">
                    <a:lumMod val="75000"/>
                    <a:lumOff val="25000"/>
                  </a:schemeClr>
                </a:solidFill>
                <a:effectLst>
                  <a:outerShdw blurRad="38100" dist="38100" dir="2700000" algn="tl">
                    <a:srgbClr val="000000">
                      <a:alpha val="43137"/>
                    </a:srgbClr>
                  </a:outerShdw>
                </a:effectLst>
              </a:rPr>
              <a:t>4. </a:t>
            </a:r>
          </a:p>
          <a:p>
            <a:r>
              <a:rPr lang="en-US" sz="3400" b="1">
                <a:solidFill>
                  <a:schemeClr val="tx1">
                    <a:lumMod val="75000"/>
                    <a:lumOff val="25000"/>
                  </a:schemeClr>
                </a:solidFill>
                <a:effectLst>
                  <a:outerShdw blurRad="38100" dist="38100" dir="2700000" algn="tl">
                    <a:srgbClr val="000000">
                      <a:alpha val="43137"/>
                    </a:srgbClr>
                  </a:outerShdw>
                </a:effectLst>
              </a:rPr>
              <a:t>Next steps</a:t>
            </a:r>
          </a:p>
          <a:p>
            <a:r>
              <a:rPr lang="en-US" sz="2400" b="1">
                <a:solidFill>
                  <a:srgbClr val="F8CF2C"/>
                </a:solidFill>
              </a:rPr>
              <a:t>Module 1</a:t>
            </a:r>
          </a:p>
          <a:p>
            <a:endParaRPr lang="fr-CA"/>
          </a:p>
        </p:txBody>
      </p:sp>
      <p:sp>
        <p:nvSpPr>
          <p:cNvPr id="3" name="Rectangle 2">
            <a:extLst>
              <a:ext uri="{FF2B5EF4-FFF2-40B4-BE49-F238E27FC236}">
                <a16:creationId xmlns:a16="http://schemas.microsoft.com/office/drawing/2014/main" id="{6FB753AD-28B6-4DAF-99CE-707D0961A9B6}"/>
              </a:ext>
            </a:extLst>
          </p:cNvPr>
          <p:cNvSpPr/>
          <p:nvPr/>
        </p:nvSpPr>
        <p:spPr>
          <a:xfrm>
            <a:off x="209725" y="2144644"/>
            <a:ext cx="9489831" cy="1200329"/>
          </a:xfrm>
          <a:prstGeom prst="rect">
            <a:avLst/>
          </a:prstGeom>
        </p:spPr>
        <p:txBody>
          <a:bodyPr wrap="square">
            <a:spAutoFit/>
          </a:bodyPr>
          <a:lstStyle/>
          <a:p>
            <a:pPr marL="285750" indent="-285750">
              <a:buFont typeface="Arial" panose="020B0604020202020204" pitchFamily="34" charset="0"/>
              <a:buChar char="•"/>
            </a:pPr>
            <a:r>
              <a:rPr lang="en-US" sz="2400"/>
              <a:t>Revise the material of this module</a:t>
            </a:r>
          </a:p>
          <a:p>
            <a:pPr marL="285750" indent="-285750">
              <a:buFont typeface="Arial" panose="020B0604020202020204" pitchFamily="34" charset="0"/>
              <a:buChar char="•"/>
            </a:pPr>
            <a:r>
              <a:rPr lang="en-US" sz="2400"/>
              <a:t>Review the material available on the instructor portal</a:t>
            </a:r>
          </a:p>
          <a:p>
            <a:pPr marL="285750" indent="-285750">
              <a:buFont typeface="Arial" panose="020B0604020202020204" pitchFamily="34" charset="0"/>
              <a:buChar char="•"/>
            </a:pPr>
            <a:r>
              <a:rPr lang="en-US" sz="2400"/>
              <a:t>Complete the Module 1 quiz</a:t>
            </a:r>
          </a:p>
        </p:txBody>
      </p:sp>
      <p:grpSp>
        <p:nvGrpSpPr>
          <p:cNvPr id="14" name="Group 13">
            <a:extLst>
              <a:ext uri="{FF2B5EF4-FFF2-40B4-BE49-F238E27FC236}">
                <a16:creationId xmlns:a16="http://schemas.microsoft.com/office/drawing/2014/main" id="{DD1C6C6A-2165-AB4A-B5B8-6BEE05E95644}"/>
              </a:ext>
            </a:extLst>
          </p:cNvPr>
          <p:cNvGrpSpPr/>
          <p:nvPr/>
        </p:nvGrpSpPr>
        <p:grpSpPr>
          <a:xfrm rot="21173230">
            <a:off x="5201481" y="2850831"/>
            <a:ext cx="4930693" cy="3635669"/>
            <a:chOff x="5603817" y="3289743"/>
            <a:chExt cx="4930693" cy="3635669"/>
          </a:xfrm>
        </p:grpSpPr>
        <p:pic>
          <p:nvPicPr>
            <p:cNvPr id="11" name="Picture 10" descr="A picture containing black, light, white, drawing&#10;&#10;Description automatically generated">
              <a:extLst>
                <a:ext uri="{FF2B5EF4-FFF2-40B4-BE49-F238E27FC236}">
                  <a16:creationId xmlns:a16="http://schemas.microsoft.com/office/drawing/2014/main" id="{8D853857-0AAF-8C4C-84C2-BB5C74C9DFD7}"/>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rot="3980347">
              <a:off x="5603817" y="4950447"/>
              <a:ext cx="1974965" cy="1974965"/>
            </a:xfrm>
            <a:prstGeom prst="rect">
              <a:avLst/>
            </a:prstGeom>
          </p:spPr>
        </p:pic>
        <p:pic>
          <p:nvPicPr>
            <p:cNvPr id="12" name="Picture 11" descr="A picture containing black, light, white, drawing&#10;&#10;Description automatically generated">
              <a:extLst>
                <a:ext uri="{FF2B5EF4-FFF2-40B4-BE49-F238E27FC236}">
                  <a16:creationId xmlns:a16="http://schemas.microsoft.com/office/drawing/2014/main" id="{6777C771-F649-474A-8B6E-D16015E42DB2}"/>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rot="3980347">
              <a:off x="8559545" y="3742288"/>
              <a:ext cx="1974965" cy="1974965"/>
            </a:xfrm>
            <a:prstGeom prst="rect">
              <a:avLst/>
            </a:prstGeom>
          </p:spPr>
        </p:pic>
        <p:pic>
          <p:nvPicPr>
            <p:cNvPr id="13" name="Picture 12" descr="A picture containing black, light, white, drawing&#10;&#10;Description automatically generated">
              <a:extLst>
                <a:ext uri="{FF2B5EF4-FFF2-40B4-BE49-F238E27FC236}">
                  <a16:creationId xmlns:a16="http://schemas.microsoft.com/office/drawing/2014/main" id="{8E386D33-CA5B-DC40-AE0C-A243694A31C1}"/>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rot="3980347" flipH="1">
              <a:off x="6613662" y="3287982"/>
              <a:ext cx="1976400" cy="1979922"/>
            </a:xfrm>
            <a:prstGeom prst="rect">
              <a:avLst/>
            </a:prstGeom>
          </p:spPr>
        </p:pic>
      </p:grpSp>
      <p:pic>
        <p:nvPicPr>
          <p:cNvPr id="15" name="Picture 14" descr="A picture containing black, light, white, drawing&#10;&#10;Description automatically generated">
            <a:extLst>
              <a:ext uri="{FF2B5EF4-FFF2-40B4-BE49-F238E27FC236}">
                <a16:creationId xmlns:a16="http://schemas.microsoft.com/office/drawing/2014/main" id="{CA8C2CE1-EAAF-994E-9939-8CBF6EBFDED6}"/>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rot="3553577" flipH="1">
            <a:off x="8711356" y="1203380"/>
            <a:ext cx="1976400" cy="1979922"/>
          </a:xfrm>
          <a:prstGeom prst="rect">
            <a:avLst/>
          </a:prstGeom>
        </p:spPr>
      </p:pic>
    </p:spTree>
    <p:extLst>
      <p:ext uri="{BB962C8B-B14F-4D97-AF65-F5344CB8AC3E}">
        <p14:creationId xmlns:p14="http://schemas.microsoft.com/office/powerpoint/2010/main" val="2051149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ACB971F-E68A-469C-98C9-57C54011F20A}"/>
              </a:ext>
            </a:extLst>
          </p:cNvPr>
          <p:cNvSpPr txBox="1"/>
          <p:nvPr/>
        </p:nvSpPr>
        <p:spPr>
          <a:xfrm>
            <a:off x="209726" y="469783"/>
            <a:ext cx="3741490" cy="2308324"/>
          </a:xfrm>
          <a:prstGeom prst="rect">
            <a:avLst/>
          </a:prstGeom>
          <a:noFill/>
        </p:spPr>
        <p:txBody>
          <a:bodyPr wrap="square" rtlCol="0">
            <a:spAutoFit/>
          </a:bodyPr>
          <a:lstStyle/>
          <a:p>
            <a:r>
              <a:rPr lang="fr-CA" sz="3400" b="1">
                <a:solidFill>
                  <a:schemeClr val="tx1">
                    <a:lumMod val="75000"/>
                    <a:lumOff val="25000"/>
                  </a:schemeClr>
                </a:solidFill>
                <a:effectLst>
                  <a:outerShdw blurRad="38100" dist="38100" dir="2700000" algn="tl">
                    <a:srgbClr val="000000">
                      <a:alpha val="43137"/>
                    </a:srgbClr>
                  </a:outerShdw>
                </a:effectLst>
              </a:rPr>
              <a:t>1. </a:t>
            </a:r>
          </a:p>
          <a:p>
            <a:r>
              <a:rPr lang="en-US" sz="3400" b="1">
                <a:solidFill>
                  <a:schemeClr val="tx1">
                    <a:lumMod val="75000"/>
                    <a:lumOff val="25000"/>
                  </a:schemeClr>
                </a:solidFill>
                <a:effectLst>
                  <a:outerShdw blurRad="38100" dist="38100" dir="2700000" algn="tl">
                    <a:srgbClr val="000000">
                      <a:alpha val="43137"/>
                    </a:srgbClr>
                  </a:outerShdw>
                </a:effectLst>
              </a:rPr>
              <a:t>Introduction to the Training</a:t>
            </a:r>
          </a:p>
          <a:p>
            <a:r>
              <a:rPr lang="fr-CA" sz="2400" b="1">
                <a:solidFill>
                  <a:srgbClr val="F8CF2C"/>
                </a:solidFill>
              </a:rPr>
              <a:t>Training objectives</a:t>
            </a:r>
          </a:p>
          <a:p>
            <a:endParaRPr lang="fr-CA"/>
          </a:p>
        </p:txBody>
      </p:sp>
      <p:sp>
        <p:nvSpPr>
          <p:cNvPr id="10" name="ZoneTexte 9">
            <a:extLst>
              <a:ext uri="{FF2B5EF4-FFF2-40B4-BE49-F238E27FC236}">
                <a16:creationId xmlns:a16="http://schemas.microsoft.com/office/drawing/2014/main" id="{341F1139-93C6-4320-8E7C-71B62031BF55}"/>
              </a:ext>
            </a:extLst>
          </p:cNvPr>
          <p:cNvSpPr txBox="1"/>
          <p:nvPr/>
        </p:nvSpPr>
        <p:spPr>
          <a:xfrm>
            <a:off x="267988" y="2703389"/>
            <a:ext cx="6335036" cy="4154984"/>
          </a:xfrm>
          <a:prstGeom prst="rect">
            <a:avLst/>
          </a:prstGeom>
          <a:noFill/>
        </p:spPr>
        <p:txBody>
          <a:bodyPr wrap="square" rtlCol="0">
            <a:spAutoFit/>
          </a:bodyPr>
          <a:lstStyle/>
          <a:p>
            <a:r>
              <a:rPr lang="en-CA" sz="2400"/>
              <a:t>Our intentions are to provide </a:t>
            </a:r>
            <a:r>
              <a:rPr lang="en-CA" sz="2400" b="1"/>
              <a:t>accessible</a:t>
            </a:r>
            <a:r>
              <a:rPr lang="en-CA" sz="2400"/>
              <a:t>, </a:t>
            </a:r>
            <a:r>
              <a:rPr lang="en-CA" sz="2400" b="1"/>
              <a:t>affordable</a:t>
            </a:r>
            <a:r>
              <a:rPr lang="en-CA" sz="2400"/>
              <a:t> and </a:t>
            </a:r>
            <a:r>
              <a:rPr lang="en-CA" sz="2400" b="1"/>
              <a:t>learner specific training</a:t>
            </a:r>
            <a:r>
              <a:rPr lang="en-CA" sz="2400"/>
              <a:t> and </a:t>
            </a:r>
            <a:r>
              <a:rPr lang="en-CA" sz="2400" b="1"/>
              <a:t>development materials</a:t>
            </a:r>
            <a:r>
              <a:rPr lang="en-CA" sz="2400"/>
              <a:t> for the certification of future ERPsim™ instructors.</a:t>
            </a:r>
          </a:p>
          <a:p>
            <a:endParaRPr lang="en-CA" sz="2400"/>
          </a:p>
          <a:p>
            <a:r>
              <a:rPr lang="en-CA" sz="2400"/>
              <a:t>Through </a:t>
            </a:r>
            <a:r>
              <a:rPr lang="en-CA" sz="2400" b="1"/>
              <a:t>live</a:t>
            </a:r>
            <a:r>
              <a:rPr lang="en-CA" sz="2400"/>
              <a:t>, </a:t>
            </a:r>
            <a:r>
              <a:rPr lang="en-CA" sz="2400" b="1"/>
              <a:t>scheduled interaction </a:t>
            </a:r>
            <a:r>
              <a:rPr lang="en-CA" sz="2400"/>
              <a:t>with ERPsim™ experts, </a:t>
            </a:r>
            <a:r>
              <a:rPr lang="en-CA" sz="2400" b="1"/>
              <a:t>self-administered assessments </a:t>
            </a:r>
            <a:r>
              <a:rPr lang="en-CA" sz="2400"/>
              <a:t>and </a:t>
            </a:r>
            <a:r>
              <a:rPr lang="en-CA" sz="2400" b="1"/>
              <a:t>self-paced virtual training</a:t>
            </a:r>
            <a:r>
              <a:rPr lang="en-CA" sz="2400"/>
              <a:t>, you will be exposed to the ERPsim™ environment as well as fundamental aspects of business processes and instruction. </a:t>
            </a:r>
          </a:p>
        </p:txBody>
      </p:sp>
      <p:grpSp>
        <p:nvGrpSpPr>
          <p:cNvPr id="6" name="Groupe 5">
            <a:extLst>
              <a:ext uri="{FF2B5EF4-FFF2-40B4-BE49-F238E27FC236}">
                <a16:creationId xmlns:a16="http://schemas.microsoft.com/office/drawing/2014/main" id="{D63B0516-6B27-4BD0-8785-C20664DAFB8C}"/>
              </a:ext>
            </a:extLst>
          </p:cNvPr>
          <p:cNvGrpSpPr/>
          <p:nvPr/>
        </p:nvGrpSpPr>
        <p:grpSpPr>
          <a:xfrm>
            <a:off x="6744984" y="2414214"/>
            <a:ext cx="5237290" cy="4117746"/>
            <a:chOff x="6869718" y="1253629"/>
            <a:chExt cx="5237290" cy="4117746"/>
          </a:xfrm>
        </p:grpSpPr>
        <p:sp>
          <p:nvSpPr>
            <p:cNvPr id="11" name="Rectangle 10">
              <a:extLst>
                <a:ext uri="{FF2B5EF4-FFF2-40B4-BE49-F238E27FC236}">
                  <a16:creationId xmlns:a16="http://schemas.microsoft.com/office/drawing/2014/main" id="{1E872A4A-92D1-49A1-B103-7A43875EAB1A}"/>
                </a:ext>
              </a:extLst>
            </p:cNvPr>
            <p:cNvSpPr/>
            <p:nvPr/>
          </p:nvSpPr>
          <p:spPr>
            <a:xfrm>
              <a:off x="6869718" y="3464168"/>
              <a:ext cx="1908000" cy="1907207"/>
            </a:xfrm>
            <a:prstGeom prst="rect">
              <a:avLst/>
            </a:prstGeom>
            <a:solidFill>
              <a:srgbClr val="F8CF2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3EA0502A-FD21-4755-A6F2-FB66A4853D72}"/>
                </a:ext>
              </a:extLst>
            </p:cNvPr>
            <p:cNvSpPr/>
            <p:nvPr/>
          </p:nvSpPr>
          <p:spPr>
            <a:xfrm>
              <a:off x="10199008" y="1253629"/>
              <a:ext cx="1908000" cy="1907207"/>
            </a:xfrm>
            <a:prstGeom prst="rect">
              <a:avLst/>
            </a:prstGeom>
            <a:solidFill>
              <a:srgbClr val="F8CF2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2">
              <a:extLst>
                <a:ext uri="{FF2B5EF4-FFF2-40B4-BE49-F238E27FC236}">
                  <a16:creationId xmlns:a16="http://schemas.microsoft.com/office/drawing/2014/main" id="{CD765CE2-EEC7-4CB9-B893-4BBB4285D53C}"/>
                </a:ext>
              </a:extLst>
            </p:cNvPr>
            <p:cNvSpPr/>
            <p:nvPr/>
          </p:nvSpPr>
          <p:spPr>
            <a:xfrm>
              <a:off x="7209691" y="1587011"/>
              <a:ext cx="4606349" cy="3477358"/>
            </a:xfrm>
            <a:prstGeom prst="rect">
              <a:avLst/>
            </a:prstGeom>
            <a:solidFill>
              <a:schemeClr val="bg1">
                <a:lumMod val="9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 name="Rectangle 1">
            <a:extLst>
              <a:ext uri="{FF2B5EF4-FFF2-40B4-BE49-F238E27FC236}">
                <a16:creationId xmlns:a16="http://schemas.microsoft.com/office/drawing/2014/main" id="{25768497-7712-449A-A14F-5ECA0285611C}"/>
              </a:ext>
            </a:extLst>
          </p:cNvPr>
          <p:cNvSpPr/>
          <p:nvPr/>
        </p:nvSpPr>
        <p:spPr>
          <a:xfrm>
            <a:off x="7443801" y="3055114"/>
            <a:ext cx="4021369" cy="2862322"/>
          </a:xfrm>
          <a:prstGeom prst="rect">
            <a:avLst/>
          </a:prstGeom>
        </p:spPr>
        <p:txBody>
          <a:bodyPr wrap="square">
            <a:spAutoFit/>
          </a:bodyPr>
          <a:lstStyle/>
          <a:p>
            <a:pPr lvl="0">
              <a:spcAft>
                <a:spcPts val="0"/>
              </a:spcAft>
            </a:pPr>
            <a:r>
              <a:rPr lang="en-CA" sz="2000" b="1">
                <a:latin typeface="Calibri" panose="020F0502020204030204" pitchFamily="34" charset="0"/>
                <a:ea typeface="Calibri" panose="020F0502020204030204" pitchFamily="34" charset="0"/>
                <a:cs typeface="Times New Roman" panose="02020603050405020304" pitchFamily="18" charset="0"/>
              </a:rPr>
              <a:t>By the end of this training you will be able to</a:t>
            </a:r>
            <a:r>
              <a:rPr lang="en-CA" sz="2000">
                <a:latin typeface="Calibri" panose="020F0502020204030204" pitchFamily="34" charset="0"/>
                <a:ea typeface="Calibri" panose="020F0502020204030204" pitchFamily="34" charset="0"/>
                <a:cs typeface="Times New Roman" panose="02020603050405020304" pitchFamily="18" charset="0"/>
              </a:rPr>
              <a:t>:</a:t>
            </a:r>
          </a:p>
          <a:p>
            <a:pPr marL="447675" indent="-285750">
              <a:buFont typeface="Arial" panose="020B0604020202020204" pitchFamily="34" charset="0"/>
              <a:buChar char="•"/>
            </a:pPr>
            <a:r>
              <a:rPr lang="en-CA" sz="2000">
                <a:latin typeface="Calibri" panose="020F0502020204030204" pitchFamily="34" charset="0"/>
                <a:ea typeface="Calibri" panose="020F0502020204030204" pitchFamily="34" charset="0"/>
                <a:cs typeface="Times New Roman" panose="02020603050405020304" pitchFamily="18" charset="0"/>
              </a:rPr>
              <a:t>Request, administrate and facilitate ERPsim™ training sessions and events</a:t>
            </a:r>
          </a:p>
          <a:p>
            <a:pPr marL="447675" indent="-285750">
              <a:buFont typeface="Arial" panose="020B0604020202020204" pitchFamily="34" charset="0"/>
              <a:buChar char="•"/>
            </a:pPr>
            <a:r>
              <a:rPr lang="en-CA" sz="2000">
                <a:latin typeface="Calibri" panose="020F0502020204030204" pitchFamily="34" charset="0"/>
                <a:ea typeface="Calibri" panose="020F0502020204030204" pitchFamily="34" charset="0"/>
                <a:cs typeface="Times New Roman" panose="02020603050405020304" pitchFamily="18" charset="0"/>
              </a:rPr>
              <a:t>Design and develop effective training sessions</a:t>
            </a:r>
          </a:p>
          <a:p>
            <a:pPr marL="447675" indent="-285750">
              <a:buFont typeface="Arial" panose="020B0604020202020204" pitchFamily="34" charset="0"/>
              <a:buChar char="•"/>
            </a:pPr>
            <a:r>
              <a:rPr lang="en-CA" sz="2000">
                <a:latin typeface="Calibri" panose="020F0502020204030204" pitchFamily="34" charset="0"/>
                <a:ea typeface="Calibri" panose="020F0502020204030204" pitchFamily="34" charset="0"/>
                <a:cs typeface="Times New Roman" panose="02020603050405020304" pitchFamily="18" charset="0"/>
              </a:rPr>
              <a:t>Describe and model the business processes of ERPsim</a:t>
            </a:r>
            <a:r>
              <a:rPr lang="en-CA">
                <a:latin typeface="Calibri" panose="020F0502020204030204" pitchFamily="34" charset="0"/>
                <a:ea typeface="Calibri" panose="020F0502020204030204" pitchFamily="34" charset="0"/>
                <a:cs typeface="Times New Roman" panose="02020603050405020304" pitchFamily="18" charset="0"/>
              </a:rPr>
              <a:t>™</a:t>
            </a:r>
            <a:endParaRPr lang="en-CA">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1763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ACB971F-E68A-469C-98C9-57C54011F20A}"/>
              </a:ext>
            </a:extLst>
          </p:cNvPr>
          <p:cNvSpPr txBox="1"/>
          <p:nvPr/>
        </p:nvSpPr>
        <p:spPr>
          <a:xfrm>
            <a:off x="209726" y="469783"/>
            <a:ext cx="3741490" cy="2308324"/>
          </a:xfrm>
          <a:prstGeom prst="rect">
            <a:avLst/>
          </a:prstGeom>
          <a:noFill/>
        </p:spPr>
        <p:txBody>
          <a:bodyPr wrap="square" rtlCol="0">
            <a:spAutoFit/>
          </a:bodyPr>
          <a:lstStyle/>
          <a:p>
            <a:r>
              <a:rPr lang="fr-CA" sz="3400" b="1">
                <a:solidFill>
                  <a:schemeClr val="tx1">
                    <a:lumMod val="75000"/>
                    <a:lumOff val="25000"/>
                  </a:schemeClr>
                </a:solidFill>
                <a:effectLst>
                  <a:outerShdw blurRad="38100" dist="38100" dir="2700000" algn="tl">
                    <a:srgbClr val="000000">
                      <a:alpha val="43137"/>
                    </a:srgbClr>
                  </a:outerShdw>
                </a:effectLst>
              </a:rPr>
              <a:t>1. </a:t>
            </a:r>
          </a:p>
          <a:p>
            <a:r>
              <a:rPr lang="en-US" sz="3400" b="1">
                <a:solidFill>
                  <a:schemeClr val="tx1">
                    <a:lumMod val="75000"/>
                    <a:lumOff val="25000"/>
                  </a:schemeClr>
                </a:solidFill>
                <a:effectLst>
                  <a:outerShdw blurRad="38100" dist="38100" dir="2700000" algn="tl">
                    <a:srgbClr val="000000">
                      <a:alpha val="43137"/>
                    </a:srgbClr>
                  </a:outerShdw>
                </a:effectLst>
              </a:rPr>
              <a:t>Introduction to the Training</a:t>
            </a:r>
          </a:p>
          <a:p>
            <a:r>
              <a:rPr lang="fr-CA" sz="2400" b="1">
                <a:solidFill>
                  <a:srgbClr val="F8CF2C"/>
                </a:solidFill>
              </a:rPr>
              <a:t>Training </a:t>
            </a:r>
            <a:r>
              <a:rPr lang="fr-CA" sz="2400" b="1" err="1">
                <a:solidFill>
                  <a:srgbClr val="F8CF2C"/>
                </a:solidFill>
              </a:rPr>
              <a:t>overview</a:t>
            </a:r>
            <a:endParaRPr lang="fr-CA" sz="2400" b="1">
              <a:solidFill>
                <a:srgbClr val="F8CF2C"/>
              </a:solidFill>
            </a:endParaRPr>
          </a:p>
          <a:p>
            <a:endParaRPr lang="fr-CA"/>
          </a:p>
        </p:txBody>
      </p:sp>
      <p:sp>
        <p:nvSpPr>
          <p:cNvPr id="10" name="ZoneTexte 9">
            <a:extLst>
              <a:ext uri="{FF2B5EF4-FFF2-40B4-BE49-F238E27FC236}">
                <a16:creationId xmlns:a16="http://schemas.microsoft.com/office/drawing/2014/main" id="{341F1139-93C6-4320-8E7C-71B62031BF55}"/>
              </a:ext>
            </a:extLst>
          </p:cNvPr>
          <p:cNvSpPr txBox="1"/>
          <p:nvPr/>
        </p:nvSpPr>
        <p:spPr>
          <a:xfrm>
            <a:off x="209726" y="2444303"/>
            <a:ext cx="6983379" cy="4093428"/>
          </a:xfrm>
          <a:prstGeom prst="rect">
            <a:avLst/>
          </a:prstGeom>
          <a:noFill/>
        </p:spPr>
        <p:txBody>
          <a:bodyPr wrap="square" rtlCol="0">
            <a:spAutoFit/>
          </a:bodyPr>
          <a:lstStyle/>
          <a:p>
            <a:r>
              <a:rPr lang="en-CA" sz="2000"/>
              <a:t>Our Training consists of :</a:t>
            </a:r>
          </a:p>
          <a:p>
            <a:pPr marL="342900" indent="-342900">
              <a:buFont typeface="Arial" panose="020B0604020202020204" pitchFamily="34" charset="0"/>
              <a:buChar char="•"/>
            </a:pPr>
            <a:r>
              <a:rPr lang="en-CA" sz="2000" b="1"/>
              <a:t>Self-paced guided instruction </a:t>
            </a:r>
            <a:r>
              <a:rPr lang="en-CA" sz="2000"/>
              <a:t>delivered through a series of annotated videos spread over 8 modules, facilitated by experts at Baton.</a:t>
            </a:r>
          </a:p>
          <a:p>
            <a:pPr marL="342900" indent="-342900">
              <a:buFont typeface="Arial" panose="020B0604020202020204" pitchFamily="34" charset="0"/>
              <a:buChar char="•"/>
            </a:pPr>
            <a:r>
              <a:rPr lang="en-CA" sz="2000"/>
              <a:t>Access to an </a:t>
            </a:r>
            <a:r>
              <a:rPr lang="en-CA" sz="2000" b="1"/>
              <a:t>instructor-led webinar </a:t>
            </a:r>
            <a:r>
              <a:rPr lang="en-CA" sz="2000"/>
              <a:t>where we will review material, answer questions and discuss ERPsim updates</a:t>
            </a:r>
          </a:p>
          <a:p>
            <a:pPr marL="342900" indent="-342900">
              <a:buFont typeface="Arial" panose="020B0604020202020204" pitchFamily="34" charset="0"/>
              <a:buChar char="•"/>
            </a:pPr>
            <a:r>
              <a:rPr lang="en-CA" sz="2000"/>
              <a:t>Access to a </a:t>
            </a:r>
            <a:r>
              <a:rPr lang="en-CA" sz="2000" b="1"/>
              <a:t>practice space </a:t>
            </a:r>
            <a:r>
              <a:rPr lang="en-CA" sz="2000"/>
              <a:t>(live SAP S/4HANA client and Fiori Launchpad)</a:t>
            </a:r>
          </a:p>
          <a:p>
            <a:pPr marL="342900" indent="-342900">
              <a:buFont typeface="Arial" panose="020B0604020202020204" pitchFamily="34" charset="0"/>
              <a:buChar char="•"/>
            </a:pPr>
            <a:r>
              <a:rPr lang="en-CA" sz="2000"/>
              <a:t>A number of ‘checkpoints’ embedded within the overall course design. </a:t>
            </a:r>
            <a:r>
              <a:rPr lang="en-CA" sz="2000" b="1"/>
              <a:t>Quizzes/Assignments </a:t>
            </a:r>
            <a:r>
              <a:rPr lang="en-CA" sz="2000"/>
              <a:t>will be administered at the end of each module. A passing grade of 60% is required on the module assessments to be able to qualify for the final exam.</a:t>
            </a:r>
          </a:p>
        </p:txBody>
      </p:sp>
    </p:spTree>
    <p:extLst>
      <p:ext uri="{BB962C8B-B14F-4D97-AF65-F5344CB8AC3E}">
        <p14:creationId xmlns:p14="http://schemas.microsoft.com/office/powerpoint/2010/main" val="4204691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ACB971F-E68A-469C-98C9-57C54011F20A}"/>
              </a:ext>
            </a:extLst>
          </p:cNvPr>
          <p:cNvSpPr txBox="1"/>
          <p:nvPr/>
        </p:nvSpPr>
        <p:spPr>
          <a:xfrm>
            <a:off x="209726" y="469783"/>
            <a:ext cx="3741490" cy="2308324"/>
          </a:xfrm>
          <a:prstGeom prst="rect">
            <a:avLst/>
          </a:prstGeom>
          <a:noFill/>
        </p:spPr>
        <p:txBody>
          <a:bodyPr wrap="square" rtlCol="0">
            <a:spAutoFit/>
          </a:bodyPr>
          <a:lstStyle/>
          <a:p>
            <a:r>
              <a:rPr lang="fr-CA" sz="3400" b="1">
                <a:solidFill>
                  <a:schemeClr val="tx1">
                    <a:lumMod val="75000"/>
                    <a:lumOff val="25000"/>
                  </a:schemeClr>
                </a:solidFill>
                <a:effectLst>
                  <a:outerShdw blurRad="38100" dist="38100" dir="2700000" algn="tl">
                    <a:srgbClr val="000000">
                      <a:alpha val="43137"/>
                    </a:srgbClr>
                  </a:outerShdw>
                </a:effectLst>
              </a:rPr>
              <a:t>1. </a:t>
            </a:r>
          </a:p>
          <a:p>
            <a:r>
              <a:rPr lang="en-US" sz="3400" b="1">
                <a:solidFill>
                  <a:schemeClr val="tx1">
                    <a:lumMod val="75000"/>
                    <a:lumOff val="25000"/>
                  </a:schemeClr>
                </a:solidFill>
                <a:effectLst>
                  <a:outerShdw blurRad="38100" dist="38100" dir="2700000" algn="tl">
                    <a:srgbClr val="000000">
                      <a:alpha val="43137"/>
                    </a:srgbClr>
                  </a:outerShdw>
                </a:effectLst>
              </a:rPr>
              <a:t>Introduction to the Training</a:t>
            </a:r>
          </a:p>
          <a:p>
            <a:r>
              <a:rPr lang="fr-CA" sz="2400" b="1">
                <a:solidFill>
                  <a:srgbClr val="F8CF2C"/>
                </a:solidFill>
              </a:rPr>
              <a:t>Training modules</a:t>
            </a:r>
          </a:p>
          <a:p>
            <a:endParaRPr lang="fr-CA"/>
          </a:p>
        </p:txBody>
      </p:sp>
      <p:sp>
        <p:nvSpPr>
          <p:cNvPr id="10" name="ZoneTexte 9">
            <a:extLst>
              <a:ext uri="{FF2B5EF4-FFF2-40B4-BE49-F238E27FC236}">
                <a16:creationId xmlns:a16="http://schemas.microsoft.com/office/drawing/2014/main" id="{341F1139-93C6-4320-8E7C-71B62031BF55}"/>
              </a:ext>
            </a:extLst>
          </p:cNvPr>
          <p:cNvSpPr txBox="1"/>
          <p:nvPr/>
        </p:nvSpPr>
        <p:spPr>
          <a:xfrm>
            <a:off x="209726" y="2595349"/>
            <a:ext cx="7756105" cy="3801041"/>
          </a:xfrm>
          <a:prstGeom prst="rect">
            <a:avLst/>
          </a:prstGeom>
          <a:noFill/>
        </p:spPr>
        <p:txBody>
          <a:bodyPr wrap="square" rtlCol="0">
            <a:spAutoFit/>
          </a:bodyPr>
          <a:lstStyle/>
          <a:p>
            <a:r>
              <a:rPr lang="en-CA" sz="2200" i="1"/>
              <a:t>To be certified as an ERPsim™ trainer, you are required to complete all eight modules and associated assessments of this training program: </a:t>
            </a:r>
            <a:br>
              <a:rPr lang="en-CA" sz="2400" i="1"/>
            </a:br>
            <a:r>
              <a:rPr lang="en-CA" sz="1100" i="1"/>
              <a:t>  </a:t>
            </a:r>
            <a:endParaRPr lang="en-CA" sz="2400" i="1"/>
          </a:p>
          <a:p>
            <a:pPr marL="447675" indent="-228600">
              <a:buFont typeface="+mj-lt"/>
              <a:buAutoNum type="arabicPeriod"/>
            </a:pPr>
            <a:r>
              <a:rPr lang="en-CA" sz="2000"/>
              <a:t>Introduction to ERPsim</a:t>
            </a:r>
          </a:p>
          <a:p>
            <a:pPr marL="447675" indent="-228600">
              <a:buFont typeface="+mj-lt"/>
              <a:buAutoNum type="arabicPeriod"/>
            </a:pPr>
            <a:r>
              <a:rPr lang="en-CA" sz="2000"/>
              <a:t>Exploring the SAP Fiori Launchpad</a:t>
            </a:r>
          </a:p>
          <a:p>
            <a:pPr marL="447675" indent="-228600">
              <a:buFont typeface="+mj-lt"/>
              <a:buAutoNum type="arabicPeriod"/>
            </a:pPr>
            <a:r>
              <a:rPr lang="en-CA" sz="2000"/>
              <a:t>Exploring Baton’s Instructor Portal &amp; Game Controller</a:t>
            </a:r>
          </a:p>
          <a:p>
            <a:pPr marL="447675" indent="-228600">
              <a:buFont typeface="+mj-lt"/>
              <a:buAutoNum type="arabicPeriod"/>
            </a:pPr>
            <a:r>
              <a:rPr lang="en-CA" sz="2000"/>
              <a:t>Overview of ERPsim Distribution</a:t>
            </a:r>
          </a:p>
          <a:p>
            <a:pPr marL="447675" indent="-228600">
              <a:buFont typeface="+mj-lt"/>
              <a:buAutoNum type="arabicPeriod"/>
            </a:pPr>
            <a:r>
              <a:rPr lang="en-CA" sz="2000"/>
              <a:t>Overview of ERPsim Manufacturing</a:t>
            </a:r>
          </a:p>
          <a:p>
            <a:pPr marL="447675" indent="-228600">
              <a:buFont typeface="+mj-lt"/>
              <a:buAutoNum type="arabicPeriod"/>
            </a:pPr>
            <a:r>
              <a:rPr lang="en-CA" sz="2000"/>
              <a:t>Overview of ERPsim Public Sector</a:t>
            </a:r>
          </a:p>
          <a:p>
            <a:pPr marL="447675" indent="-228600">
              <a:buFont typeface="+mj-lt"/>
              <a:buAutoNum type="arabicPeriod"/>
            </a:pPr>
            <a:r>
              <a:rPr lang="en-CA" sz="2000"/>
              <a:t>Debriefing ERPsim</a:t>
            </a:r>
          </a:p>
          <a:p>
            <a:pPr marL="447675" indent="-228600">
              <a:buFont typeface="+mj-lt"/>
              <a:buAutoNum type="arabicPeriod"/>
            </a:pPr>
            <a:r>
              <a:rPr lang="en-CA" sz="2000"/>
              <a:t>How to Conduct Virtual ERPsim sessions (using Zoom)</a:t>
            </a:r>
          </a:p>
        </p:txBody>
      </p:sp>
    </p:spTree>
    <p:extLst>
      <p:ext uri="{BB962C8B-B14F-4D97-AF65-F5344CB8AC3E}">
        <p14:creationId xmlns:p14="http://schemas.microsoft.com/office/powerpoint/2010/main" val="2239938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ACB971F-E68A-469C-98C9-57C54011F20A}"/>
              </a:ext>
            </a:extLst>
          </p:cNvPr>
          <p:cNvSpPr txBox="1"/>
          <p:nvPr/>
        </p:nvSpPr>
        <p:spPr>
          <a:xfrm>
            <a:off x="209726" y="469783"/>
            <a:ext cx="3741490" cy="2308324"/>
          </a:xfrm>
          <a:prstGeom prst="rect">
            <a:avLst/>
          </a:prstGeom>
          <a:noFill/>
        </p:spPr>
        <p:txBody>
          <a:bodyPr wrap="square" rtlCol="0">
            <a:spAutoFit/>
          </a:bodyPr>
          <a:lstStyle/>
          <a:p>
            <a:r>
              <a:rPr lang="fr-CA" sz="3400" b="1">
                <a:solidFill>
                  <a:schemeClr val="tx1">
                    <a:lumMod val="75000"/>
                    <a:lumOff val="25000"/>
                  </a:schemeClr>
                </a:solidFill>
                <a:effectLst>
                  <a:outerShdw blurRad="38100" dist="38100" dir="2700000" algn="tl">
                    <a:srgbClr val="000000">
                      <a:alpha val="43137"/>
                    </a:srgbClr>
                  </a:outerShdw>
                </a:effectLst>
              </a:rPr>
              <a:t>2. </a:t>
            </a:r>
          </a:p>
          <a:p>
            <a:r>
              <a:rPr lang="en-US" sz="3400" b="1">
                <a:solidFill>
                  <a:schemeClr val="tx1">
                    <a:lumMod val="75000"/>
                    <a:lumOff val="25000"/>
                  </a:schemeClr>
                </a:solidFill>
                <a:effectLst>
                  <a:outerShdw blurRad="38100" dist="38100" dir="2700000" algn="tl">
                    <a:srgbClr val="000000">
                      <a:alpha val="43137"/>
                    </a:srgbClr>
                  </a:outerShdw>
                </a:effectLst>
              </a:rPr>
              <a:t>Introduction to ERPsim</a:t>
            </a:r>
          </a:p>
          <a:p>
            <a:r>
              <a:rPr lang="fr-CA" sz="2400" b="1">
                <a:solidFill>
                  <a:srgbClr val="F8CF2C"/>
                </a:solidFill>
              </a:rPr>
              <a:t>Baton Simulations</a:t>
            </a:r>
          </a:p>
          <a:p>
            <a:endParaRPr lang="fr-CA"/>
          </a:p>
        </p:txBody>
      </p:sp>
      <p:sp>
        <p:nvSpPr>
          <p:cNvPr id="10" name="ZoneTexte 9">
            <a:extLst>
              <a:ext uri="{FF2B5EF4-FFF2-40B4-BE49-F238E27FC236}">
                <a16:creationId xmlns:a16="http://schemas.microsoft.com/office/drawing/2014/main" id="{341F1139-93C6-4320-8E7C-71B62031BF55}"/>
              </a:ext>
            </a:extLst>
          </p:cNvPr>
          <p:cNvSpPr txBox="1"/>
          <p:nvPr/>
        </p:nvSpPr>
        <p:spPr>
          <a:xfrm>
            <a:off x="209726" y="2533317"/>
            <a:ext cx="9057366" cy="4093428"/>
          </a:xfrm>
          <a:prstGeom prst="rect">
            <a:avLst/>
          </a:prstGeom>
          <a:noFill/>
        </p:spPr>
        <p:txBody>
          <a:bodyPr wrap="square" rtlCol="0">
            <a:spAutoFit/>
          </a:bodyPr>
          <a:lstStyle/>
          <a:p>
            <a:pPr>
              <a:spcAft>
                <a:spcPts val="600"/>
              </a:spcAft>
            </a:pPr>
            <a:r>
              <a:rPr lang="en-CA" sz="2000"/>
              <a:t>Established in 2009 in Canada, Baton has deep roots in organizational change management (OCM) and learning innovations based on business software like SAP ERP. </a:t>
            </a:r>
          </a:p>
          <a:p>
            <a:pPr>
              <a:spcAft>
                <a:spcPts val="600"/>
              </a:spcAft>
            </a:pPr>
            <a:r>
              <a:rPr lang="en-CA" sz="2000"/>
              <a:t>As experts in OCM, we know software doesn’t solve business problems—people do.</a:t>
            </a:r>
          </a:p>
          <a:p>
            <a:pPr lvl="0">
              <a:spcAft>
                <a:spcPts val="600"/>
              </a:spcAft>
            </a:pPr>
            <a:r>
              <a:rPr lang="en-CA" sz="2000"/>
              <a:t>Our raison d’être is to help these leaders realize their visions for digital transformation with powerful solutions that enable rapid change at each stage of the journey. </a:t>
            </a:r>
          </a:p>
          <a:p>
            <a:pPr lvl="0">
              <a:spcAft>
                <a:spcPts val="600"/>
              </a:spcAft>
            </a:pPr>
            <a:r>
              <a:rPr lang="en-CA" sz="2000"/>
              <a:t>Our solutions ERPsim™, DAS, and DAS Language Localizer, help leaders manage the people side of the equation while leveraging the technology side through faster adoption and better collaboration and communication across global organizations.</a:t>
            </a:r>
          </a:p>
          <a:p>
            <a:pPr lvl="0">
              <a:spcAft>
                <a:spcPts val="600"/>
              </a:spcAft>
            </a:pPr>
            <a:r>
              <a:rPr lang="en-CA" sz="2000"/>
              <a:t>Based in Montréal, Canada, we serve customers in more than 40 countries, on every continent, directly and through our elite channel partner network of systems integrators, training consultancies, and software vendors.</a:t>
            </a:r>
            <a:r>
              <a:rPr lang="en-CA" sz="2000" i="1"/>
              <a:t> </a:t>
            </a:r>
            <a:endParaRPr lang="en-CA" sz="2000"/>
          </a:p>
        </p:txBody>
      </p:sp>
    </p:spTree>
    <p:extLst>
      <p:ext uri="{BB962C8B-B14F-4D97-AF65-F5344CB8AC3E}">
        <p14:creationId xmlns:p14="http://schemas.microsoft.com/office/powerpoint/2010/main" val="1745801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ACB971F-E68A-469C-98C9-57C54011F20A}"/>
              </a:ext>
            </a:extLst>
          </p:cNvPr>
          <p:cNvSpPr txBox="1"/>
          <p:nvPr/>
        </p:nvSpPr>
        <p:spPr>
          <a:xfrm>
            <a:off x="209726" y="469783"/>
            <a:ext cx="3741490" cy="2308324"/>
          </a:xfrm>
          <a:prstGeom prst="rect">
            <a:avLst/>
          </a:prstGeom>
          <a:noFill/>
        </p:spPr>
        <p:txBody>
          <a:bodyPr wrap="square" rtlCol="0">
            <a:spAutoFit/>
          </a:bodyPr>
          <a:lstStyle/>
          <a:p>
            <a:r>
              <a:rPr lang="fr-CA" sz="3400" b="1">
                <a:solidFill>
                  <a:schemeClr val="tx1">
                    <a:lumMod val="75000"/>
                    <a:lumOff val="25000"/>
                  </a:schemeClr>
                </a:solidFill>
                <a:effectLst>
                  <a:outerShdw blurRad="38100" dist="38100" dir="2700000" algn="tl">
                    <a:srgbClr val="000000">
                      <a:alpha val="43137"/>
                    </a:srgbClr>
                  </a:outerShdw>
                </a:effectLst>
              </a:rPr>
              <a:t>2. </a:t>
            </a:r>
          </a:p>
          <a:p>
            <a:r>
              <a:rPr lang="en-US" sz="3400" b="1">
                <a:solidFill>
                  <a:schemeClr val="tx1">
                    <a:lumMod val="75000"/>
                    <a:lumOff val="25000"/>
                  </a:schemeClr>
                </a:solidFill>
                <a:effectLst>
                  <a:outerShdw blurRad="38100" dist="38100" dir="2700000" algn="tl">
                    <a:srgbClr val="000000">
                      <a:alpha val="43137"/>
                    </a:srgbClr>
                  </a:outerShdw>
                </a:effectLst>
              </a:rPr>
              <a:t>Introduction to ERPsim</a:t>
            </a:r>
          </a:p>
          <a:p>
            <a:r>
              <a:rPr lang="fr-CA" sz="2400" b="1">
                <a:solidFill>
                  <a:srgbClr val="F8CF2C"/>
                </a:solidFill>
              </a:rPr>
              <a:t>ERPsim</a:t>
            </a:r>
          </a:p>
          <a:p>
            <a:endParaRPr lang="fr-CA"/>
          </a:p>
        </p:txBody>
      </p:sp>
      <p:sp>
        <p:nvSpPr>
          <p:cNvPr id="10" name="ZoneTexte 9">
            <a:extLst>
              <a:ext uri="{FF2B5EF4-FFF2-40B4-BE49-F238E27FC236}">
                <a16:creationId xmlns:a16="http://schemas.microsoft.com/office/drawing/2014/main" id="{341F1139-93C6-4320-8E7C-71B62031BF55}"/>
              </a:ext>
            </a:extLst>
          </p:cNvPr>
          <p:cNvSpPr txBox="1"/>
          <p:nvPr/>
        </p:nvSpPr>
        <p:spPr>
          <a:xfrm>
            <a:off x="209726" y="2533317"/>
            <a:ext cx="9057366" cy="3580467"/>
          </a:xfrm>
          <a:prstGeom prst="rect">
            <a:avLst/>
          </a:prstGeom>
          <a:noFill/>
        </p:spPr>
        <p:txBody>
          <a:bodyPr wrap="square" rtlCol="0">
            <a:spAutoFit/>
          </a:bodyPr>
          <a:lstStyle/>
          <a:p>
            <a:pPr lvl="0">
              <a:spcAft>
                <a:spcPts val="800"/>
              </a:spcAft>
            </a:pPr>
            <a:r>
              <a:rPr lang="en-CA" sz="2000"/>
              <a:t>Created in 2004 to teach ERP systems to undergraduate and MBA student, ERPsim is a business simulation that runs on a live SAP ERP system. </a:t>
            </a:r>
          </a:p>
          <a:p>
            <a:pPr lvl="0">
              <a:spcAft>
                <a:spcPts val="800"/>
              </a:spcAft>
            </a:pPr>
            <a:r>
              <a:rPr lang="en-CA" sz="2000"/>
              <a:t>Since 2009, Baton as started commercializing ERPsim to companies who are looking to implement SAP, to train their employees or to create a team building event.</a:t>
            </a:r>
          </a:p>
          <a:p>
            <a:pPr lvl="0">
              <a:spcAft>
                <a:spcPts val="800"/>
              </a:spcAft>
            </a:pPr>
            <a:r>
              <a:rPr lang="en-CA" sz="2000"/>
              <a:t>The academic version is now used in more than 250 universities around the world.</a:t>
            </a:r>
          </a:p>
          <a:p>
            <a:pPr lvl="0">
              <a:spcAft>
                <a:spcPts val="800"/>
              </a:spcAft>
            </a:pPr>
            <a:r>
              <a:rPr lang="en-CA" sz="2000"/>
              <a:t>In ERPsim, a fast-paced simulated environment, participants must optimize decisions by sharing information and collaborating using ERP. </a:t>
            </a:r>
          </a:p>
          <a:p>
            <a:pPr lvl="0">
              <a:spcAft>
                <a:spcPts val="800"/>
              </a:spcAft>
            </a:pPr>
            <a:r>
              <a:rPr lang="en-CA" sz="2000"/>
              <a:t>Participants, in small teams, gain more than just an appreciation of enterprise software—they also witness the impact on company performance of communicating and collaborating up- and downstream in an end-to-end process.</a:t>
            </a:r>
          </a:p>
        </p:txBody>
      </p:sp>
    </p:spTree>
    <p:extLst>
      <p:ext uri="{BB962C8B-B14F-4D97-AF65-F5344CB8AC3E}">
        <p14:creationId xmlns:p14="http://schemas.microsoft.com/office/powerpoint/2010/main" val="2138319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ACB971F-E68A-469C-98C9-57C54011F20A}"/>
              </a:ext>
            </a:extLst>
          </p:cNvPr>
          <p:cNvSpPr txBox="1"/>
          <p:nvPr/>
        </p:nvSpPr>
        <p:spPr>
          <a:xfrm>
            <a:off x="209726" y="469783"/>
            <a:ext cx="3741490" cy="2308324"/>
          </a:xfrm>
          <a:prstGeom prst="rect">
            <a:avLst/>
          </a:prstGeom>
          <a:noFill/>
        </p:spPr>
        <p:txBody>
          <a:bodyPr wrap="square" rtlCol="0">
            <a:spAutoFit/>
          </a:bodyPr>
          <a:lstStyle/>
          <a:p>
            <a:r>
              <a:rPr lang="fr-CA" sz="3400" b="1">
                <a:solidFill>
                  <a:schemeClr val="tx1">
                    <a:lumMod val="75000"/>
                    <a:lumOff val="25000"/>
                  </a:schemeClr>
                </a:solidFill>
                <a:effectLst>
                  <a:outerShdw blurRad="38100" dist="38100" dir="2700000" algn="tl">
                    <a:srgbClr val="000000">
                      <a:alpha val="43137"/>
                    </a:srgbClr>
                  </a:outerShdw>
                </a:effectLst>
              </a:rPr>
              <a:t>2. </a:t>
            </a:r>
          </a:p>
          <a:p>
            <a:r>
              <a:rPr lang="en-US" sz="3400" b="1">
                <a:solidFill>
                  <a:schemeClr val="tx1">
                    <a:lumMod val="75000"/>
                    <a:lumOff val="25000"/>
                  </a:schemeClr>
                </a:solidFill>
                <a:effectLst>
                  <a:outerShdw blurRad="38100" dist="38100" dir="2700000" algn="tl">
                    <a:srgbClr val="000000">
                      <a:alpha val="43137"/>
                    </a:srgbClr>
                  </a:outerShdw>
                </a:effectLst>
              </a:rPr>
              <a:t>Introduction to ERPsim</a:t>
            </a:r>
          </a:p>
          <a:p>
            <a:r>
              <a:rPr lang="fr-CA" sz="2400" b="1">
                <a:solidFill>
                  <a:srgbClr val="F8CF2C"/>
                </a:solidFill>
              </a:rPr>
              <a:t>ERPsim</a:t>
            </a:r>
          </a:p>
          <a:p>
            <a:endParaRPr lang="fr-CA"/>
          </a:p>
        </p:txBody>
      </p:sp>
      <p:sp>
        <p:nvSpPr>
          <p:cNvPr id="10" name="ZoneTexte 9">
            <a:extLst>
              <a:ext uri="{FF2B5EF4-FFF2-40B4-BE49-F238E27FC236}">
                <a16:creationId xmlns:a16="http://schemas.microsoft.com/office/drawing/2014/main" id="{341F1139-93C6-4320-8E7C-71B62031BF55}"/>
              </a:ext>
            </a:extLst>
          </p:cNvPr>
          <p:cNvSpPr txBox="1"/>
          <p:nvPr/>
        </p:nvSpPr>
        <p:spPr>
          <a:xfrm>
            <a:off x="209726" y="2533317"/>
            <a:ext cx="9057366" cy="3580467"/>
          </a:xfrm>
          <a:prstGeom prst="rect">
            <a:avLst/>
          </a:prstGeom>
          <a:noFill/>
        </p:spPr>
        <p:txBody>
          <a:bodyPr wrap="square" rtlCol="0">
            <a:spAutoFit/>
          </a:bodyPr>
          <a:lstStyle/>
          <a:p>
            <a:pPr lvl="0">
              <a:spcAft>
                <a:spcPts val="800"/>
              </a:spcAft>
            </a:pPr>
            <a:r>
              <a:rPr lang="en-CA" sz="2000"/>
              <a:t>Created in 2004 to teach ERP systems to undergraduate and MBA student, ERPsim is a business simulation that runs on a live SAP ERP system. </a:t>
            </a:r>
          </a:p>
          <a:p>
            <a:pPr lvl="0">
              <a:spcAft>
                <a:spcPts val="800"/>
              </a:spcAft>
            </a:pPr>
            <a:r>
              <a:rPr lang="en-CA" sz="2000"/>
              <a:t>Since 2009, Baton as started commercializing ERPsim to companies who are looking to implement SAP, to train their employees or to create a team building event.</a:t>
            </a:r>
          </a:p>
          <a:p>
            <a:pPr lvl="0">
              <a:spcAft>
                <a:spcPts val="800"/>
              </a:spcAft>
            </a:pPr>
            <a:r>
              <a:rPr lang="en-CA" sz="2000"/>
              <a:t>The academic version is now used in more than 250 universities around the world.</a:t>
            </a:r>
          </a:p>
          <a:p>
            <a:pPr lvl="0">
              <a:spcAft>
                <a:spcPts val="800"/>
              </a:spcAft>
            </a:pPr>
            <a:r>
              <a:rPr lang="en-CA" sz="2000"/>
              <a:t>In ERPsim, a fast-paced simulated environment, participants must optimize decisions by sharing information and collaborating using ERP. </a:t>
            </a:r>
          </a:p>
          <a:p>
            <a:pPr lvl="0">
              <a:spcAft>
                <a:spcPts val="800"/>
              </a:spcAft>
            </a:pPr>
            <a:r>
              <a:rPr lang="en-CA" sz="2000"/>
              <a:t>Participants, in small teams, gain more than just an appreciation of enterprise software—they also witness the impact on company performance of communicating and collaborating up- and downstream in an end-to-end process.</a:t>
            </a:r>
          </a:p>
        </p:txBody>
      </p:sp>
    </p:spTree>
    <p:extLst>
      <p:ext uri="{BB962C8B-B14F-4D97-AF65-F5344CB8AC3E}">
        <p14:creationId xmlns:p14="http://schemas.microsoft.com/office/powerpoint/2010/main" val="3077610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ACB971F-E68A-469C-98C9-57C54011F20A}"/>
              </a:ext>
            </a:extLst>
          </p:cNvPr>
          <p:cNvSpPr txBox="1"/>
          <p:nvPr/>
        </p:nvSpPr>
        <p:spPr>
          <a:xfrm>
            <a:off x="209726" y="469783"/>
            <a:ext cx="3741490" cy="2031325"/>
          </a:xfrm>
          <a:prstGeom prst="rect">
            <a:avLst/>
          </a:prstGeom>
          <a:noFill/>
        </p:spPr>
        <p:txBody>
          <a:bodyPr wrap="square" rtlCol="0">
            <a:spAutoFit/>
          </a:bodyPr>
          <a:lstStyle/>
          <a:p>
            <a:r>
              <a:rPr lang="fr-CA" sz="3400" b="1">
                <a:solidFill>
                  <a:schemeClr val="tx1">
                    <a:lumMod val="75000"/>
                    <a:lumOff val="25000"/>
                  </a:schemeClr>
                </a:solidFill>
                <a:effectLst>
                  <a:outerShdw blurRad="38100" dist="38100" dir="2700000" algn="tl">
                    <a:srgbClr val="000000">
                      <a:alpha val="43137"/>
                    </a:srgbClr>
                  </a:outerShdw>
                </a:effectLst>
              </a:rPr>
              <a:t>2. </a:t>
            </a:r>
          </a:p>
          <a:p>
            <a:r>
              <a:rPr lang="en-US" sz="3400" b="1">
                <a:solidFill>
                  <a:schemeClr val="tx1">
                    <a:lumMod val="75000"/>
                    <a:lumOff val="25000"/>
                  </a:schemeClr>
                </a:solidFill>
                <a:effectLst>
                  <a:outerShdw blurRad="38100" dist="38100" dir="2700000" algn="tl">
                    <a:srgbClr val="000000">
                      <a:alpha val="43137"/>
                    </a:srgbClr>
                  </a:outerShdw>
                </a:effectLst>
              </a:rPr>
              <a:t>Introduction to ERPsim</a:t>
            </a:r>
          </a:p>
          <a:p>
            <a:r>
              <a:rPr lang="fr-CA" sz="2400" b="1" err="1">
                <a:solidFill>
                  <a:srgbClr val="F8CF2C"/>
                </a:solidFill>
              </a:rPr>
              <a:t>What</a:t>
            </a:r>
            <a:r>
              <a:rPr lang="fr-CA" sz="2400" b="1">
                <a:solidFill>
                  <a:srgbClr val="F8CF2C"/>
                </a:solidFill>
              </a:rPr>
              <a:t> </a:t>
            </a:r>
            <a:r>
              <a:rPr lang="fr-CA" sz="2400" b="1" err="1">
                <a:solidFill>
                  <a:srgbClr val="F8CF2C"/>
                </a:solidFill>
              </a:rPr>
              <a:t>is</a:t>
            </a:r>
            <a:r>
              <a:rPr lang="fr-CA" sz="2400" b="1">
                <a:solidFill>
                  <a:srgbClr val="F8CF2C"/>
                </a:solidFill>
              </a:rPr>
              <a:t> ERPsim?</a:t>
            </a:r>
          </a:p>
        </p:txBody>
      </p:sp>
      <p:grpSp>
        <p:nvGrpSpPr>
          <p:cNvPr id="4" name="Group 4">
            <a:extLst>
              <a:ext uri="{FF2B5EF4-FFF2-40B4-BE49-F238E27FC236}">
                <a16:creationId xmlns:a16="http://schemas.microsoft.com/office/drawing/2014/main" id="{615AC4C6-F401-4323-B4C2-9CB8B05782C1}"/>
              </a:ext>
            </a:extLst>
          </p:cNvPr>
          <p:cNvGrpSpPr/>
          <p:nvPr/>
        </p:nvGrpSpPr>
        <p:grpSpPr>
          <a:xfrm>
            <a:off x="2887398" y="2984381"/>
            <a:ext cx="1694035" cy="1420711"/>
            <a:chOff x="5577517" y="4588584"/>
            <a:chExt cx="3388167" cy="3125654"/>
          </a:xfrm>
        </p:grpSpPr>
        <p:cxnSp>
          <p:nvCxnSpPr>
            <p:cNvPr id="6" name="Elbow Connector 56">
              <a:extLst>
                <a:ext uri="{FF2B5EF4-FFF2-40B4-BE49-F238E27FC236}">
                  <a16:creationId xmlns:a16="http://schemas.microsoft.com/office/drawing/2014/main" id="{A629A868-9118-463F-AA7E-BB1CC2A7DF2C}"/>
                </a:ext>
              </a:extLst>
            </p:cNvPr>
            <p:cNvCxnSpPr/>
            <p:nvPr/>
          </p:nvCxnSpPr>
          <p:spPr>
            <a:xfrm>
              <a:off x="5577517" y="4588584"/>
              <a:ext cx="3388167" cy="1180323"/>
            </a:xfrm>
            <a:prstGeom prst="bentConnector3">
              <a:avLst>
                <a:gd name="adj1" fmla="val 50000"/>
              </a:avLst>
            </a:prstGeom>
            <a:ln w="22225">
              <a:solidFill>
                <a:schemeClr val="tx2">
                  <a:lumMod val="50000"/>
                </a:schemeClr>
              </a:solidFill>
              <a:headEnd type="oval"/>
              <a:tailEnd type="triangle"/>
            </a:ln>
          </p:spPr>
          <p:style>
            <a:lnRef idx="2">
              <a:schemeClr val="accent1"/>
            </a:lnRef>
            <a:fillRef idx="0">
              <a:schemeClr val="accent1"/>
            </a:fillRef>
            <a:effectRef idx="1">
              <a:schemeClr val="accent1"/>
            </a:effectRef>
            <a:fontRef idx="minor">
              <a:schemeClr val="tx1"/>
            </a:fontRef>
          </p:style>
        </p:cxnSp>
        <p:cxnSp>
          <p:nvCxnSpPr>
            <p:cNvPr id="7" name="Elbow Connector 57">
              <a:extLst>
                <a:ext uri="{FF2B5EF4-FFF2-40B4-BE49-F238E27FC236}">
                  <a16:creationId xmlns:a16="http://schemas.microsoft.com/office/drawing/2014/main" id="{ED5ADD72-810A-4E27-B9A7-D93CF26468B2}"/>
                </a:ext>
              </a:extLst>
            </p:cNvPr>
            <p:cNvCxnSpPr/>
            <p:nvPr/>
          </p:nvCxnSpPr>
          <p:spPr>
            <a:xfrm flipV="1">
              <a:off x="5577517" y="7040570"/>
              <a:ext cx="3388167" cy="673668"/>
            </a:xfrm>
            <a:prstGeom prst="bentConnector3">
              <a:avLst>
                <a:gd name="adj1" fmla="val 50000"/>
              </a:avLst>
            </a:prstGeom>
            <a:ln w="22225">
              <a:solidFill>
                <a:schemeClr val="tx2">
                  <a:lumMod val="50000"/>
                </a:schemeClr>
              </a:solidFill>
              <a:headEnd type="oval"/>
              <a:tailEnd type="triangle"/>
            </a:ln>
          </p:spPr>
          <p:style>
            <a:lnRef idx="2">
              <a:schemeClr val="accent1"/>
            </a:lnRef>
            <a:fillRef idx="0">
              <a:schemeClr val="accent1"/>
            </a:fillRef>
            <a:effectRef idx="1">
              <a:schemeClr val="accent1"/>
            </a:effectRef>
            <a:fontRef idx="minor">
              <a:schemeClr val="tx1"/>
            </a:fontRef>
          </p:style>
        </p:cxnSp>
      </p:grpSp>
      <p:grpSp>
        <p:nvGrpSpPr>
          <p:cNvPr id="8" name="Group 72">
            <a:extLst>
              <a:ext uri="{FF2B5EF4-FFF2-40B4-BE49-F238E27FC236}">
                <a16:creationId xmlns:a16="http://schemas.microsoft.com/office/drawing/2014/main" id="{EF4C2082-D3BA-478C-9662-73E8FE308DE3}"/>
              </a:ext>
            </a:extLst>
          </p:cNvPr>
          <p:cNvGrpSpPr/>
          <p:nvPr/>
        </p:nvGrpSpPr>
        <p:grpSpPr>
          <a:xfrm flipH="1">
            <a:off x="7451074" y="2984381"/>
            <a:ext cx="1907645" cy="1420711"/>
            <a:chOff x="5577517" y="4588584"/>
            <a:chExt cx="3388167" cy="3125654"/>
          </a:xfrm>
        </p:grpSpPr>
        <p:cxnSp>
          <p:nvCxnSpPr>
            <p:cNvPr id="9" name="Elbow Connector 73">
              <a:extLst>
                <a:ext uri="{FF2B5EF4-FFF2-40B4-BE49-F238E27FC236}">
                  <a16:creationId xmlns:a16="http://schemas.microsoft.com/office/drawing/2014/main" id="{9C4F0845-01E7-412A-9150-EE44A2558B94}"/>
                </a:ext>
              </a:extLst>
            </p:cNvPr>
            <p:cNvCxnSpPr/>
            <p:nvPr/>
          </p:nvCxnSpPr>
          <p:spPr>
            <a:xfrm>
              <a:off x="5577517" y="4588584"/>
              <a:ext cx="3388167" cy="1180323"/>
            </a:xfrm>
            <a:prstGeom prst="bentConnector3">
              <a:avLst>
                <a:gd name="adj1" fmla="val 50000"/>
              </a:avLst>
            </a:prstGeom>
            <a:ln w="22225">
              <a:solidFill>
                <a:schemeClr val="tx2">
                  <a:lumMod val="50000"/>
                </a:schemeClr>
              </a:solidFill>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1" name="Elbow Connector 74">
              <a:extLst>
                <a:ext uri="{FF2B5EF4-FFF2-40B4-BE49-F238E27FC236}">
                  <a16:creationId xmlns:a16="http://schemas.microsoft.com/office/drawing/2014/main" id="{D30F2DE4-9221-47E2-8F10-3CA3C741BCF5}"/>
                </a:ext>
              </a:extLst>
            </p:cNvPr>
            <p:cNvCxnSpPr/>
            <p:nvPr/>
          </p:nvCxnSpPr>
          <p:spPr>
            <a:xfrm flipV="1">
              <a:off x="5577517" y="7040570"/>
              <a:ext cx="3388167" cy="673668"/>
            </a:xfrm>
            <a:prstGeom prst="bentConnector3">
              <a:avLst>
                <a:gd name="adj1" fmla="val 50000"/>
              </a:avLst>
            </a:prstGeom>
            <a:ln w="22225">
              <a:solidFill>
                <a:schemeClr val="tx2">
                  <a:lumMod val="50000"/>
                </a:schemeClr>
              </a:solidFill>
              <a:headEnd type="oval"/>
              <a:tailEnd type="triangle"/>
            </a:ln>
          </p:spPr>
          <p:style>
            <a:lnRef idx="2">
              <a:schemeClr val="accent1"/>
            </a:lnRef>
            <a:fillRef idx="0">
              <a:schemeClr val="accent1"/>
            </a:fillRef>
            <a:effectRef idx="1">
              <a:schemeClr val="accent1"/>
            </a:effectRef>
            <a:fontRef idx="minor">
              <a:schemeClr val="tx1"/>
            </a:fontRef>
          </p:style>
        </p:cxnSp>
      </p:grpSp>
      <p:sp>
        <p:nvSpPr>
          <p:cNvPr id="12" name="TextBox 28">
            <a:extLst>
              <a:ext uri="{FF2B5EF4-FFF2-40B4-BE49-F238E27FC236}">
                <a16:creationId xmlns:a16="http://schemas.microsoft.com/office/drawing/2014/main" id="{0DE7AAB8-FC69-421E-9A32-DF1761E6B207}"/>
              </a:ext>
            </a:extLst>
          </p:cNvPr>
          <p:cNvSpPr txBox="1"/>
          <p:nvPr/>
        </p:nvSpPr>
        <p:spPr>
          <a:xfrm>
            <a:off x="987494" y="2863254"/>
            <a:ext cx="2025843" cy="246221"/>
          </a:xfrm>
          <a:prstGeom prst="rect">
            <a:avLst/>
          </a:prstGeom>
          <a:noFill/>
        </p:spPr>
        <p:txBody>
          <a:bodyPr wrap="square" lIns="0" tIns="0" rIns="0" bIns="0" rtlCol="1">
            <a:spAutoFit/>
          </a:bodyPr>
          <a:lstStyle/>
          <a:p>
            <a:pPr defTabSz="914309">
              <a:spcAft>
                <a:spcPts val="1600"/>
              </a:spcAft>
              <a:defRPr/>
            </a:pPr>
            <a:r>
              <a:rPr lang="en-US" sz="1600" b="1">
                <a:solidFill>
                  <a:srgbClr val="1C232C"/>
                </a:solidFill>
                <a:latin typeface="Lato Regular"/>
                <a:ea typeface="Open Sans" pitchFamily="34" charset="0"/>
                <a:cs typeface="Lato Regular"/>
              </a:rPr>
              <a:t>Real SAP S/4HANA</a:t>
            </a:r>
          </a:p>
        </p:txBody>
      </p:sp>
      <p:sp>
        <p:nvSpPr>
          <p:cNvPr id="13" name="TextBox 29">
            <a:extLst>
              <a:ext uri="{FF2B5EF4-FFF2-40B4-BE49-F238E27FC236}">
                <a16:creationId xmlns:a16="http://schemas.microsoft.com/office/drawing/2014/main" id="{B3DEED6B-9A57-4ECD-A814-A1E7CF77BAFA}"/>
              </a:ext>
            </a:extLst>
          </p:cNvPr>
          <p:cNvSpPr txBox="1"/>
          <p:nvPr/>
        </p:nvSpPr>
        <p:spPr>
          <a:xfrm>
            <a:off x="987184" y="4263683"/>
            <a:ext cx="1865832" cy="246221"/>
          </a:xfrm>
          <a:prstGeom prst="rect">
            <a:avLst/>
          </a:prstGeom>
          <a:noFill/>
        </p:spPr>
        <p:txBody>
          <a:bodyPr wrap="none" lIns="0" tIns="0" rIns="0" bIns="0" rtlCol="1">
            <a:spAutoFit/>
          </a:bodyPr>
          <a:lstStyle/>
          <a:p>
            <a:pPr defTabSz="914309">
              <a:spcAft>
                <a:spcPts val="1600"/>
              </a:spcAft>
              <a:defRPr/>
            </a:pPr>
            <a:r>
              <a:rPr lang="en-US" sz="1600" b="1">
                <a:solidFill>
                  <a:srgbClr val="1C232C"/>
                </a:solidFill>
                <a:latin typeface="Lato Regular"/>
                <a:ea typeface="Open Sans" pitchFamily="34" charset="0"/>
                <a:cs typeface="Lato Regular"/>
              </a:rPr>
              <a:t>End-to-End Process</a:t>
            </a:r>
          </a:p>
        </p:txBody>
      </p:sp>
      <p:sp>
        <p:nvSpPr>
          <p:cNvPr id="14" name="TextBox 61">
            <a:extLst>
              <a:ext uri="{FF2B5EF4-FFF2-40B4-BE49-F238E27FC236}">
                <a16:creationId xmlns:a16="http://schemas.microsoft.com/office/drawing/2014/main" id="{711E4EF0-D7A7-4122-A8C1-115E89E7F544}"/>
              </a:ext>
            </a:extLst>
          </p:cNvPr>
          <p:cNvSpPr txBox="1"/>
          <p:nvPr/>
        </p:nvSpPr>
        <p:spPr>
          <a:xfrm>
            <a:off x="889216" y="4631614"/>
            <a:ext cx="2816678" cy="872034"/>
          </a:xfrm>
          <a:prstGeom prst="rect">
            <a:avLst/>
          </a:prstGeom>
          <a:noFill/>
        </p:spPr>
        <p:txBody>
          <a:bodyPr wrap="square" lIns="0" tIns="0" rIns="0" bIns="0" rtlCol="1">
            <a:spAutoFit/>
          </a:bodyPr>
          <a:lstStyle/>
          <a:p>
            <a:pPr algn="just" defTabSz="914309">
              <a:lnSpc>
                <a:spcPts val="1732"/>
              </a:lnSpc>
              <a:defRPr/>
            </a:pPr>
            <a:r>
              <a:rPr lang="en-CA" sz="1600">
                <a:solidFill>
                  <a:srgbClr val="1C232C"/>
                </a:solidFill>
              </a:rPr>
              <a:t>Participants experience end-to-end process integration and the value of real-time analytics in a competitive business setting. </a:t>
            </a:r>
            <a:endParaRPr lang="en-US" sz="1600">
              <a:solidFill>
                <a:prstClr val="black"/>
              </a:solidFill>
              <a:latin typeface="Lato Light"/>
              <a:ea typeface="Open Sans" panose="020B0606030504020204" pitchFamily="34" charset="0"/>
              <a:cs typeface="Lato Light"/>
            </a:endParaRPr>
          </a:p>
        </p:txBody>
      </p:sp>
      <p:sp>
        <p:nvSpPr>
          <p:cNvPr id="15" name="TextBox 62">
            <a:extLst>
              <a:ext uri="{FF2B5EF4-FFF2-40B4-BE49-F238E27FC236}">
                <a16:creationId xmlns:a16="http://schemas.microsoft.com/office/drawing/2014/main" id="{3F4B8CFA-66BE-4EDC-8641-8E800D5B33E7}"/>
              </a:ext>
            </a:extLst>
          </p:cNvPr>
          <p:cNvSpPr txBox="1"/>
          <p:nvPr/>
        </p:nvSpPr>
        <p:spPr>
          <a:xfrm>
            <a:off x="899263" y="3092481"/>
            <a:ext cx="2749616" cy="738664"/>
          </a:xfrm>
          <a:prstGeom prst="rect">
            <a:avLst/>
          </a:prstGeom>
          <a:noFill/>
        </p:spPr>
        <p:txBody>
          <a:bodyPr wrap="square" lIns="0" tIns="0" rIns="0" bIns="0" rtlCol="1">
            <a:spAutoFit/>
          </a:bodyPr>
          <a:lstStyle/>
          <a:p>
            <a:pPr algn="just" defTabSz="914309">
              <a:defRPr/>
            </a:pPr>
            <a:r>
              <a:rPr lang="en-CA" sz="1600">
                <a:solidFill>
                  <a:srgbClr val="1C232C"/>
                </a:solidFill>
              </a:rPr>
              <a:t>ERPsim is a business simulation that runs on a live SAP S/4HANA system.  </a:t>
            </a:r>
          </a:p>
        </p:txBody>
      </p:sp>
      <p:sp>
        <p:nvSpPr>
          <p:cNvPr id="16" name="TextBox 75">
            <a:extLst>
              <a:ext uri="{FF2B5EF4-FFF2-40B4-BE49-F238E27FC236}">
                <a16:creationId xmlns:a16="http://schemas.microsoft.com/office/drawing/2014/main" id="{440196F5-41F4-4DB7-817D-EF33A3FB52E3}"/>
              </a:ext>
            </a:extLst>
          </p:cNvPr>
          <p:cNvSpPr txBox="1"/>
          <p:nvPr/>
        </p:nvSpPr>
        <p:spPr>
          <a:xfrm>
            <a:off x="9496645" y="4240594"/>
            <a:ext cx="2244975" cy="246221"/>
          </a:xfrm>
          <a:prstGeom prst="rect">
            <a:avLst/>
          </a:prstGeom>
          <a:noFill/>
        </p:spPr>
        <p:txBody>
          <a:bodyPr wrap="none" lIns="0" tIns="0" rIns="0" bIns="0" rtlCol="1">
            <a:spAutoFit/>
          </a:bodyPr>
          <a:lstStyle/>
          <a:p>
            <a:pPr algn="r" defTabSz="914309">
              <a:spcAft>
                <a:spcPts val="1600"/>
              </a:spcAft>
              <a:defRPr/>
            </a:pPr>
            <a:r>
              <a:rPr lang="en-US" sz="1600" b="1">
                <a:solidFill>
                  <a:srgbClr val="1C232C"/>
                </a:solidFill>
                <a:latin typeface="Lato Regular"/>
                <a:ea typeface="Open Sans" pitchFamily="34" charset="0"/>
                <a:cs typeface="Lato Regular"/>
              </a:rPr>
              <a:t>Run Your Own Business</a:t>
            </a:r>
          </a:p>
        </p:txBody>
      </p:sp>
      <p:sp>
        <p:nvSpPr>
          <p:cNvPr id="17" name="TextBox 76">
            <a:extLst>
              <a:ext uri="{FF2B5EF4-FFF2-40B4-BE49-F238E27FC236}">
                <a16:creationId xmlns:a16="http://schemas.microsoft.com/office/drawing/2014/main" id="{983E27A8-D275-4884-9C92-0A12EC594EF7}"/>
              </a:ext>
            </a:extLst>
          </p:cNvPr>
          <p:cNvSpPr txBox="1"/>
          <p:nvPr/>
        </p:nvSpPr>
        <p:spPr>
          <a:xfrm>
            <a:off x="9496645" y="2836598"/>
            <a:ext cx="2002984" cy="246221"/>
          </a:xfrm>
          <a:prstGeom prst="rect">
            <a:avLst/>
          </a:prstGeom>
          <a:noFill/>
        </p:spPr>
        <p:txBody>
          <a:bodyPr wrap="none" lIns="0" tIns="0" rIns="0" bIns="0" rtlCol="1">
            <a:spAutoFit/>
          </a:bodyPr>
          <a:lstStyle/>
          <a:p>
            <a:pPr algn="r" defTabSz="914309">
              <a:spcAft>
                <a:spcPts val="1600"/>
              </a:spcAft>
              <a:defRPr/>
            </a:pPr>
            <a:r>
              <a:rPr lang="en-US" sz="1600" b="1">
                <a:solidFill>
                  <a:srgbClr val="1C232C"/>
                </a:solidFill>
                <a:latin typeface="Lato Regular"/>
                <a:ea typeface="Open Sans" pitchFamily="34" charset="0"/>
                <a:cs typeface="Lato Regular"/>
              </a:rPr>
              <a:t>Engaging Experience</a:t>
            </a:r>
          </a:p>
        </p:txBody>
      </p:sp>
      <p:sp>
        <p:nvSpPr>
          <p:cNvPr id="18" name="TextBox 77">
            <a:extLst>
              <a:ext uri="{FF2B5EF4-FFF2-40B4-BE49-F238E27FC236}">
                <a16:creationId xmlns:a16="http://schemas.microsoft.com/office/drawing/2014/main" id="{8765AFBB-AB5C-4A60-A055-00500F47C987}"/>
              </a:ext>
            </a:extLst>
          </p:cNvPr>
          <p:cNvSpPr txBox="1"/>
          <p:nvPr/>
        </p:nvSpPr>
        <p:spPr>
          <a:xfrm>
            <a:off x="8498820" y="3113878"/>
            <a:ext cx="2911670" cy="872034"/>
          </a:xfrm>
          <a:prstGeom prst="rect">
            <a:avLst/>
          </a:prstGeom>
          <a:noFill/>
        </p:spPr>
        <p:txBody>
          <a:bodyPr wrap="square" lIns="0" tIns="0" rIns="0" bIns="0" rtlCol="1">
            <a:spAutoFit/>
          </a:bodyPr>
          <a:lstStyle/>
          <a:p>
            <a:pPr algn="just" defTabSz="914309">
              <a:lnSpc>
                <a:spcPts val="1732"/>
              </a:lnSpc>
              <a:defRPr/>
            </a:pPr>
            <a:r>
              <a:rPr lang="en-CA" sz="1500">
                <a:solidFill>
                  <a:srgbClr val="1C232C"/>
                </a:solidFill>
              </a:rPr>
              <a:t>Live competition that promotes an engaging, fun experience for all levels of employees from executives to new hires. </a:t>
            </a:r>
            <a:endParaRPr lang="en-US" sz="1500">
              <a:solidFill>
                <a:prstClr val="black"/>
              </a:solidFill>
              <a:latin typeface="Lato Light"/>
              <a:ea typeface="Open Sans" panose="020B0606030504020204" pitchFamily="34" charset="0"/>
              <a:cs typeface="Lato Light"/>
            </a:endParaRPr>
          </a:p>
        </p:txBody>
      </p:sp>
      <p:sp>
        <p:nvSpPr>
          <p:cNvPr id="19" name="TextBox 78">
            <a:extLst>
              <a:ext uri="{FF2B5EF4-FFF2-40B4-BE49-F238E27FC236}">
                <a16:creationId xmlns:a16="http://schemas.microsoft.com/office/drawing/2014/main" id="{782D6B56-C749-4B9D-810A-A0473130E71A}"/>
              </a:ext>
            </a:extLst>
          </p:cNvPr>
          <p:cNvSpPr txBox="1"/>
          <p:nvPr/>
        </p:nvSpPr>
        <p:spPr>
          <a:xfrm>
            <a:off x="8495101" y="4486815"/>
            <a:ext cx="2832806" cy="1308050"/>
          </a:xfrm>
          <a:prstGeom prst="rect">
            <a:avLst/>
          </a:prstGeom>
          <a:noFill/>
        </p:spPr>
        <p:txBody>
          <a:bodyPr wrap="square" lIns="0" tIns="0" rIns="0" bIns="0" rtlCol="1">
            <a:spAutoFit/>
          </a:bodyPr>
          <a:lstStyle/>
          <a:p>
            <a:pPr algn="just" defTabSz="914309">
              <a:lnSpc>
                <a:spcPts val="1732"/>
              </a:lnSpc>
              <a:defRPr/>
            </a:pPr>
            <a:r>
              <a:rPr lang="en-CA" sz="1500">
                <a:solidFill>
                  <a:srgbClr val="1C232C"/>
                </a:solidFill>
              </a:rPr>
              <a:t>Each team runs their own company, making key business decisions while executing multiple business transactions such as planning, sales, marketing,  procurement and finance.</a:t>
            </a:r>
            <a:endParaRPr lang="en-US" sz="1500">
              <a:solidFill>
                <a:prstClr val="black"/>
              </a:solidFill>
              <a:latin typeface="Lato Light"/>
              <a:ea typeface="Open Sans" panose="020B0606030504020204" pitchFamily="34" charset="0"/>
              <a:cs typeface="Lato Light"/>
            </a:endParaRPr>
          </a:p>
        </p:txBody>
      </p:sp>
      <p:pic>
        <p:nvPicPr>
          <p:cNvPr id="20" name="Picture Placeholder 9" descr="A screenshot of a social media post&#10;&#10;Description generated with very high confidence">
            <a:extLst>
              <a:ext uri="{FF2B5EF4-FFF2-40B4-BE49-F238E27FC236}">
                <a16:creationId xmlns:a16="http://schemas.microsoft.com/office/drawing/2014/main" id="{9A33B4CC-97EC-4198-9488-266EA56CE656}"/>
              </a:ext>
            </a:extLst>
          </p:cNvPr>
          <p:cNvPicPr>
            <a:picLocks noChangeAspect="1"/>
          </p:cNvPicPr>
          <p:nvPr/>
        </p:nvPicPr>
        <p:blipFill>
          <a:blip r:embed="rId2" cstate="print">
            <a:extLst>
              <a:ext uri="{28A0092B-C50C-407E-A947-70E740481C1C}">
                <a14:useLocalDpi xmlns:a14="http://schemas.microsoft.com/office/drawing/2010/main" val="0"/>
              </a:ext>
            </a:extLst>
          </a:blip>
          <a:srcRect l="6048" r="6048"/>
          <a:stretch>
            <a:fillRect/>
          </a:stretch>
        </p:blipFill>
        <p:spPr>
          <a:xfrm>
            <a:off x="4233058" y="2804908"/>
            <a:ext cx="3769852" cy="2290023"/>
          </a:xfrm>
          <a:prstGeom prst="rect">
            <a:avLst/>
          </a:prstGeom>
        </p:spPr>
      </p:pic>
      <p:grpSp>
        <p:nvGrpSpPr>
          <p:cNvPr id="21" name="Groupe 20">
            <a:extLst>
              <a:ext uri="{FF2B5EF4-FFF2-40B4-BE49-F238E27FC236}">
                <a16:creationId xmlns:a16="http://schemas.microsoft.com/office/drawing/2014/main" id="{628ABBF8-A857-4459-9B50-8999BABB8333}"/>
              </a:ext>
            </a:extLst>
          </p:cNvPr>
          <p:cNvGrpSpPr/>
          <p:nvPr/>
        </p:nvGrpSpPr>
        <p:grpSpPr>
          <a:xfrm>
            <a:off x="4034068" y="2455157"/>
            <a:ext cx="4079563" cy="3287460"/>
            <a:chOff x="4016422" y="1889011"/>
            <a:chExt cx="4079681" cy="3287555"/>
          </a:xfrm>
        </p:grpSpPr>
        <p:grpSp>
          <p:nvGrpSpPr>
            <p:cNvPr id="22" name="Group 117">
              <a:extLst>
                <a:ext uri="{FF2B5EF4-FFF2-40B4-BE49-F238E27FC236}">
                  <a16:creationId xmlns:a16="http://schemas.microsoft.com/office/drawing/2014/main" id="{EEEFEE77-A245-4823-B6F0-636B2BE3E22E}"/>
                </a:ext>
              </a:extLst>
            </p:cNvPr>
            <p:cNvGrpSpPr/>
            <p:nvPr/>
          </p:nvGrpSpPr>
          <p:grpSpPr>
            <a:xfrm>
              <a:off x="4016422" y="1889011"/>
              <a:ext cx="4079681" cy="3287555"/>
              <a:chOff x="12304060" y="1166421"/>
              <a:chExt cx="8305292" cy="6662472"/>
            </a:xfrm>
          </p:grpSpPr>
          <p:sp>
            <p:nvSpPr>
              <p:cNvPr id="24" name="Freeform 5">
                <a:extLst>
                  <a:ext uri="{FF2B5EF4-FFF2-40B4-BE49-F238E27FC236}">
                    <a16:creationId xmlns:a16="http://schemas.microsoft.com/office/drawing/2014/main" id="{34B8CEF6-71AF-4795-A32A-4C18B9184CF2}"/>
                  </a:ext>
                </a:extLst>
              </p:cNvPr>
              <p:cNvSpPr>
                <a:spLocks/>
              </p:cNvSpPr>
              <p:nvPr/>
            </p:nvSpPr>
            <p:spPr bwMode="auto">
              <a:xfrm>
                <a:off x="12304060" y="1166421"/>
                <a:ext cx="8305292" cy="5020727"/>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chemeClr val="bg1">
                  <a:lumMod val="8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1" tIns="22850" rIns="45701" bIns="22850" numCol="1" anchor="t" anchorCtr="0" compatLnSpc="1">
                <a:prstTxWarp prst="textNoShape">
                  <a:avLst/>
                </a:prstTxWarp>
              </a:bodyPr>
              <a:lstStyle/>
              <a:p>
                <a:pPr defTabSz="914309">
                  <a:defRPr/>
                </a:pPr>
                <a:endParaRPr lang="id-ID" sz="1799">
                  <a:solidFill>
                    <a:prstClr val="black"/>
                  </a:solidFill>
                  <a:latin typeface="Source Sans Pro Regular" charset="0"/>
                </a:endParaRPr>
              </a:p>
            </p:txBody>
          </p:sp>
          <p:sp>
            <p:nvSpPr>
              <p:cNvPr id="25" name="Freeform 7">
                <a:extLst>
                  <a:ext uri="{FF2B5EF4-FFF2-40B4-BE49-F238E27FC236}">
                    <a16:creationId xmlns:a16="http://schemas.microsoft.com/office/drawing/2014/main" id="{BB63C8A0-EC34-442E-B599-030ED56BFE02}"/>
                  </a:ext>
                </a:extLst>
              </p:cNvPr>
              <p:cNvSpPr>
                <a:spLocks noEditPoints="1"/>
              </p:cNvSpPr>
              <p:nvPr/>
            </p:nvSpPr>
            <p:spPr bwMode="auto">
              <a:xfrm>
                <a:off x="12627309" y="1507993"/>
                <a:ext cx="7658794" cy="4333911"/>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45701" tIns="22850" rIns="45701" bIns="22850" numCol="1" anchor="t" anchorCtr="0" compatLnSpc="1">
                <a:prstTxWarp prst="textNoShape">
                  <a:avLst/>
                </a:prstTxWarp>
              </a:bodyPr>
              <a:lstStyle/>
              <a:p>
                <a:pPr defTabSz="914309">
                  <a:defRPr/>
                </a:pPr>
                <a:endParaRPr lang="id-ID" sz="1799">
                  <a:solidFill>
                    <a:prstClr val="black"/>
                  </a:solidFill>
                  <a:latin typeface="Source Sans Pro Regular" charset="0"/>
                </a:endParaRPr>
              </a:p>
            </p:txBody>
          </p:sp>
          <p:sp>
            <p:nvSpPr>
              <p:cNvPr id="26" name="Rectangle 8">
                <a:extLst>
                  <a:ext uri="{FF2B5EF4-FFF2-40B4-BE49-F238E27FC236}">
                    <a16:creationId xmlns:a16="http://schemas.microsoft.com/office/drawing/2014/main" id="{C1AF9444-5C2D-428B-9643-34165D10D2D8}"/>
                  </a:ext>
                </a:extLst>
              </p:cNvPr>
              <p:cNvSpPr>
                <a:spLocks noChangeArrowheads="1"/>
              </p:cNvSpPr>
              <p:nvPr/>
            </p:nvSpPr>
            <p:spPr bwMode="auto">
              <a:xfrm>
                <a:off x="12661894" y="1630076"/>
                <a:ext cx="7585329" cy="426045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01" tIns="22850" rIns="45701" bIns="22850" numCol="1" anchor="t" anchorCtr="0" compatLnSpc="1">
                <a:prstTxWarp prst="textNoShape">
                  <a:avLst/>
                </a:prstTxWarp>
              </a:bodyPr>
              <a:lstStyle/>
              <a:p>
                <a:pPr defTabSz="914309">
                  <a:defRPr/>
                </a:pPr>
                <a:endParaRPr lang="id-ID" sz="1799">
                  <a:solidFill>
                    <a:prstClr val="black"/>
                  </a:solidFill>
                  <a:latin typeface="Source Sans Pro Regular" charset="0"/>
                </a:endParaRPr>
              </a:p>
            </p:txBody>
          </p:sp>
          <p:grpSp>
            <p:nvGrpSpPr>
              <p:cNvPr id="27" name="Group 121">
                <a:extLst>
                  <a:ext uri="{FF2B5EF4-FFF2-40B4-BE49-F238E27FC236}">
                    <a16:creationId xmlns:a16="http://schemas.microsoft.com/office/drawing/2014/main" id="{7ABAC36E-F364-4176-8C1D-F38A5F74A266}"/>
                  </a:ext>
                </a:extLst>
              </p:cNvPr>
              <p:cNvGrpSpPr/>
              <p:nvPr/>
            </p:nvGrpSpPr>
            <p:grpSpPr>
              <a:xfrm>
                <a:off x="16399771" y="1298642"/>
                <a:ext cx="113873" cy="121204"/>
                <a:chOff x="16399771" y="1298642"/>
                <a:chExt cx="113873" cy="121204"/>
              </a:xfrm>
              <a:solidFill>
                <a:schemeClr val="bg1">
                  <a:lumMod val="65000"/>
                </a:schemeClr>
              </a:solidFill>
            </p:grpSpPr>
            <p:sp>
              <p:nvSpPr>
                <p:cNvPr id="31" name="Oval 11">
                  <a:extLst>
                    <a:ext uri="{FF2B5EF4-FFF2-40B4-BE49-F238E27FC236}">
                      <a16:creationId xmlns:a16="http://schemas.microsoft.com/office/drawing/2014/main" id="{65A855F5-EF69-4CD9-8C81-988D0654F8FB}"/>
                    </a:ext>
                  </a:extLst>
                </p:cNvPr>
                <p:cNvSpPr>
                  <a:spLocks noChangeArrowheads="1"/>
                </p:cNvSpPr>
                <p:nvPr/>
              </p:nvSpPr>
              <p:spPr bwMode="auto">
                <a:xfrm>
                  <a:off x="16399771" y="1305988"/>
                  <a:ext cx="113873" cy="113858"/>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1" tIns="22850" rIns="45701" bIns="22850" numCol="1" anchor="t" anchorCtr="0" compatLnSpc="1">
                  <a:prstTxWarp prst="textNoShape">
                    <a:avLst/>
                  </a:prstTxWarp>
                </a:bodyPr>
                <a:lstStyle/>
                <a:p>
                  <a:pPr defTabSz="914309">
                    <a:defRPr/>
                  </a:pPr>
                  <a:endParaRPr lang="id-ID" sz="1799">
                    <a:solidFill>
                      <a:prstClr val="black"/>
                    </a:solidFill>
                    <a:latin typeface="Source Sans Pro Regular" charset="0"/>
                  </a:endParaRPr>
                </a:p>
              </p:txBody>
            </p:sp>
            <p:sp>
              <p:nvSpPr>
                <p:cNvPr id="32" name="Oval 12">
                  <a:extLst>
                    <a:ext uri="{FF2B5EF4-FFF2-40B4-BE49-F238E27FC236}">
                      <a16:creationId xmlns:a16="http://schemas.microsoft.com/office/drawing/2014/main" id="{C07AEED9-A1B5-43F1-8401-4B4830EF2F53}"/>
                    </a:ext>
                  </a:extLst>
                </p:cNvPr>
                <p:cNvSpPr>
                  <a:spLocks noChangeArrowheads="1"/>
                </p:cNvSpPr>
                <p:nvPr/>
              </p:nvSpPr>
              <p:spPr bwMode="auto">
                <a:xfrm>
                  <a:off x="16399771" y="1298642"/>
                  <a:ext cx="113873" cy="113858"/>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1" tIns="22850" rIns="45701" bIns="22850" numCol="1" anchor="t" anchorCtr="0" compatLnSpc="1">
                  <a:prstTxWarp prst="textNoShape">
                    <a:avLst/>
                  </a:prstTxWarp>
                </a:bodyPr>
                <a:lstStyle/>
                <a:p>
                  <a:pPr defTabSz="914309">
                    <a:defRPr/>
                  </a:pPr>
                  <a:endParaRPr lang="id-ID" sz="1799">
                    <a:solidFill>
                      <a:prstClr val="black"/>
                    </a:solidFill>
                    <a:latin typeface="Source Sans Pro Regular" charset="0"/>
                  </a:endParaRPr>
                </a:p>
              </p:txBody>
            </p:sp>
            <p:sp>
              <p:nvSpPr>
                <p:cNvPr id="33" name="Oval 13">
                  <a:extLst>
                    <a:ext uri="{FF2B5EF4-FFF2-40B4-BE49-F238E27FC236}">
                      <a16:creationId xmlns:a16="http://schemas.microsoft.com/office/drawing/2014/main" id="{FA5875AD-9AB3-446B-A4B9-E670E48EB914}"/>
                    </a:ext>
                  </a:extLst>
                </p:cNvPr>
                <p:cNvSpPr>
                  <a:spLocks noChangeArrowheads="1"/>
                </p:cNvSpPr>
                <p:nvPr/>
              </p:nvSpPr>
              <p:spPr bwMode="auto">
                <a:xfrm>
                  <a:off x="16418136" y="1317007"/>
                  <a:ext cx="77140" cy="73456"/>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1" tIns="22850" rIns="45701" bIns="22850" numCol="1" anchor="t" anchorCtr="0" compatLnSpc="1">
                  <a:prstTxWarp prst="textNoShape">
                    <a:avLst/>
                  </a:prstTxWarp>
                </a:bodyPr>
                <a:lstStyle/>
                <a:p>
                  <a:pPr defTabSz="914309">
                    <a:defRPr/>
                  </a:pPr>
                  <a:endParaRPr lang="id-ID" sz="1799">
                    <a:solidFill>
                      <a:prstClr val="black"/>
                    </a:solidFill>
                    <a:latin typeface="Source Sans Pro Regular" charset="0"/>
                  </a:endParaRPr>
                </a:p>
              </p:txBody>
            </p:sp>
            <p:sp>
              <p:nvSpPr>
                <p:cNvPr id="34" name="Oval 14">
                  <a:extLst>
                    <a:ext uri="{FF2B5EF4-FFF2-40B4-BE49-F238E27FC236}">
                      <a16:creationId xmlns:a16="http://schemas.microsoft.com/office/drawing/2014/main" id="{D0A142EB-3BB8-4568-9C2A-61E7E2FB0528}"/>
                    </a:ext>
                  </a:extLst>
                </p:cNvPr>
                <p:cNvSpPr>
                  <a:spLocks noChangeArrowheads="1"/>
                </p:cNvSpPr>
                <p:nvPr/>
              </p:nvSpPr>
              <p:spPr bwMode="auto">
                <a:xfrm>
                  <a:off x="16440176" y="1331698"/>
                  <a:ext cx="36733" cy="44074"/>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1" tIns="22850" rIns="45701" bIns="22850" numCol="1" anchor="t" anchorCtr="0" compatLnSpc="1">
                  <a:prstTxWarp prst="textNoShape">
                    <a:avLst/>
                  </a:prstTxWarp>
                </a:bodyPr>
                <a:lstStyle/>
                <a:p>
                  <a:pPr defTabSz="914309">
                    <a:defRPr/>
                  </a:pPr>
                  <a:endParaRPr lang="id-ID" sz="1799">
                    <a:solidFill>
                      <a:prstClr val="black"/>
                    </a:solidFill>
                    <a:latin typeface="Source Sans Pro Regular" charset="0"/>
                  </a:endParaRPr>
                </a:p>
              </p:txBody>
            </p:sp>
            <p:sp>
              <p:nvSpPr>
                <p:cNvPr id="35" name="Oval 15">
                  <a:extLst>
                    <a:ext uri="{FF2B5EF4-FFF2-40B4-BE49-F238E27FC236}">
                      <a16:creationId xmlns:a16="http://schemas.microsoft.com/office/drawing/2014/main" id="{D386EBB7-4F71-48DE-BA31-141C131B57D7}"/>
                    </a:ext>
                  </a:extLst>
                </p:cNvPr>
                <p:cNvSpPr>
                  <a:spLocks noChangeArrowheads="1"/>
                </p:cNvSpPr>
                <p:nvPr/>
              </p:nvSpPr>
              <p:spPr bwMode="auto">
                <a:xfrm>
                  <a:off x="16451197" y="1350061"/>
                  <a:ext cx="11021" cy="1102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1" tIns="22850" rIns="45701" bIns="22850" numCol="1" anchor="t" anchorCtr="0" compatLnSpc="1">
                  <a:prstTxWarp prst="textNoShape">
                    <a:avLst/>
                  </a:prstTxWarp>
                </a:bodyPr>
                <a:lstStyle/>
                <a:p>
                  <a:pPr defTabSz="914309">
                    <a:defRPr/>
                  </a:pPr>
                  <a:endParaRPr lang="id-ID" sz="1799">
                    <a:solidFill>
                      <a:prstClr val="black"/>
                    </a:solidFill>
                    <a:latin typeface="Source Sans Pro Regular" charset="0"/>
                  </a:endParaRPr>
                </a:p>
              </p:txBody>
            </p:sp>
          </p:grpSp>
          <p:sp>
            <p:nvSpPr>
              <p:cNvPr id="28" name="Freeform 17">
                <a:extLst>
                  <a:ext uri="{FF2B5EF4-FFF2-40B4-BE49-F238E27FC236}">
                    <a16:creationId xmlns:a16="http://schemas.microsoft.com/office/drawing/2014/main" id="{F790914C-CFF0-4FDB-80ED-A2D198E06B8C}"/>
                  </a:ext>
                </a:extLst>
              </p:cNvPr>
              <p:cNvSpPr>
                <a:spLocks/>
              </p:cNvSpPr>
              <p:nvPr/>
            </p:nvSpPr>
            <p:spPr bwMode="auto">
              <a:xfrm>
                <a:off x="12304060" y="6187148"/>
                <a:ext cx="8305292" cy="789654"/>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1" tIns="22850" rIns="45701" bIns="22850" numCol="1" anchor="t" anchorCtr="0" compatLnSpc="1">
                <a:prstTxWarp prst="textNoShape">
                  <a:avLst/>
                </a:prstTxWarp>
              </a:bodyPr>
              <a:lstStyle/>
              <a:p>
                <a:pPr defTabSz="914309">
                  <a:defRPr/>
                </a:pPr>
                <a:endParaRPr lang="id-ID" sz="1799">
                  <a:solidFill>
                    <a:prstClr val="black"/>
                  </a:solidFill>
                  <a:latin typeface="Source Sans Pro Regular" charset="0"/>
                </a:endParaRPr>
              </a:p>
            </p:txBody>
          </p:sp>
          <p:sp>
            <p:nvSpPr>
              <p:cNvPr id="29" name="Freeform 10">
                <a:extLst>
                  <a:ext uri="{FF2B5EF4-FFF2-40B4-BE49-F238E27FC236}">
                    <a16:creationId xmlns:a16="http://schemas.microsoft.com/office/drawing/2014/main" id="{8828B677-409F-4D4C-85D3-78A2E5406774}"/>
                  </a:ext>
                </a:extLst>
              </p:cNvPr>
              <p:cNvSpPr>
                <a:spLocks/>
              </p:cNvSpPr>
              <p:nvPr/>
            </p:nvSpPr>
            <p:spPr bwMode="auto">
              <a:xfrm>
                <a:off x="15029635" y="6862944"/>
                <a:ext cx="2821081" cy="965949"/>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1" tIns="22850" rIns="45701" bIns="22850" numCol="1" anchor="t" anchorCtr="0" compatLnSpc="1">
                <a:prstTxWarp prst="textNoShape">
                  <a:avLst/>
                </a:prstTxWarp>
              </a:bodyPr>
              <a:lstStyle/>
              <a:p>
                <a:pPr defTabSz="914309">
                  <a:defRPr/>
                </a:pPr>
                <a:endParaRPr lang="id-ID" sz="1799">
                  <a:solidFill>
                    <a:prstClr val="black"/>
                  </a:solidFill>
                  <a:latin typeface="Source Sans Pro Regular" charset="0"/>
                </a:endParaRPr>
              </a:p>
            </p:txBody>
          </p:sp>
          <p:sp>
            <p:nvSpPr>
              <p:cNvPr id="30" name="Freeform 16">
                <a:extLst>
                  <a:ext uri="{FF2B5EF4-FFF2-40B4-BE49-F238E27FC236}">
                    <a16:creationId xmlns:a16="http://schemas.microsoft.com/office/drawing/2014/main" id="{5CDE494B-63D5-4411-AF3D-7EFC6F759B93}"/>
                  </a:ext>
                </a:extLst>
              </p:cNvPr>
              <p:cNvSpPr>
                <a:spLocks/>
              </p:cNvSpPr>
              <p:nvPr/>
            </p:nvSpPr>
            <p:spPr bwMode="auto">
              <a:xfrm>
                <a:off x="15029635" y="6862944"/>
                <a:ext cx="2281109" cy="965949"/>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01" tIns="22850" rIns="45701" bIns="22850" numCol="1" anchor="t" anchorCtr="0" compatLnSpc="1">
                <a:prstTxWarp prst="textNoShape">
                  <a:avLst/>
                </a:prstTxWarp>
              </a:bodyPr>
              <a:lstStyle/>
              <a:p>
                <a:pPr defTabSz="914309">
                  <a:defRPr/>
                </a:pPr>
                <a:endParaRPr lang="id-ID" sz="1799">
                  <a:solidFill>
                    <a:prstClr val="black"/>
                  </a:solidFill>
                  <a:latin typeface="Source Sans Pro Regular" charset="0"/>
                </a:endParaRPr>
              </a:p>
            </p:txBody>
          </p:sp>
        </p:grpSp>
        <p:pic>
          <p:nvPicPr>
            <p:cNvPr id="23" name="Image 22">
              <a:extLst>
                <a:ext uri="{FF2B5EF4-FFF2-40B4-BE49-F238E27FC236}">
                  <a16:creationId xmlns:a16="http://schemas.microsoft.com/office/drawing/2014/main" id="{E2E69A72-8453-4E92-A07F-A1F7C2D625AE}"/>
                </a:ext>
              </a:extLst>
            </p:cNvPr>
            <p:cNvPicPr>
              <a:picLocks noChangeAspect="1"/>
            </p:cNvPicPr>
            <p:nvPr/>
          </p:nvPicPr>
          <p:blipFill rotWithShape="1">
            <a:blip r:embed="rId4"/>
            <a:srcRect l="3781" b="1544"/>
            <a:stretch/>
          </p:blipFill>
          <p:spPr>
            <a:xfrm>
              <a:off x="4192195" y="2107183"/>
              <a:ext cx="3726025" cy="2146238"/>
            </a:xfrm>
            <a:prstGeom prst="rect">
              <a:avLst/>
            </a:prstGeom>
          </p:spPr>
        </p:pic>
      </p:grpSp>
    </p:spTree>
    <p:extLst>
      <p:ext uri="{BB962C8B-B14F-4D97-AF65-F5344CB8AC3E}">
        <p14:creationId xmlns:p14="http://schemas.microsoft.com/office/powerpoint/2010/main" val="382831074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07EA3AFD59C64EA874246E3D3D7A91" ma:contentTypeVersion="12" ma:contentTypeDescription="Create a new document." ma:contentTypeScope="" ma:versionID="9054fa0c49a3d12d05748d0150417286">
  <xsd:schema xmlns:xsd="http://www.w3.org/2001/XMLSchema" xmlns:xs="http://www.w3.org/2001/XMLSchema" xmlns:p="http://schemas.microsoft.com/office/2006/metadata/properties" xmlns:ns2="a1fad71f-af27-4732-a3f7-ded52d7a8426" xmlns:ns3="3398906c-a62c-42fb-943c-3d5c02dfac6d" targetNamespace="http://schemas.microsoft.com/office/2006/metadata/properties" ma:root="true" ma:fieldsID="01cf3cbf49b19f95d093b6395e66dda3" ns2:_="" ns3:_="">
    <xsd:import namespace="a1fad71f-af27-4732-a3f7-ded52d7a8426"/>
    <xsd:import namespace="3398906c-a62c-42fb-943c-3d5c02dfac6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fad71f-af27-4732-a3f7-ded52d7a842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98906c-a62c-42fb-943c-3d5c02dfac6d"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a1fad71f-af27-4732-a3f7-ded52d7a8426">
      <UserInfo>
        <DisplayName>Kamran Shaikh</DisplayName>
        <AccountId>53</AccountId>
        <AccountType/>
      </UserInfo>
      <UserInfo>
        <DisplayName>Guy Couillard</DisplayName>
        <AccountId>12</AccountId>
        <AccountType/>
      </UserInfo>
    </SharedWithUsers>
  </documentManagement>
</p:properties>
</file>

<file path=customXml/itemProps1.xml><?xml version="1.0" encoding="utf-8"?>
<ds:datastoreItem xmlns:ds="http://schemas.openxmlformats.org/officeDocument/2006/customXml" ds:itemID="{8D1F561C-8A87-4353-A524-956B0189118C}">
  <ds:schemaRefs>
    <ds:schemaRef ds:uri="http://schemas.microsoft.com/sharepoint/v3/contenttype/forms"/>
  </ds:schemaRefs>
</ds:datastoreItem>
</file>

<file path=customXml/itemProps2.xml><?xml version="1.0" encoding="utf-8"?>
<ds:datastoreItem xmlns:ds="http://schemas.openxmlformats.org/officeDocument/2006/customXml" ds:itemID="{14E44C3C-3AA4-45C7-A163-568A9E061C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fad71f-af27-4732-a3f7-ded52d7a8426"/>
    <ds:schemaRef ds:uri="3398906c-a62c-42fb-943c-3d5c02dfac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1912B1-F94A-4F29-88DA-FF84D4CEC980}">
  <ds:schemaRefs>
    <ds:schemaRef ds:uri="http://schemas.microsoft.com/office/2006/metadata/properties"/>
    <ds:schemaRef ds:uri="http://schemas.microsoft.com/office/infopath/2007/PartnerControls"/>
    <ds:schemaRef ds:uri="a1fad71f-af27-4732-a3f7-ded52d7a8426"/>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26</Slides>
  <Notes>1</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Amélie Poulin</dc:creator>
  <cp:revision>2</cp:revision>
  <dcterms:created xsi:type="dcterms:W3CDTF">2020-04-14T01:23:29Z</dcterms:created>
  <dcterms:modified xsi:type="dcterms:W3CDTF">2020-08-04T15:46:53Z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0x0101006607EA3AFD59C64EA874246E3D3D7A91</vt:lpwstr>
  </property>
</Properties>
</file>