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8" r:id="rId6"/>
    <p:sldId id="257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66" r:id="rId22"/>
    <p:sldId id="26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F2C"/>
    <a:srgbClr val="18171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 snapToObjects="1" showGuide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7A077-9C44-FD41-A95B-7EE2E8F1B60F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29B91-8787-3B4F-8EB1-758494612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29B91-8787-3B4F-8EB1-7584946121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4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E31E4-A79D-4051-B84F-DA507CB0B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A2B14-0757-4ED5-B604-8C31BCF6C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8109A4-1263-4204-8FCC-3C267CBF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20-12-14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6AAD4F-FB9C-45A1-BF10-A9E9AECD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FD4B9-40B6-4755-B4B2-088407F9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361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D79BA2-F175-48BB-B076-BF462F22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D4E6E9-B371-42BD-A76E-56ECB13E4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131EBD-8FC3-4421-B7FD-227E9A8C9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20-12-14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D3498C-7D88-49F9-BD07-C9420184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C0EE5-CE16-453E-92A4-D50153B0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993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E236A80-0403-4B90-8F9C-A9F9E1F73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DC8833-494F-4188-BFE8-837881D09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6C0A2D-5416-4299-A2BC-8997EC3A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20-12-14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69152B-7922-41F3-879F-CFA5A78D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2F6D60-8A8A-4171-9321-49D0215E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815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1C624-E455-4A47-B49D-B1ADFBAD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B0A74C-9854-4BC9-B1C6-0EA3D2752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83AE23-6EFA-4255-96BF-4BE85823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20-12-14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81C505-966B-48E4-BD6B-CC0C6555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164FD9-B7A7-4F3F-A525-69AACC07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9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3DD62-44AA-4D39-B79B-98303166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20A3EB-EC51-4C36-BB49-DAC4307CB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FAC22D-741B-40BB-9BE8-6DFDABAC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20-12-14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88DA82-9B74-4027-A5E8-A8A950E4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215C53-84A9-48E5-93AB-662E72AC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154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387BD-BF21-4AE1-A04D-024289AD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FD592D-7837-49BB-AF40-5521E4F0D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71E249-24D2-46C9-94BE-5AA0CCC6C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A5981B-AA58-4C22-B211-D0AC69DC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20-12-14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384565-66B7-4264-B642-06BC17E0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7C6F6F-91B8-4BD1-921D-55A38D43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76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C49AC-6BDF-4080-ACD3-6F3FEDFB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979748-A996-4333-A65C-01C0A1926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C9B75C-516D-4ADB-AD29-438EFD47A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B30F95-4264-4336-980C-47FE77275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319522-04F6-4687-9E7E-DC6F62BA0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333A3E2-84EB-43A6-8B76-1E1214E0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20-12-14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A1AD3B-5AFD-4FFB-B15D-1C089437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095BF66-A8A2-4508-A3D9-485F61DC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33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18DC6-3071-4A72-BFB6-5C791EE9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9A3B6D-D9AF-4029-943E-DE17DEB1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20-12-14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A21229-D9B3-434E-9242-9D488F36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B2AE0F-88DC-48F7-BCE4-B1C3220C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138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8B7221-4784-475B-8024-52D16459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20-12-14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98CA96-17B1-4AED-ABB6-8461C3A9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B1E955-EB69-48FC-8F10-7D5B6B20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092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27336-A47D-430A-92F5-8DCA4F54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23D3D-593B-40A5-98FA-A0074545F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80AF9A-4046-47A4-AF92-A161D64A3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CC67DD-201A-4490-A423-2BDCF052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20-12-14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F6E45A-E4E1-4B1D-BCDF-F2F72975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C50F0D-81FC-4683-9FCF-1804D6EB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271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568E0-37D7-49A1-8B80-996A0051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7E5249-CE0E-4C0F-8891-E316479E8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4D56CD-8AC1-4149-94DC-F17B3DD75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6A6D27-FEAF-4DD2-B9A1-7AB50582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E446-979F-4576-8801-0CE6D4988993}" type="datetimeFigureOut">
              <a:rPr lang="fr-CA" smtClean="0"/>
              <a:t>20-12-14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5DFEF9-50B3-47A8-99DA-320EEB26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5743E6-CCB7-4EFC-94B1-FB7C240C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906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C98119-465A-47FF-9784-13533DA2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3B3F2D-0174-434D-A691-F76A6FD62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DD7B8A-30D4-4172-BBEB-185410346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FE446-979F-4576-8801-0CE6D4988993}" type="datetimeFigureOut">
              <a:rPr lang="fr-CA" smtClean="0"/>
              <a:t>20-12-14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34372F-B475-4DEB-BBC1-9C095A21F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A47CC-CD91-46A1-B6F6-8F7DC593C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5A73-1239-4F9D-82CB-062C829D4FD1}" type="slidenum">
              <a:rPr lang="fr-CA" smtClean="0"/>
              <a:t>‹#›</a:t>
            </a:fld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AAD03D6-9D5B-4EA6-99E4-E309B9FCB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425"/>
          <a:stretch/>
        </p:blipFill>
        <p:spPr>
          <a:xfrm>
            <a:off x="11081989" y="6337242"/>
            <a:ext cx="1017654" cy="33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4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58837D8-C616-4CE4-857E-8FE021FE439A}"/>
              </a:ext>
            </a:extLst>
          </p:cNvPr>
          <p:cNvGrpSpPr/>
          <p:nvPr/>
        </p:nvGrpSpPr>
        <p:grpSpPr>
          <a:xfrm>
            <a:off x="-1" y="-5029"/>
            <a:ext cx="12191980" cy="6857989"/>
            <a:chOff x="0" y="8389"/>
            <a:chExt cx="12191980" cy="6857989"/>
          </a:xfrm>
        </p:grpSpPr>
        <p:pic>
          <p:nvPicPr>
            <p:cNvPr id="5" name="Image 4" descr="Une image contenant personne, intérieur, fenêtre, table&#10;&#10;Description générée automatiquement">
              <a:extLst>
                <a:ext uri="{FF2B5EF4-FFF2-40B4-BE49-F238E27FC236}">
                  <a16:creationId xmlns:a16="http://schemas.microsoft.com/office/drawing/2014/main" id="{C311240E-4D56-4510-BD85-B3DDF447D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62"/>
            <a:stretch/>
          </p:blipFill>
          <p:spPr>
            <a:xfrm>
              <a:off x="0" y="8389"/>
              <a:ext cx="12191980" cy="685798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A29EED-7BB3-4414-B853-DD5FC0CAEA64}"/>
                </a:ext>
              </a:extLst>
            </p:cNvPr>
            <p:cNvSpPr/>
            <p:nvPr/>
          </p:nvSpPr>
          <p:spPr>
            <a:xfrm>
              <a:off x="1226181" y="14264"/>
              <a:ext cx="9739618" cy="5108050"/>
            </a:xfrm>
            <a:prstGeom prst="rect">
              <a:avLst/>
            </a:prstGeom>
            <a:solidFill>
              <a:srgbClr val="18171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D74C4E72-319E-423E-834A-B6FDD0E459AC}"/>
              </a:ext>
            </a:extLst>
          </p:cNvPr>
          <p:cNvSpPr txBox="1"/>
          <p:nvPr/>
        </p:nvSpPr>
        <p:spPr>
          <a:xfrm>
            <a:off x="3789013" y="1164265"/>
            <a:ext cx="4613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BATON SIMULATIONS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CA5DED6-9F52-4F07-B3A6-8266B9CA88C8}"/>
              </a:ext>
            </a:extLst>
          </p:cNvPr>
          <p:cNvSpPr txBox="1"/>
          <p:nvPr/>
        </p:nvSpPr>
        <p:spPr>
          <a:xfrm>
            <a:off x="3789015" y="1719589"/>
            <a:ext cx="4613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ERPsim Online </a:t>
            </a:r>
          </a:p>
          <a:p>
            <a:pPr algn="ctr"/>
            <a:r>
              <a:rPr lang="fr-CA" sz="4800" b="1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Train-the-Trainer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E2ACB0A-E6E7-4F4D-A47E-2FC55EC2EC4F}"/>
              </a:ext>
            </a:extLst>
          </p:cNvPr>
          <p:cNvSpPr txBox="1"/>
          <p:nvPr/>
        </p:nvSpPr>
        <p:spPr>
          <a:xfrm>
            <a:off x="2017287" y="3568751"/>
            <a:ext cx="81827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8CF2C"/>
                </a:highlight>
              </a:rPr>
              <a:t>Module 8:</a:t>
            </a:r>
          </a:p>
        </p:txBody>
      </p:sp>
    </p:spTree>
    <p:extLst>
      <p:ext uri="{BB962C8B-B14F-4D97-AF65-F5344CB8AC3E}">
        <p14:creationId xmlns:p14="http://schemas.microsoft.com/office/powerpoint/2010/main" val="214693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12A3168-BDCB-45ED-A4D7-8B7EFE3C58A3}"/>
              </a:ext>
            </a:extLst>
          </p:cNvPr>
          <p:cNvSpPr txBox="1"/>
          <p:nvPr/>
        </p:nvSpPr>
        <p:spPr>
          <a:xfrm>
            <a:off x="209725" y="469783"/>
            <a:ext cx="38615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</a:p>
          <a:p>
            <a:r>
              <a:rPr lang="en-US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 Setup</a:t>
            </a:r>
          </a:p>
          <a:p>
            <a:r>
              <a:rPr lang="fr-CA" sz="2400" b="1">
                <a:solidFill>
                  <a:srgbClr val="F8CF2C"/>
                </a:solidFill>
              </a:rPr>
              <a:t>The breakout rooms</a:t>
            </a:r>
          </a:p>
          <a:p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4CE568-0695-4064-9F70-25635E9197DC}"/>
              </a:ext>
            </a:extLst>
          </p:cNvPr>
          <p:cNvSpPr txBox="1"/>
          <p:nvPr/>
        </p:nvSpPr>
        <p:spPr>
          <a:xfrm>
            <a:off x="209725" y="2254887"/>
            <a:ext cx="77455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Recommended rules when in breakout rooms:</a:t>
            </a:r>
          </a:p>
          <a:p>
            <a:pPr marL="648000" indent="-342900">
              <a:buFont typeface="Arial" panose="020B0604020202020204" pitchFamily="34" charset="0"/>
              <a:buChar char="•"/>
            </a:pPr>
            <a:r>
              <a:rPr lang="en-US" sz="2400"/>
              <a:t>Everyone should turn on webcams and microphones</a:t>
            </a:r>
          </a:p>
          <a:p>
            <a:pPr marL="648000" indent="-342900">
              <a:buFont typeface="Arial" panose="020B0604020202020204" pitchFamily="34" charset="0"/>
              <a:buChar char="•"/>
            </a:pPr>
            <a:r>
              <a:rPr lang="en-US" sz="2400"/>
              <a:t>Participants need to select a role</a:t>
            </a:r>
          </a:p>
          <a:p>
            <a:pPr marL="648000" indent="-342900">
              <a:buFont typeface="Arial" panose="020B0604020202020204" pitchFamily="34" charset="0"/>
              <a:buChar char="•"/>
            </a:pPr>
            <a:r>
              <a:rPr lang="en-US" sz="2400"/>
              <a:t>It is not advised that the participants work from a single shared screen, everyone should be completing actions on their own launchpad</a:t>
            </a:r>
          </a:p>
          <a:p>
            <a:pPr marL="648000" indent="-342900">
              <a:buFont typeface="Arial" panose="020B0604020202020204" pitchFamily="34" charset="0"/>
              <a:buChar char="•"/>
            </a:pPr>
            <a:r>
              <a:rPr lang="en-US" sz="2400"/>
              <a:t>Participants should use the “ask for help” button if they need to speak to an instructor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40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B172596-5D57-FA4D-91D0-A0DBF1146C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32" y="2254887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4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7B31741-FCB1-4CD9-AC5B-6063BA076E1A}"/>
              </a:ext>
            </a:extLst>
          </p:cNvPr>
          <p:cNvSpPr txBox="1"/>
          <p:nvPr/>
        </p:nvSpPr>
        <p:spPr>
          <a:xfrm>
            <a:off x="209725" y="469783"/>
            <a:ext cx="43439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</a:p>
          <a:p>
            <a:r>
              <a:rPr lang="en-US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 Setup</a:t>
            </a:r>
          </a:p>
          <a:p>
            <a:r>
              <a:rPr lang="fr-CA" sz="2400" b="1">
                <a:solidFill>
                  <a:srgbClr val="F8CF2C"/>
                </a:solidFill>
              </a:rPr>
              <a:t>How to use the breakout rooms</a:t>
            </a:r>
          </a:p>
          <a:p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5DC0FE-9A8F-4B0A-ACF4-034961FBA3E4}"/>
              </a:ext>
            </a:extLst>
          </p:cNvPr>
          <p:cNvSpPr txBox="1"/>
          <p:nvPr/>
        </p:nvSpPr>
        <p:spPr>
          <a:xfrm>
            <a:off x="209725" y="2254887"/>
            <a:ext cx="864412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/>
              <a:t>How to use and manage breakout rooms: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400"/>
              <a:t>Only the Zoom host will be able to manage the breakout rooms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400"/>
              <a:t>As a Zoom host, click on the Breakout Rooms button on the toolbar, you will see the following pop up box</a:t>
            </a:r>
            <a:endParaRPr lang="fr-CA" sz="240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400"/>
              <a:t>Enter the number of rooms required and choose “Manually” if you would like to assign specific participants to specific rooms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400"/>
              <a:t>If you have many instructors and coaches, you may want to create an additional breakout room for them</a:t>
            </a:r>
            <a:endParaRPr lang="fr-CA" sz="240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400"/>
              <a:t>If not, choose “Automatically” to randomly assign participants to rooms (best for large groups or sessions without pre-determined teams)</a:t>
            </a:r>
          </a:p>
        </p:txBody>
      </p:sp>
      <p:pic>
        <p:nvPicPr>
          <p:cNvPr id="4" name="Picture 7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9DBF1A-E0D0-48A8-B525-86D1B63E53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36" y="2960751"/>
            <a:ext cx="3270739" cy="174539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AB4DDA-067E-494D-B932-F787C1B321E0}"/>
              </a:ext>
            </a:extLst>
          </p:cNvPr>
          <p:cNvCxnSpPr/>
          <p:nvPr/>
        </p:nvCxnSpPr>
        <p:spPr>
          <a:xfrm>
            <a:off x="6455664" y="3730752"/>
            <a:ext cx="2084832" cy="0"/>
          </a:xfrm>
          <a:prstGeom prst="straightConnector1">
            <a:avLst/>
          </a:prstGeom>
          <a:ln w="22225">
            <a:solidFill>
              <a:srgbClr val="F8CF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502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5011434-9F13-4C58-BF22-897494A8FA66}"/>
              </a:ext>
            </a:extLst>
          </p:cNvPr>
          <p:cNvSpPr txBox="1"/>
          <p:nvPr/>
        </p:nvSpPr>
        <p:spPr>
          <a:xfrm>
            <a:off x="209725" y="469783"/>
            <a:ext cx="386153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</a:p>
          <a:p>
            <a:r>
              <a:rPr lang="en-US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 Setup</a:t>
            </a:r>
          </a:p>
          <a:p>
            <a:r>
              <a:rPr lang="fr-CA" sz="2400" b="1">
                <a:solidFill>
                  <a:srgbClr val="F8CF2C"/>
                </a:solidFill>
              </a:rPr>
              <a:t>How to use the breakout rooms</a:t>
            </a:r>
          </a:p>
          <a:p>
            <a:endParaRPr lang="fr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A7666-564F-4C47-BDC2-6A13EDDA0E74}"/>
              </a:ext>
            </a:extLst>
          </p:cNvPr>
          <p:cNvSpPr/>
          <p:nvPr/>
        </p:nvSpPr>
        <p:spPr>
          <a:xfrm>
            <a:off x="209725" y="2400108"/>
            <a:ext cx="588627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2100">
                <a:ea typeface="Times New Roman" panose="02020603050405020304" pitchFamily="18" charset="0"/>
              </a:rPr>
              <a:t>After selecting Create Breakout Rooms, you will see the following configuration window, within which you should:</a:t>
            </a:r>
            <a:endParaRPr lang="fr-CA" sz="2100"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100">
                <a:ea typeface="Calibri" panose="020F0502020204030204" pitchFamily="34" charset="0"/>
                <a:cs typeface="Symbol" panose="05050102010706020507" pitchFamily="18" charset="2"/>
              </a:rPr>
              <a:t>Change the Breakout Room names to the assigned ERPsim Teams (TEAM A, TEAM B, TEAM C, …)</a:t>
            </a:r>
            <a:endParaRPr lang="fr-CA" sz="2100"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100">
                <a:ea typeface="Calibri" panose="020F0502020204030204" pitchFamily="34" charset="0"/>
                <a:cs typeface="Symbol" panose="05050102010706020507" pitchFamily="18" charset="2"/>
              </a:rPr>
              <a:t>Assign 4 participants per team using the </a:t>
            </a:r>
            <a:r>
              <a:rPr lang="en-CA" sz="2100" i="1">
                <a:ea typeface="Calibri" panose="020F0502020204030204" pitchFamily="34" charset="0"/>
                <a:cs typeface="Symbol" panose="05050102010706020507" pitchFamily="18" charset="2"/>
              </a:rPr>
              <a:t>Assign </a:t>
            </a:r>
            <a:r>
              <a:rPr lang="en-CA" sz="2100">
                <a:ea typeface="Calibri" panose="020F0502020204030204" pitchFamily="34" charset="0"/>
                <a:cs typeface="Symbol" panose="05050102010706020507" pitchFamily="18" charset="2"/>
              </a:rPr>
              <a:t>button</a:t>
            </a:r>
            <a:endParaRPr lang="fr-CA" sz="2100"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100">
                <a:ea typeface="Calibri" panose="020F0502020204030204" pitchFamily="34" charset="0"/>
                <a:cs typeface="Symbol" panose="05050102010706020507" pitchFamily="18" charset="2"/>
              </a:rPr>
              <a:t>Ensure that the first, second and third checkboxes under options are checked (as in the image)</a:t>
            </a:r>
            <a:endParaRPr lang="fr-CA" sz="2100"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100">
                <a:ea typeface="Calibri" panose="020F0502020204030204" pitchFamily="34" charset="0"/>
                <a:cs typeface="Symbol" panose="05050102010706020507" pitchFamily="18" charset="2"/>
              </a:rPr>
              <a:t>And enter 10 seconds for your countdown timer</a:t>
            </a:r>
            <a:endParaRPr lang="fr-CA" sz="2100"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  <p:grpSp>
        <p:nvGrpSpPr>
          <p:cNvPr id="4" name="Group 102">
            <a:extLst>
              <a:ext uri="{FF2B5EF4-FFF2-40B4-BE49-F238E27FC236}">
                <a16:creationId xmlns:a16="http://schemas.microsoft.com/office/drawing/2014/main" id="{BAC64CC6-B9C3-4C48-8C87-6D7DC7150977}"/>
              </a:ext>
            </a:extLst>
          </p:cNvPr>
          <p:cNvGrpSpPr/>
          <p:nvPr/>
        </p:nvGrpSpPr>
        <p:grpSpPr>
          <a:xfrm>
            <a:off x="6096000" y="1659230"/>
            <a:ext cx="5644664" cy="4278094"/>
            <a:chOff x="0" y="0"/>
            <a:chExt cx="3160395" cy="2233295"/>
          </a:xfrm>
        </p:grpSpPr>
        <p:grpSp>
          <p:nvGrpSpPr>
            <p:cNvPr id="5" name="Group 96">
              <a:extLst>
                <a:ext uri="{FF2B5EF4-FFF2-40B4-BE49-F238E27FC236}">
                  <a16:creationId xmlns:a16="http://schemas.microsoft.com/office/drawing/2014/main" id="{BD951526-9CAF-4D17-9C5E-AD9AAFB442F7}"/>
                </a:ext>
              </a:extLst>
            </p:cNvPr>
            <p:cNvGrpSpPr/>
            <p:nvPr/>
          </p:nvGrpSpPr>
          <p:grpSpPr>
            <a:xfrm>
              <a:off x="0" y="0"/>
              <a:ext cx="3160395" cy="2233295"/>
              <a:chOff x="0" y="0"/>
              <a:chExt cx="3160395" cy="2233295"/>
            </a:xfrm>
          </p:grpSpPr>
          <p:grpSp>
            <p:nvGrpSpPr>
              <p:cNvPr id="7" name="Group 74">
                <a:extLst>
                  <a:ext uri="{FF2B5EF4-FFF2-40B4-BE49-F238E27FC236}">
                    <a16:creationId xmlns:a16="http://schemas.microsoft.com/office/drawing/2014/main" id="{BE74BE2A-75AB-4782-8FE2-BC528A7AA0B2}"/>
                  </a:ext>
                </a:extLst>
              </p:cNvPr>
              <p:cNvGrpSpPr/>
              <p:nvPr/>
            </p:nvGrpSpPr>
            <p:grpSpPr>
              <a:xfrm>
                <a:off x="0" y="0"/>
                <a:ext cx="3160395" cy="2233295"/>
                <a:chOff x="0" y="0"/>
                <a:chExt cx="3702237" cy="2615565"/>
              </a:xfrm>
            </p:grpSpPr>
            <p:pic>
              <p:nvPicPr>
                <p:cNvPr id="9" name="Picture 14399" descr="A screenshot of a cell phone&#10;&#10;Description automatically generated">
                  <a:extLst>
                    <a:ext uri="{FF2B5EF4-FFF2-40B4-BE49-F238E27FC236}">
                      <a16:creationId xmlns:a16="http://schemas.microsoft.com/office/drawing/2014/main" id="{5BA78B80-95BD-46DE-8BFA-69F77FC10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711450" cy="2615565"/>
                </a:xfrm>
                <a:prstGeom prst="rect">
                  <a:avLst/>
                </a:prstGeom>
              </p:spPr>
            </p:pic>
            <p:pic>
              <p:nvPicPr>
                <p:cNvPr id="10" name="Picture 73">
                  <a:extLst>
                    <a:ext uri="{FF2B5EF4-FFF2-40B4-BE49-F238E27FC236}">
                      <a16:creationId xmlns:a16="http://schemas.microsoft.com/office/drawing/2014/main" id="{1A7A8A24-4980-4E82-A43A-D4BAD5A27B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4557" y="104932"/>
                  <a:ext cx="3027680" cy="164465"/>
                </a:xfrm>
                <a:prstGeom prst="rect">
                  <a:avLst/>
                </a:prstGeom>
              </p:spPr>
            </p:pic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67E225-8272-4369-A8B4-CF3FABF0401C}"/>
                  </a:ext>
                </a:extLst>
              </p:cNvPr>
              <p:cNvSpPr/>
              <p:nvPr/>
            </p:nvSpPr>
            <p:spPr>
              <a:xfrm flipV="1">
                <a:off x="682052" y="1918741"/>
                <a:ext cx="89545" cy="974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A"/>
              </a:p>
            </p:txBody>
          </p:sp>
        </p:grpSp>
        <p:sp>
          <p:nvSpPr>
            <p:cNvPr id="6" name="Text Box 90">
              <a:extLst>
                <a:ext uri="{FF2B5EF4-FFF2-40B4-BE49-F238E27FC236}">
                  <a16:creationId xmlns:a16="http://schemas.microsoft.com/office/drawing/2014/main" id="{D60192B8-96A9-40AB-825F-14E50E82AE39}"/>
                </a:ext>
              </a:extLst>
            </p:cNvPr>
            <p:cNvSpPr txBox="1"/>
            <p:nvPr/>
          </p:nvSpPr>
          <p:spPr>
            <a:xfrm>
              <a:off x="599606" y="1873771"/>
              <a:ext cx="269823" cy="2023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CA" sz="550">
                  <a:solidFill>
                    <a:srgbClr val="0D0D0D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10</a:t>
              </a:r>
              <a:endParaRPr lang="fr-CA" sz="1100"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614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7E8DB76-2B9C-4FFB-A78A-6D0F3D19F23D}"/>
              </a:ext>
            </a:extLst>
          </p:cNvPr>
          <p:cNvSpPr txBox="1"/>
          <p:nvPr/>
        </p:nvSpPr>
        <p:spPr>
          <a:xfrm>
            <a:off x="209725" y="469783"/>
            <a:ext cx="38615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</a:p>
          <a:p>
            <a:r>
              <a:rPr lang="en-US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 Setup</a:t>
            </a:r>
          </a:p>
          <a:p>
            <a:r>
              <a:rPr lang="fr-CA" sz="2400" b="1">
                <a:solidFill>
                  <a:srgbClr val="F8CF2C"/>
                </a:solidFill>
              </a:rPr>
              <a:t>Open the breakout rooms</a:t>
            </a:r>
          </a:p>
          <a:p>
            <a:endParaRPr lang="fr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CFAA44-E8E3-4507-9978-83B841A64EBF}"/>
              </a:ext>
            </a:extLst>
          </p:cNvPr>
          <p:cNvSpPr/>
          <p:nvPr/>
        </p:nvSpPr>
        <p:spPr>
          <a:xfrm>
            <a:off x="331177" y="2338479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Click </a:t>
            </a:r>
            <a:r>
              <a:rPr lang="en-US" sz="2000" i="1"/>
              <a:t>Open All Rooms </a:t>
            </a:r>
            <a:r>
              <a:rPr lang="en-US" sz="2000"/>
              <a:t>to activate your breakout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When breakout rooms are active, use the broadcast function to send messages to the breakout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Click </a:t>
            </a:r>
            <a:r>
              <a:rPr lang="en-US" sz="2000" i="1"/>
              <a:t>Close All Rooms </a:t>
            </a:r>
            <a:r>
              <a:rPr lang="en-US" sz="2000"/>
              <a:t>to bring back all the participants to the main room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Participants will be asked to join the main room or forced back to the main room after 10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To re-open breakout rooms from the main room, simply select the breakout room button on the toolbar and choose </a:t>
            </a:r>
            <a:r>
              <a:rPr lang="en-US" sz="2000" i="1"/>
              <a:t>Open All Rooms</a:t>
            </a:r>
            <a:endParaRPr lang="en-US" sz="2000"/>
          </a:p>
        </p:txBody>
      </p:sp>
      <p:pic>
        <p:nvPicPr>
          <p:cNvPr id="4" name="Picture 8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E1A48A-2E3C-485A-9341-515220F522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85" y="1473346"/>
            <a:ext cx="4677508" cy="45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2F1879A-E2F1-40FB-935A-A24FC2A43B24}"/>
              </a:ext>
            </a:extLst>
          </p:cNvPr>
          <p:cNvSpPr txBox="1"/>
          <p:nvPr/>
        </p:nvSpPr>
        <p:spPr>
          <a:xfrm>
            <a:off x="209725" y="469783"/>
            <a:ext cx="40985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</a:p>
          <a:p>
            <a:r>
              <a:rPr lang="en-US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the session</a:t>
            </a:r>
          </a:p>
          <a:p>
            <a:r>
              <a:rPr lang="en-US" sz="2400" b="1">
                <a:solidFill>
                  <a:srgbClr val="F8CF2C"/>
                </a:solidFill>
              </a:rPr>
              <a:t>Preparing the coaches</a:t>
            </a:r>
          </a:p>
          <a:p>
            <a:endParaRPr lang="fr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7A5020-9A38-4794-8585-B4BA8F373D57}"/>
              </a:ext>
            </a:extLst>
          </p:cNvPr>
          <p:cNvSpPr/>
          <p:nvPr/>
        </p:nvSpPr>
        <p:spPr>
          <a:xfrm>
            <a:off x="209725" y="2061377"/>
            <a:ext cx="10922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2000">
                <a:ea typeface="Times New Roman" panose="02020603050405020304" pitchFamily="18" charset="0"/>
              </a:rPr>
              <a:t>At least one day before your session, consider having a dry run with the instructional team to review the agenda for your session, main session objectives and their respective roles (producer, instructor, breakout room coaches)</a:t>
            </a:r>
            <a:endParaRPr lang="fr-CA" sz="2000"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A4627-CFF0-42DF-BC13-E9D5F46DF659}"/>
              </a:ext>
            </a:extLst>
          </p:cNvPr>
          <p:cNvSpPr/>
          <p:nvPr/>
        </p:nvSpPr>
        <p:spPr>
          <a:xfrm>
            <a:off x="258083" y="3068476"/>
            <a:ext cx="72205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>
                <a:ea typeface="Times New Roman" panose="02020603050405020304" pitchFamily="18" charset="0"/>
              </a:rPr>
              <a:t>Coaches are those who will help teams when they are in their breakout rooms: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>
                <a:ea typeface="Times New Roman" panose="02020603050405020304" pitchFamily="18" charset="0"/>
              </a:rPr>
              <a:t>If participants have questions and click the </a:t>
            </a:r>
            <a:r>
              <a:rPr lang="en-CA" sz="2000" i="1">
                <a:ea typeface="Times New Roman" panose="02020603050405020304" pitchFamily="18" charset="0"/>
              </a:rPr>
              <a:t>Ask for Help button,</a:t>
            </a:r>
            <a:r>
              <a:rPr lang="en-CA" sz="2000">
                <a:ea typeface="Times New Roman" panose="02020603050405020304" pitchFamily="18" charset="0"/>
              </a:rPr>
              <a:t> the producer can send a facilitator to assist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>
                <a:ea typeface="Times New Roman" panose="02020603050405020304" pitchFamily="18" charset="0"/>
              </a:rPr>
              <a:t>In large or mixed customers sessions, to help teams communicate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>
                <a:ea typeface="Times New Roman" panose="02020603050405020304" pitchFamily="18" charset="0"/>
              </a:rPr>
              <a:t>The coaches should have some basic knowledge of </a:t>
            </a:r>
            <a:r>
              <a:rPr lang="en-CA" sz="2000" err="1">
                <a:ea typeface="Times New Roman" panose="02020603050405020304" pitchFamily="18" charset="0"/>
              </a:rPr>
              <a:t>ERPsim</a:t>
            </a:r>
            <a:r>
              <a:rPr lang="en-CA" sz="2000">
                <a:ea typeface="Times New Roman" panose="02020603050405020304" pitchFamily="18" charset="0"/>
              </a:rPr>
              <a:t>, so they can answer the most common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>
                <a:ea typeface="Times New Roman" panose="02020603050405020304" pitchFamily="18" charset="0"/>
              </a:rPr>
              <a:t>Having a dry run with coaches and having them play as participants could be a good way to help them prepare (for you as well!)</a:t>
            </a:r>
            <a:endParaRPr lang="fr-CA" sz="20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0C5B80-5606-D947-B075-E74B81109BDA}"/>
              </a:ext>
            </a:extLst>
          </p:cNvPr>
          <p:cNvGrpSpPr/>
          <p:nvPr/>
        </p:nvGrpSpPr>
        <p:grpSpPr>
          <a:xfrm>
            <a:off x="8284464" y="3374281"/>
            <a:ext cx="2722616" cy="2722616"/>
            <a:chOff x="7988317" y="3078134"/>
            <a:chExt cx="3018763" cy="3018763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C67546C3-4336-8644-8952-45A463727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8317" y="3078134"/>
              <a:ext cx="3018763" cy="3018763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3185A4F-14A9-414E-B9CF-CEFEECE350BB}"/>
                </a:ext>
              </a:extLst>
            </p:cNvPr>
            <p:cNvSpPr/>
            <p:nvPr/>
          </p:nvSpPr>
          <p:spPr>
            <a:xfrm>
              <a:off x="9129078" y="3472293"/>
              <a:ext cx="781844" cy="790343"/>
            </a:xfrm>
            <a:prstGeom prst="ellipse">
              <a:avLst/>
            </a:pr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8CF2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47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7277FA1-5F22-42E7-B457-842393CC7C4E}"/>
              </a:ext>
            </a:extLst>
          </p:cNvPr>
          <p:cNvSpPr txBox="1"/>
          <p:nvPr/>
        </p:nvSpPr>
        <p:spPr>
          <a:xfrm>
            <a:off x="209725" y="469783"/>
            <a:ext cx="40985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</a:p>
          <a:p>
            <a:r>
              <a:rPr lang="en-US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 the session</a:t>
            </a:r>
          </a:p>
          <a:p>
            <a:r>
              <a:rPr lang="en-US" sz="2400" b="1">
                <a:solidFill>
                  <a:srgbClr val="F8CF2C"/>
                </a:solidFill>
              </a:rPr>
              <a:t>Preparing the participants</a:t>
            </a:r>
          </a:p>
          <a:p>
            <a:endParaRPr lang="fr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6278D1-ED16-46C3-859F-DB3D4C5C2D17}"/>
              </a:ext>
            </a:extLst>
          </p:cNvPr>
          <p:cNvSpPr/>
          <p:nvPr/>
        </p:nvSpPr>
        <p:spPr>
          <a:xfrm>
            <a:off x="209724" y="2056686"/>
            <a:ext cx="108362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When scheduling and planning your session, keep your audience in mind, the participants:</a:t>
            </a:r>
          </a:p>
          <a:p>
            <a:endParaRPr lang="en-US" sz="2000"/>
          </a:p>
          <a:p>
            <a:r>
              <a:rPr lang="en-US" sz="2000"/>
              <a:t>In the meeting invitation for the session, consider adding additional details: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Technical requirements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How to join (desktop version of Zoom)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Computer audio and video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Instructions regarding how to access the simulation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Bandwidth and up-to-date browsers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Recommended browsers (Google Chrome, Safari and Edge)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Zoom meeting links, IDs and passwords. </a:t>
            </a:r>
            <a:r>
              <a:rPr lang="en-US" sz="2000" b="1"/>
              <a:t>We strongly recommend: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Using passwords to protect against security breaches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Disabling the “join by phone” options as they will complicate the breakout room 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Resources to help them during the simulation, such as the simulation </a:t>
            </a:r>
            <a:r>
              <a:rPr lang="en-US" sz="2000" err="1"/>
              <a:t>jobaid</a:t>
            </a:r>
            <a:r>
              <a:rPr lang="en-US" sz="2000"/>
              <a:t>, which they can print and have on hand while they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Contact information if they have any questions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1E4EED-5C7E-4C48-AED4-F11C89F1E136}"/>
              </a:ext>
            </a:extLst>
          </p:cNvPr>
          <p:cNvGrpSpPr/>
          <p:nvPr/>
        </p:nvGrpSpPr>
        <p:grpSpPr>
          <a:xfrm>
            <a:off x="8869680" y="2545557"/>
            <a:ext cx="2417826" cy="2205555"/>
            <a:chOff x="8540750" y="49332"/>
            <a:chExt cx="2984500" cy="298450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43FE4BA-89B5-7548-A8EA-DA05A44CA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0750" y="49332"/>
              <a:ext cx="2984500" cy="298450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2AD37ED-3875-BA47-9407-5E1A0F53B176}"/>
                </a:ext>
              </a:extLst>
            </p:cNvPr>
            <p:cNvSpPr/>
            <p:nvPr/>
          </p:nvSpPr>
          <p:spPr>
            <a:xfrm>
              <a:off x="8743950" y="990600"/>
              <a:ext cx="933450" cy="933450"/>
            </a:xfrm>
            <a:prstGeom prst="ellipse">
              <a:avLst/>
            </a:pr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8CF2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403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50E87DF-1D7A-4BBE-A399-5E69B37A2EBE}"/>
              </a:ext>
            </a:extLst>
          </p:cNvPr>
          <p:cNvSpPr txBox="1"/>
          <p:nvPr/>
        </p:nvSpPr>
        <p:spPr>
          <a:xfrm>
            <a:off x="209725" y="469783"/>
            <a:ext cx="40985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</a:p>
          <a:p>
            <a:r>
              <a:rPr lang="en-US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&amp; tricks</a:t>
            </a:r>
          </a:p>
          <a:p>
            <a:r>
              <a:rPr lang="en-US" sz="2400" b="1">
                <a:solidFill>
                  <a:srgbClr val="F8CF2C"/>
                </a:solidFill>
              </a:rPr>
              <a:t>Zoom tips</a:t>
            </a:r>
          </a:p>
          <a:p>
            <a:endParaRPr lang="fr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C6C1BA-33E8-408E-8721-C9885A46257A}"/>
              </a:ext>
            </a:extLst>
          </p:cNvPr>
          <p:cNvSpPr/>
          <p:nvPr/>
        </p:nvSpPr>
        <p:spPr>
          <a:xfrm>
            <a:off x="4308231" y="1756180"/>
            <a:ext cx="7467935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A few tips and tricks to help you manage your session: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Don’t use a waiting room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/>
              <a:t>MUTE</a:t>
            </a:r>
            <a:r>
              <a:rPr lang="en-US" sz="2000"/>
              <a:t> all participants manually (if they are not already muted)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Zoom name! Ask participants to ensure their real name is displayed (&amp; not a random string of numbers…)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If there are multiple presenters, hosts can ‘give control’ of their screen to another host or participant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Use the system messaging feature in the game controller to broadcast messages while ERPsim is running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Create a specific breakout room for your coaches. It makes it easier to bring them back to the main room when need be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If you do not see specific options in Zoom go to </a:t>
            </a:r>
            <a:r>
              <a:rPr lang="en-US" sz="2000" err="1"/>
              <a:t>zoom.us</a:t>
            </a:r>
            <a:r>
              <a:rPr lang="en-US" sz="2000"/>
              <a:t> and adjust your profile settings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4AA78F-8D75-D641-909B-D40A4C7CD404}"/>
              </a:ext>
            </a:extLst>
          </p:cNvPr>
          <p:cNvGrpSpPr/>
          <p:nvPr/>
        </p:nvGrpSpPr>
        <p:grpSpPr>
          <a:xfrm>
            <a:off x="998258" y="2697480"/>
            <a:ext cx="2363012" cy="2363012"/>
            <a:chOff x="9195847" y="469783"/>
            <a:chExt cx="2363012" cy="2363012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962844B4-1865-6541-93C9-5C623BDD6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5847" y="469783"/>
              <a:ext cx="2363012" cy="2363012"/>
            </a:xfrm>
            <a:prstGeom prst="rect">
              <a:avLst/>
            </a:prstGeom>
          </p:spPr>
        </p:pic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8C0F96C-1944-634F-9347-3FE729A4E200}"/>
                </a:ext>
              </a:extLst>
            </p:cNvPr>
            <p:cNvSpPr/>
            <p:nvPr/>
          </p:nvSpPr>
          <p:spPr>
            <a:xfrm>
              <a:off x="10080703" y="876515"/>
              <a:ext cx="216000" cy="1180171"/>
            </a:xfrm>
            <a:prstGeom prst="roundRect">
              <a:avLst/>
            </a:pr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A6D464FE-3EEF-484C-B730-77E01BB5FCF6}"/>
                </a:ext>
              </a:extLst>
            </p:cNvPr>
            <p:cNvSpPr/>
            <p:nvPr/>
          </p:nvSpPr>
          <p:spPr>
            <a:xfrm rot="5400000">
              <a:off x="10071702" y="880250"/>
              <a:ext cx="216000" cy="1180171"/>
            </a:xfrm>
            <a:prstGeom prst="roundRect">
              <a:avLst/>
            </a:pr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6069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85C3F4F-379E-45D3-BA93-A2881E1F121F}"/>
              </a:ext>
            </a:extLst>
          </p:cNvPr>
          <p:cNvSpPr txBox="1"/>
          <p:nvPr/>
        </p:nvSpPr>
        <p:spPr>
          <a:xfrm>
            <a:off x="209725" y="469783"/>
            <a:ext cx="40985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</a:p>
          <a:p>
            <a:r>
              <a:rPr lang="en-US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&amp; tricks</a:t>
            </a:r>
          </a:p>
          <a:p>
            <a:r>
              <a:rPr lang="en-US" sz="2400" b="1">
                <a:solidFill>
                  <a:srgbClr val="F8CF2C"/>
                </a:solidFill>
              </a:rPr>
              <a:t>General tips</a:t>
            </a:r>
          </a:p>
          <a:p>
            <a:endParaRPr lang="fr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53DC37-7BE7-4436-A8C8-E2521D861651}"/>
              </a:ext>
            </a:extLst>
          </p:cNvPr>
          <p:cNvSpPr/>
          <p:nvPr/>
        </p:nvSpPr>
        <p:spPr>
          <a:xfrm>
            <a:off x="209725" y="1907491"/>
            <a:ext cx="55144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/>
          </a:p>
          <a:p>
            <a:r>
              <a:rPr lang="en-US" sz="2000"/>
              <a:t>A few more tips and tricks that could improve your experience delivering sessions:</a:t>
            </a:r>
          </a:p>
          <a:p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Create an interactive survey at the end, it helps to collect feedback and debrief (look into survey tools like Qualtrics or </a:t>
            </a:r>
            <a:r>
              <a:rPr lang="en-US" sz="2000" err="1"/>
              <a:t>Mentimeter</a:t>
            </a:r>
            <a:r>
              <a:rPr lang="en-US" sz="200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Create quick and easy questions, one-word answers are fun!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Display feedback to participants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Review it as a group, it can help start a conversation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E08DBC-0F07-3247-8B0D-2D40B6DD1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88540"/>
            <a:ext cx="5160518" cy="27404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269EB8-0D90-D74B-9308-B93F2DAD7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16" y="3652320"/>
            <a:ext cx="3579286" cy="251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78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A56089-4F7A-4DF2-831E-89E91D2AC821}"/>
              </a:ext>
            </a:extLst>
          </p:cNvPr>
          <p:cNvSpPr/>
          <p:nvPr/>
        </p:nvSpPr>
        <p:spPr>
          <a:xfrm>
            <a:off x="209724" y="2057125"/>
            <a:ext cx="79833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Minimal requirements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Extra care should be given to network capabilities and bandwidth, the web-conferencing system and testing access to SAP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Participants access to quality networks. Participants should make sure to have as few devices connected to their network, at all times during the event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Disconnect other devices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Prevent software updates (don’t update Windows at the same time!)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/>
              <a:t>Avoid consuming other online content while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2000" err="1"/>
              <a:t>Limit</a:t>
            </a:r>
            <a:r>
              <a:rPr lang="fr-CA" sz="2000"/>
              <a:t> the </a:t>
            </a:r>
            <a:r>
              <a:rPr lang="fr-CA" sz="2000" err="1"/>
              <a:t>number</a:t>
            </a:r>
            <a:r>
              <a:rPr lang="fr-CA" sz="2000"/>
              <a:t> of browsers and browser </a:t>
            </a:r>
            <a:r>
              <a:rPr lang="fr-CA" sz="2000" err="1"/>
              <a:t>windows</a:t>
            </a:r>
            <a:r>
              <a:rPr lang="fr-CA" sz="200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2000"/>
              <a:t>When using the auto-login links, participants who have never played ERPsim before are not required to use incognito or in-private mode</a:t>
            </a:r>
            <a:endParaRPr lang="en-US" sz="20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B9C948-1DC4-48F0-8B31-0F1BFD833FFE}"/>
              </a:ext>
            </a:extLst>
          </p:cNvPr>
          <p:cNvSpPr txBox="1"/>
          <p:nvPr/>
        </p:nvSpPr>
        <p:spPr>
          <a:xfrm>
            <a:off x="209725" y="469783"/>
            <a:ext cx="40985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</a:p>
          <a:p>
            <a:r>
              <a:rPr lang="en-US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&amp; tricks</a:t>
            </a:r>
          </a:p>
          <a:p>
            <a:r>
              <a:rPr lang="en-US" sz="2400" b="1">
                <a:solidFill>
                  <a:srgbClr val="F8CF2C"/>
                </a:solidFill>
              </a:rPr>
              <a:t>Technical considerations </a:t>
            </a:r>
          </a:p>
          <a:p>
            <a:endParaRPr lang="fr-CA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848EE9-AC37-E44F-A950-DCFE1E1DDA11}"/>
              </a:ext>
            </a:extLst>
          </p:cNvPr>
          <p:cNvGrpSpPr/>
          <p:nvPr/>
        </p:nvGrpSpPr>
        <p:grpSpPr>
          <a:xfrm>
            <a:off x="6777853" y="716113"/>
            <a:ext cx="4875237" cy="4875237"/>
            <a:chOff x="8678008" y="247375"/>
            <a:chExt cx="3018518" cy="3018518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82434928-192E-3243-BF0A-3D29854C4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008" y="247375"/>
              <a:ext cx="3018518" cy="3018518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E4335F1-D55E-544E-BCC4-5B0FF29B7E8D}"/>
                </a:ext>
              </a:extLst>
            </p:cNvPr>
            <p:cNvSpPr/>
            <p:nvPr/>
          </p:nvSpPr>
          <p:spPr>
            <a:xfrm>
              <a:off x="9975394" y="2514601"/>
              <a:ext cx="423746" cy="423746"/>
            </a:xfrm>
            <a:prstGeom prst="ellipse">
              <a:avLst/>
            </a:prstGeom>
            <a:solidFill>
              <a:srgbClr val="F8CF2C"/>
            </a:solidFill>
            <a:ln>
              <a:solidFill>
                <a:srgbClr val="F8CF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0692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0391C61-824C-41A1-8B7A-E618CA81F04B}"/>
              </a:ext>
            </a:extLst>
          </p:cNvPr>
          <p:cNvSpPr txBox="1"/>
          <p:nvPr/>
        </p:nvSpPr>
        <p:spPr>
          <a:xfrm>
            <a:off x="209725" y="408237"/>
            <a:ext cx="40985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</a:p>
          <a:p>
            <a:r>
              <a:rPr lang="en-US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</a:t>
            </a:r>
          </a:p>
          <a:p>
            <a:r>
              <a:rPr lang="en-US" sz="2400" b="1">
                <a:solidFill>
                  <a:srgbClr val="F8CF2C"/>
                </a:solidFill>
              </a:rPr>
              <a:t>Module 8</a:t>
            </a:r>
          </a:p>
          <a:p>
            <a:endParaRPr lang="fr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B753AD-28B6-4DAF-99CE-707D0961A9B6}"/>
              </a:ext>
            </a:extLst>
          </p:cNvPr>
          <p:cNvSpPr/>
          <p:nvPr/>
        </p:nvSpPr>
        <p:spPr>
          <a:xfrm>
            <a:off x="209725" y="2144644"/>
            <a:ext cx="94898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Revise the material for the scenarios you want to deliver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Try practicing the delivery of a virtual session on a few “low risk” colleagues or acquaintances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Complete the Module 8 quiz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1C6C6A-2165-AB4A-B5B8-6BEE05E95644}"/>
              </a:ext>
            </a:extLst>
          </p:cNvPr>
          <p:cNvGrpSpPr/>
          <p:nvPr/>
        </p:nvGrpSpPr>
        <p:grpSpPr>
          <a:xfrm rot="21173230">
            <a:off x="5201481" y="2850832"/>
            <a:ext cx="4930693" cy="3635669"/>
            <a:chOff x="5603817" y="3289743"/>
            <a:chExt cx="4930693" cy="3635669"/>
          </a:xfrm>
        </p:grpSpPr>
        <p:pic>
          <p:nvPicPr>
            <p:cNvPr id="11" name="Picture 10" descr="A picture containing black, light, white, drawing&#10;&#10;Description automatically generated">
              <a:extLst>
                <a:ext uri="{FF2B5EF4-FFF2-40B4-BE49-F238E27FC236}">
                  <a16:creationId xmlns:a16="http://schemas.microsoft.com/office/drawing/2014/main" id="{8D853857-0AAF-8C4C-84C2-BB5C74C9D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80347">
              <a:off x="5603817" y="4950447"/>
              <a:ext cx="1974965" cy="1974965"/>
            </a:xfrm>
            <a:prstGeom prst="rect">
              <a:avLst/>
            </a:prstGeom>
          </p:spPr>
        </p:pic>
        <p:pic>
          <p:nvPicPr>
            <p:cNvPr id="12" name="Picture 11" descr="A picture containing black, light, white, drawing&#10;&#10;Description automatically generated">
              <a:extLst>
                <a:ext uri="{FF2B5EF4-FFF2-40B4-BE49-F238E27FC236}">
                  <a16:creationId xmlns:a16="http://schemas.microsoft.com/office/drawing/2014/main" id="{6777C771-F649-474A-8B6E-D16015E42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80347">
              <a:off x="8559545" y="3742288"/>
              <a:ext cx="1974965" cy="1974965"/>
            </a:xfrm>
            <a:prstGeom prst="rect">
              <a:avLst/>
            </a:prstGeom>
          </p:spPr>
        </p:pic>
        <p:pic>
          <p:nvPicPr>
            <p:cNvPr id="13" name="Picture 12" descr="A picture containing black, light, white, drawing&#10;&#10;Description automatically generated">
              <a:extLst>
                <a:ext uri="{FF2B5EF4-FFF2-40B4-BE49-F238E27FC236}">
                  <a16:creationId xmlns:a16="http://schemas.microsoft.com/office/drawing/2014/main" id="{8E386D33-CA5B-DC40-AE0C-A243694A3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80347" flipH="1">
              <a:off x="6613662" y="3287982"/>
              <a:ext cx="1976400" cy="1979922"/>
            </a:xfrm>
            <a:prstGeom prst="rect">
              <a:avLst/>
            </a:prstGeom>
          </p:spPr>
        </p:pic>
      </p:grpSp>
      <p:pic>
        <p:nvPicPr>
          <p:cNvPr id="15" name="Picture 14" descr="A picture containing black, light, white, drawing&#10;&#10;Description automatically generated">
            <a:extLst>
              <a:ext uri="{FF2B5EF4-FFF2-40B4-BE49-F238E27FC236}">
                <a16:creationId xmlns:a16="http://schemas.microsoft.com/office/drawing/2014/main" id="{CA8C2CE1-EAAF-994E-9939-8CBF6EBFDE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3577" flipH="1">
            <a:off x="8711356" y="1203380"/>
            <a:ext cx="1976400" cy="197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4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Une image contenant intérieur, portable, personne, table&#10;&#10;Description générée automatiquement">
            <a:extLst>
              <a:ext uri="{FF2B5EF4-FFF2-40B4-BE49-F238E27FC236}">
                <a16:creationId xmlns:a16="http://schemas.microsoft.com/office/drawing/2014/main" id="{A5FA469A-5EAF-495E-A911-6861CCBE1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 flipH="1">
            <a:off x="-415099" y="11"/>
            <a:ext cx="12191980" cy="6857989"/>
          </a:xfrm>
          <a:prstGeom prst="rect">
            <a:avLst/>
          </a:prstGeom>
        </p:spPr>
      </p:pic>
      <p:pic>
        <p:nvPicPr>
          <p:cNvPr id="14" name="Image 13" descr="Une image contenant intérieur, portable, personne, table&#10;&#10;Description générée automatiquement">
            <a:extLst>
              <a:ext uri="{FF2B5EF4-FFF2-40B4-BE49-F238E27FC236}">
                <a16:creationId xmlns:a16="http://schemas.microsoft.com/office/drawing/2014/main" id="{416F8299-6D96-4436-A999-82A902D82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r="91995"/>
          <a:stretch/>
        </p:blipFill>
        <p:spPr>
          <a:xfrm flipH="1">
            <a:off x="11147453" y="0"/>
            <a:ext cx="104454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C0033B-5031-475A-8394-0A02FF4B1FE0}"/>
              </a:ext>
            </a:extLst>
          </p:cNvPr>
          <p:cNvSpPr/>
          <p:nvPr/>
        </p:nvSpPr>
        <p:spPr>
          <a:xfrm>
            <a:off x="7438669" y="0"/>
            <a:ext cx="3724891" cy="6857154"/>
          </a:xfrm>
          <a:prstGeom prst="rect">
            <a:avLst/>
          </a:prstGeom>
          <a:solidFill>
            <a:srgbClr val="18171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7139FF-F9AF-43AA-A24B-A791E3C7E62B}"/>
              </a:ext>
            </a:extLst>
          </p:cNvPr>
          <p:cNvSpPr txBox="1"/>
          <p:nvPr/>
        </p:nvSpPr>
        <p:spPr>
          <a:xfrm>
            <a:off x="7560530" y="951388"/>
            <a:ext cx="301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>
                <a:solidFill>
                  <a:srgbClr val="F8CF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module covers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219852-FA03-46F5-B8D6-3E8B11F10CF0}"/>
              </a:ext>
            </a:extLst>
          </p:cNvPr>
          <p:cNvSpPr txBox="1"/>
          <p:nvPr/>
        </p:nvSpPr>
        <p:spPr>
          <a:xfrm>
            <a:off x="7201591" y="1649519"/>
            <a:ext cx="3961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CA" dirty="0">
                <a:solidFill>
                  <a:schemeClr val="bg1"/>
                </a:solidFill>
              </a:rPr>
              <a:t>General Information on the ERPsim Launchpad</a:t>
            </a:r>
            <a:endParaRPr lang="fr-CA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How to use Zoom</a:t>
            </a:r>
            <a:endParaRPr lang="fr-CA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How to Manage Meetings, Participants &amp; Coaches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Tips and tricks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5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ACB971F-E68A-469C-98C9-57C54011F20A}"/>
              </a:ext>
            </a:extLst>
          </p:cNvPr>
          <p:cNvSpPr txBox="1"/>
          <p:nvPr/>
        </p:nvSpPr>
        <p:spPr>
          <a:xfrm>
            <a:off x="209726" y="469783"/>
            <a:ext cx="3741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Prepare for Virtual Sessions </a:t>
            </a:r>
          </a:p>
          <a:p>
            <a:r>
              <a:rPr lang="en-US" sz="2400" b="1">
                <a:solidFill>
                  <a:srgbClr val="F8CF2C"/>
                </a:solidFill>
              </a:rPr>
              <a:t>Selecting a scenario</a:t>
            </a:r>
            <a:endParaRPr lang="fr-CA" sz="2400" b="1">
              <a:solidFill>
                <a:srgbClr val="F8CF2C"/>
              </a:solidFill>
            </a:endParaRPr>
          </a:p>
          <a:p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154E86-DAD7-4D5D-9F58-313240C6DF93}"/>
              </a:ext>
            </a:extLst>
          </p:cNvPr>
          <p:cNvSpPr/>
          <p:nvPr/>
        </p:nvSpPr>
        <p:spPr>
          <a:xfrm>
            <a:off x="7408383" y="203479"/>
            <a:ext cx="3038955" cy="6451042"/>
          </a:xfrm>
          <a:prstGeom prst="rect">
            <a:avLst/>
          </a:prstGeom>
          <a:solidFill>
            <a:schemeClr val="bg1"/>
          </a:solidFill>
          <a:ln w="76200">
            <a:solidFill>
              <a:srgbClr val="F8CF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8C27A2-E917-43A6-9F49-250B763FFF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17" y="469783"/>
            <a:ext cx="2363601" cy="22972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90320F6-B5B7-4A08-8427-97A236A4E8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333" y="2533720"/>
            <a:ext cx="2114834" cy="17905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3A44620-8025-4717-A58F-2C37E52378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0" t="39776" r="9168" b="16164"/>
          <a:stretch/>
        </p:blipFill>
        <p:spPr>
          <a:xfrm>
            <a:off x="8104030" y="4943482"/>
            <a:ext cx="2078726" cy="16750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41F1139-93C6-4320-8E7C-71B62031BF55}"/>
              </a:ext>
            </a:extLst>
          </p:cNvPr>
          <p:cNvSpPr txBox="1"/>
          <p:nvPr/>
        </p:nvSpPr>
        <p:spPr>
          <a:xfrm>
            <a:off x="331821" y="2778107"/>
            <a:ext cx="62497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/>
              <a:t>Every ERPsim scenario can be delivered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/>
              <a:t>The scenario can be chosen based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/>
              <a:t>The audience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/>
              <a:t>The time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/>
              <a:t>Your own experience delivering ERPsim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/>
              <a:t>It is important to allow sufficient time to complete the scenario!</a:t>
            </a:r>
          </a:p>
        </p:txBody>
      </p:sp>
    </p:spTree>
    <p:extLst>
      <p:ext uri="{BB962C8B-B14F-4D97-AF65-F5344CB8AC3E}">
        <p14:creationId xmlns:p14="http://schemas.microsoft.com/office/powerpoint/2010/main" val="196176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E6840BD-2822-4E45-AE85-01E6F68C7139}"/>
              </a:ext>
            </a:extLst>
          </p:cNvPr>
          <p:cNvSpPr txBox="1"/>
          <p:nvPr/>
        </p:nvSpPr>
        <p:spPr>
          <a:xfrm>
            <a:off x="209726" y="469783"/>
            <a:ext cx="3741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Prepare for Virtual Sessions </a:t>
            </a:r>
          </a:p>
          <a:p>
            <a:r>
              <a:rPr lang="fr-CA" sz="2400" b="1">
                <a:solidFill>
                  <a:srgbClr val="F8CF2C"/>
                </a:solidFill>
              </a:rPr>
              <a:t>Technologies required</a:t>
            </a:r>
          </a:p>
          <a:p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1B0C41-D45E-4D49-A014-FA76C9C65CEC}"/>
              </a:ext>
            </a:extLst>
          </p:cNvPr>
          <p:cNvSpPr txBox="1"/>
          <p:nvPr/>
        </p:nvSpPr>
        <p:spPr>
          <a:xfrm>
            <a:off x="331821" y="2778107"/>
            <a:ext cx="62497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/>
              <a:t>The organizers will need an online conference licence, like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/>
              <a:t>Everyone taking part in the session will need a computer with an up-to-date browser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/>
              <a:t>Everyone taking part in the session will need a microphone and a webcam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/>
              <a:t>Unlike the onsite version of ERPsim, participants can’t use a tablet for the virtual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72CF69C-FA70-43E6-9A8E-51043D2AA6E7}"/>
              </a:ext>
            </a:extLst>
          </p:cNvPr>
          <p:cNvSpPr txBox="1"/>
          <p:nvPr/>
        </p:nvSpPr>
        <p:spPr>
          <a:xfrm>
            <a:off x="7315199" y="2778107"/>
            <a:ext cx="42345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err="1"/>
              <a:t>Recommended</a:t>
            </a:r>
            <a:r>
              <a:rPr lang="fr-CA" sz="2000" b="1"/>
              <a:t> browsers:</a:t>
            </a:r>
          </a:p>
          <a:p>
            <a:pPr marL="285750" indent="-285750">
              <a:buFontTx/>
              <a:buChar char="-"/>
            </a:pPr>
            <a:r>
              <a:rPr lang="fr-CA" sz="2000"/>
              <a:t>Google Chrome</a:t>
            </a:r>
          </a:p>
          <a:p>
            <a:pPr marL="285750" indent="-285750">
              <a:buFontTx/>
              <a:buChar char="-"/>
            </a:pPr>
            <a:r>
              <a:rPr lang="fr-CA" sz="2000"/>
              <a:t>Microsoft Edge</a:t>
            </a:r>
          </a:p>
          <a:p>
            <a:pPr marL="285750" indent="-285750">
              <a:buFontTx/>
              <a:buChar char="-"/>
            </a:pPr>
            <a:r>
              <a:rPr lang="fr-CA" sz="2000"/>
              <a:t>Safari</a:t>
            </a:r>
          </a:p>
          <a:p>
            <a:pPr marL="285750" indent="-285750">
              <a:buFontTx/>
              <a:buChar char="-"/>
            </a:pPr>
            <a:endParaRPr lang="fr-CA" sz="2000"/>
          </a:p>
          <a:p>
            <a:r>
              <a:rPr lang="fr-CA" sz="2000" b="1" err="1"/>
              <a:t>Recommended</a:t>
            </a:r>
            <a:r>
              <a:rPr lang="fr-CA" sz="2000" b="1"/>
              <a:t> online </a:t>
            </a:r>
            <a:r>
              <a:rPr lang="fr-CA" sz="2000" b="1" err="1"/>
              <a:t>conferencing</a:t>
            </a:r>
            <a:r>
              <a:rPr lang="fr-CA" sz="2000" b="1"/>
              <a:t>:</a:t>
            </a:r>
          </a:p>
          <a:p>
            <a:pPr marL="285750" indent="-285750">
              <a:buFontTx/>
              <a:buChar char="-"/>
            </a:pPr>
            <a:r>
              <a:rPr lang="fr-CA" sz="2000"/>
              <a:t>Zoom </a:t>
            </a:r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80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4F5D75-FFDD-41BD-8BD2-5DCCCF31CA27}"/>
              </a:ext>
            </a:extLst>
          </p:cNvPr>
          <p:cNvSpPr txBox="1"/>
          <p:nvPr/>
        </p:nvSpPr>
        <p:spPr>
          <a:xfrm>
            <a:off x="209726" y="469783"/>
            <a:ext cx="3741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Prepare for Virtual Sessions </a:t>
            </a:r>
          </a:p>
          <a:p>
            <a:r>
              <a:rPr lang="fr-CA" sz="2400" b="1">
                <a:solidFill>
                  <a:srgbClr val="F8CF2C"/>
                </a:solidFill>
              </a:rPr>
              <a:t>Simulation Resources</a:t>
            </a:r>
          </a:p>
          <a:p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888CD8-F10F-4DAA-845D-62A37D4E479F}"/>
              </a:ext>
            </a:extLst>
          </p:cNvPr>
          <p:cNvSpPr txBox="1"/>
          <p:nvPr/>
        </p:nvSpPr>
        <p:spPr>
          <a:xfrm>
            <a:off x="331821" y="2778107"/>
            <a:ext cx="62497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/>
              <a:t>DAS will help you deliver the simulation and will help your participants navigate Fiori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/>
              <a:t>There are 4 main types of help: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/>
              <a:t>FAQ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/>
              <a:t>Right-click assistance (step-by-step)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/>
              <a:t>Notifications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/>
              <a:t>Process flow overview</a:t>
            </a: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56F3D9C6-F1FE-4EFA-9219-6AA42B30597C}"/>
              </a:ext>
            </a:extLst>
          </p:cNvPr>
          <p:cNvGrpSpPr/>
          <p:nvPr/>
        </p:nvGrpSpPr>
        <p:grpSpPr>
          <a:xfrm>
            <a:off x="6430945" y="1457011"/>
            <a:ext cx="5216595" cy="4368083"/>
            <a:chOff x="12304060" y="1298642"/>
            <a:chExt cx="8305292" cy="6530251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EA7FE49-8E2A-4A71-A4AA-F3104580B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821081" cy="965949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15B097D-D2B1-4728-B720-B97BD37B9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1390462"/>
              <a:ext cx="8305292" cy="5020728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26FD4AD-4B1F-4AAC-A9B0-4C5EC3396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7309" y="1507993"/>
              <a:ext cx="7658794" cy="4333911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grpSp>
          <p:nvGrpSpPr>
            <p:cNvPr id="7" name="Group 55">
              <a:extLst>
                <a:ext uri="{FF2B5EF4-FFF2-40B4-BE49-F238E27FC236}">
                  <a16:creationId xmlns:a16="http://schemas.microsoft.com/office/drawing/2014/main" id="{61212FEC-698B-483A-B2E6-7BC35013B0C1}"/>
                </a:ext>
              </a:extLst>
            </p:cNvPr>
            <p:cNvGrpSpPr/>
            <p:nvPr/>
          </p:nvGrpSpPr>
          <p:grpSpPr>
            <a:xfrm>
              <a:off x="16399771" y="1298642"/>
              <a:ext cx="113873" cy="121204"/>
              <a:chOff x="16399771" y="1298642"/>
              <a:chExt cx="113873" cy="121204"/>
            </a:xfrm>
            <a:solidFill>
              <a:schemeClr val="bg1">
                <a:lumMod val="65000"/>
              </a:schemeClr>
            </a:solidFill>
          </p:grpSpPr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id="{B5C024F8-EA90-4058-AF22-3EE17176E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305988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C7379C58-3C68-4FD3-AF2E-D91129F7D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9771" y="1298642"/>
                <a:ext cx="113873" cy="11385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E54B60D7-D611-4966-A923-E462FE09B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18136" y="1317007"/>
                <a:ext cx="77140" cy="7345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4" name="Oval 14">
                <a:extLst>
                  <a:ext uri="{FF2B5EF4-FFF2-40B4-BE49-F238E27FC236}">
                    <a16:creationId xmlns:a16="http://schemas.microsoft.com/office/drawing/2014/main" id="{19DAE04D-01AB-4326-84CB-B4664598A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0176" y="1331698"/>
                <a:ext cx="36733" cy="4407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D11B7159-8772-49AA-BD99-597AFFA89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51197" y="1350061"/>
                <a:ext cx="11021" cy="110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Source Sans Pro Regular" charset="0"/>
                </a:endParaRPr>
              </a:p>
            </p:txBody>
          </p:sp>
        </p:grp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5B42A52D-F6C0-4874-9543-735E1D396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9635" y="6862944"/>
              <a:ext cx="2281109" cy="965949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C961AC2C-67C5-4339-B2DE-9F161A472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4060" y="6187148"/>
              <a:ext cx="8305292" cy="789654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Source Sans Pro Regular" charset="0"/>
              </a:endParaRPr>
            </a:p>
          </p:txBody>
        </p:sp>
      </p:grpSp>
      <p:pic>
        <p:nvPicPr>
          <p:cNvPr id="16" name="Picture 20">
            <a:extLst>
              <a:ext uri="{FF2B5EF4-FFF2-40B4-BE49-F238E27FC236}">
                <a16:creationId xmlns:a16="http://schemas.microsoft.com/office/drawing/2014/main" id="{CBEF1ED3-041B-4348-91FF-D5D5F51635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/>
          <a:stretch/>
        </p:blipFill>
        <p:spPr>
          <a:xfrm>
            <a:off x="6595356" y="1962211"/>
            <a:ext cx="4952011" cy="289783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643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2">
            <a:extLst>
              <a:ext uri="{FF2B5EF4-FFF2-40B4-BE49-F238E27FC236}">
                <a16:creationId xmlns:a16="http://schemas.microsoft.com/office/drawing/2014/main" id="{7059BA0A-4E22-4904-816E-E794C7148AA0}"/>
              </a:ext>
            </a:extLst>
          </p:cNvPr>
          <p:cNvCxnSpPr/>
          <p:nvPr/>
        </p:nvCxnSpPr>
        <p:spPr>
          <a:xfrm>
            <a:off x="858449" y="2632558"/>
            <a:ext cx="1047510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0">
            <a:extLst>
              <a:ext uri="{FF2B5EF4-FFF2-40B4-BE49-F238E27FC236}">
                <a16:creationId xmlns:a16="http://schemas.microsoft.com/office/drawing/2014/main" id="{AD68F95B-0EE6-4F77-8A99-5FC21C261C83}"/>
              </a:ext>
            </a:extLst>
          </p:cNvPr>
          <p:cNvGrpSpPr/>
          <p:nvPr/>
        </p:nvGrpSpPr>
        <p:grpSpPr>
          <a:xfrm>
            <a:off x="916316" y="2578128"/>
            <a:ext cx="934259" cy="1732384"/>
            <a:chOff x="1326010" y="2823017"/>
            <a:chExt cx="934259" cy="1732384"/>
          </a:xfrm>
        </p:grpSpPr>
        <p:grpSp>
          <p:nvGrpSpPr>
            <p:cNvPr id="4" name="Group 34">
              <a:extLst>
                <a:ext uri="{FF2B5EF4-FFF2-40B4-BE49-F238E27FC236}">
                  <a16:creationId xmlns:a16="http://schemas.microsoft.com/office/drawing/2014/main" id="{5BE02DBA-4191-43D6-ACEA-BDE814DF22D7}"/>
                </a:ext>
              </a:extLst>
            </p:cNvPr>
            <p:cNvGrpSpPr/>
            <p:nvPr/>
          </p:nvGrpSpPr>
          <p:grpSpPr>
            <a:xfrm>
              <a:off x="1326010" y="2823017"/>
              <a:ext cx="934259" cy="1732384"/>
              <a:chOff x="1326010" y="2823017"/>
              <a:chExt cx="934259" cy="1732384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22E61C61-84B5-4FDC-B436-670EC123AAFB}"/>
                  </a:ext>
                </a:extLst>
              </p:cNvPr>
              <p:cNvGrpSpPr/>
              <p:nvPr/>
            </p:nvGrpSpPr>
            <p:grpSpPr>
              <a:xfrm>
                <a:off x="1326010" y="2882935"/>
                <a:ext cx="934259" cy="1672466"/>
                <a:chOff x="1847771" y="2351314"/>
                <a:chExt cx="934259" cy="1672466"/>
              </a:xfrm>
            </p:grpSpPr>
            <p:cxnSp>
              <p:nvCxnSpPr>
                <p:cNvPr id="8" name="Straight Connector 20">
                  <a:extLst>
                    <a:ext uri="{FF2B5EF4-FFF2-40B4-BE49-F238E27FC236}">
                      <a16:creationId xmlns:a16="http://schemas.microsoft.com/office/drawing/2014/main" id="{1E86BC21-315B-4CA7-BAF0-62FC50F8EF47}"/>
                    </a:ext>
                  </a:extLst>
                </p:cNvPr>
                <p:cNvCxnSpPr/>
                <p:nvPr/>
              </p:nvCxnSpPr>
              <p:spPr>
                <a:xfrm flipV="1">
                  <a:off x="2314900" y="2351314"/>
                  <a:ext cx="1" cy="788539"/>
                </a:xfrm>
                <a:prstGeom prst="line">
                  <a:avLst/>
                </a:prstGeom>
                <a:ln w="254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Oval 22">
                  <a:extLst>
                    <a:ext uri="{FF2B5EF4-FFF2-40B4-BE49-F238E27FC236}">
                      <a16:creationId xmlns:a16="http://schemas.microsoft.com/office/drawing/2014/main" id="{8B26286C-72F5-4CAC-A66D-97A7816B1AE3}"/>
                    </a:ext>
                  </a:extLst>
                </p:cNvPr>
                <p:cNvSpPr/>
                <p:nvPr/>
              </p:nvSpPr>
              <p:spPr>
                <a:xfrm>
                  <a:off x="1847771" y="3089521"/>
                  <a:ext cx="934259" cy="934259"/>
                </a:xfrm>
                <a:prstGeom prst="ellipse">
                  <a:avLst/>
                </a:prstGeom>
                <a:solidFill>
                  <a:srgbClr val="F8CF2C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7" name="Oval 15">
                <a:extLst>
                  <a:ext uri="{FF2B5EF4-FFF2-40B4-BE49-F238E27FC236}">
                    <a16:creationId xmlns:a16="http://schemas.microsoft.com/office/drawing/2014/main" id="{8831FC78-886B-4768-BDFB-5CFEC4996C59}"/>
                  </a:ext>
                </a:extLst>
              </p:cNvPr>
              <p:cNvSpPr/>
              <p:nvPr/>
            </p:nvSpPr>
            <p:spPr>
              <a:xfrm>
                <a:off x="1734925" y="2823017"/>
                <a:ext cx="116428" cy="116428"/>
              </a:xfrm>
              <a:prstGeom prst="ellipse">
                <a:avLst/>
              </a:prstGeom>
              <a:solidFill>
                <a:srgbClr val="F8CF2C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39F0E850-6658-4B06-91C2-6976FF7B1BE8}"/>
                </a:ext>
              </a:extLst>
            </p:cNvPr>
            <p:cNvSpPr txBox="1">
              <a:spLocks/>
            </p:cNvSpPr>
            <p:nvPr/>
          </p:nvSpPr>
          <p:spPr>
            <a:xfrm>
              <a:off x="1326010" y="3874782"/>
              <a:ext cx="934258" cy="426978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lang="en-US" sz="2400" kern="0" smtClean="0">
                  <a:solidFill>
                    <a:srgbClr val="DD2067"/>
                  </a:solidFill>
                  <a:latin typeface="+mj-lt"/>
                  <a:ea typeface="+mj-ea"/>
                  <a:cs typeface="Arial" pitchFamily="-109" charset="0"/>
                  <a:sym typeface="Calibri" charset="0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9pPr>
            </a:lstStyle>
            <a:p>
              <a:r>
                <a:rPr lang="en-US" sz="1600" b="1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 weeks</a:t>
              </a:r>
              <a:endParaRPr lang="en-US" sz="16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" name="Group 59">
            <a:extLst>
              <a:ext uri="{FF2B5EF4-FFF2-40B4-BE49-F238E27FC236}">
                <a16:creationId xmlns:a16="http://schemas.microsoft.com/office/drawing/2014/main" id="{5D4B3088-F365-4A7A-A605-B453B2D8CA4F}"/>
              </a:ext>
            </a:extLst>
          </p:cNvPr>
          <p:cNvGrpSpPr/>
          <p:nvPr/>
        </p:nvGrpSpPr>
        <p:grpSpPr>
          <a:xfrm>
            <a:off x="4064451" y="2578128"/>
            <a:ext cx="934259" cy="1732384"/>
            <a:chOff x="3005947" y="2823017"/>
            <a:chExt cx="934259" cy="1732384"/>
          </a:xfrm>
          <a:solidFill>
            <a:srgbClr val="F8CF2C"/>
          </a:solidFill>
        </p:grpSpPr>
        <p:grpSp>
          <p:nvGrpSpPr>
            <p:cNvPr id="11" name="Group 24">
              <a:extLst>
                <a:ext uri="{FF2B5EF4-FFF2-40B4-BE49-F238E27FC236}">
                  <a16:creationId xmlns:a16="http://schemas.microsoft.com/office/drawing/2014/main" id="{FCE4FDED-0A54-4511-A7D9-966FA9E80AD3}"/>
                </a:ext>
              </a:extLst>
            </p:cNvPr>
            <p:cNvGrpSpPr/>
            <p:nvPr/>
          </p:nvGrpSpPr>
          <p:grpSpPr>
            <a:xfrm>
              <a:off x="3005947" y="2823017"/>
              <a:ext cx="934259" cy="1732384"/>
              <a:chOff x="3005947" y="2823017"/>
              <a:chExt cx="934259" cy="1732384"/>
            </a:xfrm>
            <a:grpFill/>
          </p:grpSpPr>
          <p:grpSp>
            <p:nvGrpSpPr>
              <p:cNvPr id="13" name="Group 35">
                <a:extLst>
                  <a:ext uri="{FF2B5EF4-FFF2-40B4-BE49-F238E27FC236}">
                    <a16:creationId xmlns:a16="http://schemas.microsoft.com/office/drawing/2014/main" id="{09DD66EA-80AE-417B-88F0-D1DAB652AA74}"/>
                  </a:ext>
                </a:extLst>
              </p:cNvPr>
              <p:cNvGrpSpPr/>
              <p:nvPr/>
            </p:nvGrpSpPr>
            <p:grpSpPr>
              <a:xfrm>
                <a:off x="3005947" y="2882935"/>
                <a:ext cx="934259" cy="1672466"/>
                <a:chOff x="1847771" y="2351314"/>
                <a:chExt cx="934259" cy="1672466"/>
              </a:xfrm>
              <a:grpFill/>
            </p:grpSpPr>
            <p:cxnSp>
              <p:nvCxnSpPr>
                <p:cNvPr id="15" name="Straight Connector 36">
                  <a:extLst>
                    <a:ext uri="{FF2B5EF4-FFF2-40B4-BE49-F238E27FC236}">
                      <a16:creationId xmlns:a16="http://schemas.microsoft.com/office/drawing/2014/main" id="{8083EE15-3A82-4AF6-9007-D21F26DE810E}"/>
                    </a:ext>
                  </a:extLst>
                </p:cNvPr>
                <p:cNvCxnSpPr/>
                <p:nvPr/>
              </p:nvCxnSpPr>
              <p:spPr>
                <a:xfrm flipV="1">
                  <a:off x="2314900" y="2351314"/>
                  <a:ext cx="1" cy="788539"/>
                </a:xfrm>
                <a:prstGeom prst="line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Oval 37">
                  <a:extLst>
                    <a:ext uri="{FF2B5EF4-FFF2-40B4-BE49-F238E27FC236}">
                      <a16:creationId xmlns:a16="http://schemas.microsoft.com/office/drawing/2014/main" id="{F9400D0D-614D-439A-A782-157AB2E0F3B2}"/>
                    </a:ext>
                  </a:extLst>
                </p:cNvPr>
                <p:cNvSpPr/>
                <p:nvPr/>
              </p:nvSpPr>
              <p:spPr>
                <a:xfrm>
                  <a:off x="1847771" y="3089521"/>
                  <a:ext cx="934259" cy="93425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14" name="Oval 62">
                <a:extLst>
                  <a:ext uri="{FF2B5EF4-FFF2-40B4-BE49-F238E27FC236}">
                    <a16:creationId xmlns:a16="http://schemas.microsoft.com/office/drawing/2014/main" id="{3346D331-1666-4FDB-9042-0F43A8F240A0}"/>
                  </a:ext>
                </a:extLst>
              </p:cNvPr>
              <p:cNvSpPr/>
              <p:nvPr/>
            </p:nvSpPr>
            <p:spPr>
              <a:xfrm>
                <a:off x="3414862" y="2823017"/>
                <a:ext cx="116428" cy="116428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A316271D-1B06-4207-A9A6-9D8876BD12FE}"/>
                </a:ext>
              </a:extLst>
            </p:cNvPr>
            <p:cNvSpPr txBox="1">
              <a:spLocks/>
            </p:cNvSpPr>
            <p:nvPr/>
          </p:nvSpPr>
          <p:spPr>
            <a:xfrm>
              <a:off x="3107214" y="3874782"/>
              <a:ext cx="731724" cy="426978"/>
            </a:xfrm>
            <a:prstGeom prst="rect">
              <a:avLst/>
            </a:prstGeom>
            <a:grpFill/>
          </p:spPr>
          <p:txBody>
            <a:bodyPr wrap="square" anchor="ctr">
              <a:noAutofit/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lang="en-US" sz="2400" kern="0" smtClean="0">
                  <a:solidFill>
                    <a:srgbClr val="DD2067"/>
                  </a:solidFill>
                  <a:latin typeface="+mj-lt"/>
                  <a:ea typeface="+mj-ea"/>
                  <a:cs typeface="Arial" pitchFamily="-109" charset="0"/>
                  <a:sym typeface="Calibri" charset="0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9pPr>
            </a:lstStyle>
            <a:p>
              <a:r>
                <a:rPr lang="en-US" sz="1600" b="1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 days</a:t>
              </a:r>
              <a:endParaRPr lang="en-US" sz="16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4" name="Group 54">
            <a:extLst>
              <a:ext uri="{FF2B5EF4-FFF2-40B4-BE49-F238E27FC236}">
                <a16:creationId xmlns:a16="http://schemas.microsoft.com/office/drawing/2014/main" id="{B6DD2236-CB77-4C92-92C5-2C6FA508082B}"/>
              </a:ext>
            </a:extLst>
          </p:cNvPr>
          <p:cNvGrpSpPr/>
          <p:nvPr/>
        </p:nvGrpSpPr>
        <p:grpSpPr>
          <a:xfrm>
            <a:off x="10203798" y="2578128"/>
            <a:ext cx="934259" cy="1732384"/>
            <a:chOff x="6365821" y="2823017"/>
            <a:chExt cx="934259" cy="1732384"/>
          </a:xfrm>
          <a:solidFill>
            <a:srgbClr val="F8CF2C"/>
          </a:solidFill>
        </p:grpSpPr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id="{AB2AC687-213E-488D-B067-587E5F9AA196}"/>
                </a:ext>
              </a:extLst>
            </p:cNvPr>
            <p:cNvGrpSpPr/>
            <p:nvPr/>
          </p:nvGrpSpPr>
          <p:grpSpPr>
            <a:xfrm>
              <a:off x="6365821" y="2823017"/>
              <a:ext cx="934259" cy="1732384"/>
              <a:chOff x="6365821" y="2823017"/>
              <a:chExt cx="934259" cy="1732384"/>
            </a:xfrm>
            <a:grpFill/>
          </p:grpSpPr>
          <p:grpSp>
            <p:nvGrpSpPr>
              <p:cNvPr id="27" name="Group 41">
                <a:extLst>
                  <a:ext uri="{FF2B5EF4-FFF2-40B4-BE49-F238E27FC236}">
                    <a16:creationId xmlns:a16="http://schemas.microsoft.com/office/drawing/2014/main" id="{5981D70C-04C9-4598-BE9A-231A9124D0C1}"/>
                  </a:ext>
                </a:extLst>
              </p:cNvPr>
              <p:cNvGrpSpPr/>
              <p:nvPr/>
            </p:nvGrpSpPr>
            <p:grpSpPr>
              <a:xfrm>
                <a:off x="6365821" y="2882935"/>
                <a:ext cx="934259" cy="1672466"/>
                <a:chOff x="1847771" y="2351314"/>
                <a:chExt cx="934259" cy="1672466"/>
              </a:xfrm>
              <a:grpFill/>
            </p:grpSpPr>
            <p:cxnSp>
              <p:nvCxnSpPr>
                <p:cNvPr id="29" name="Straight Connector 42">
                  <a:extLst>
                    <a:ext uri="{FF2B5EF4-FFF2-40B4-BE49-F238E27FC236}">
                      <a16:creationId xmlns:a16="http://schemas.microsoft.com/office/drawing/2014/main" id="{CA87FEE9-DAC0-4D86-A033-BDBC5DB40249}"/>
                    </a:ext>
                  </a:extLst>
                </p:cNvPr>
                <p:cNvCxnSpPr/>
                <p:nvPr/>
              </p:nvCxnSpPr>
              <p:spPr>
                <a:xfrm flipV="1">
                  <a:off x="2314900" y="2351314"/>
                  <a:ext cx="1" cy="788539"/>
                </a:xfrm>
                <a:prstGeom prst="line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 43">
                  <a:extLst>
                    <a:ext uri="{FF2B5EF4-FFF2-40B4-BE49-F238E27FC236}">
                      <a16:creationId xmlns:a16="http://schemas.microsoft.com/office/drawing/2014/main" id="{266EDE84-92E3-4CAC-A7C3-1771BD615E7F}"/>
                    </a:ext>
                  </a:extLst>
                </p:cNvPr>
                <p:cNvSpPr/>
                <p:nvPr/>
              </p:nvSpPr>
              <p:spPr>
                <a:xfrm>
                  <a:off x="1847771" y="3089521"/>
                  <a:ext cx="934259" cy="93425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28" name="Oval 64">
                <a:extLst>
                  <a:ext uri="{FF2B5EF4-FFF2-40B4-BE49-F238E27FC236}">
                    <a16:creationId xmlns:a16="http://schemas.microsoft.com/office/drawing/2014/main" id="{6D276F73-8E76-40A2-AE66-5F4EEDF3529B}"/>
                  </a:ext>
                </a:extLst>
              </p:cNvPr>
              <p:cNvSpPr/>
              <p:nvPr/>
            </p:nvSpPr>
            <p:spPr>
              <a:xfrm>
                <a:off x="6774736" y="2823017"/>
                <a:ext cx="116428" cy="116428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ABDA204D-19BF-4A5F-8D88-0E5D1095E601}"/>
                </a:ext>
              </a:extLst>
            </p:cNvPr>
            <p:cNvSpPr txBox="1">
              <a:spLocks/>
            </p:cNvSpPr>
            <p:nvPr/>
          </p:nvSpPr>
          <p:spPr>
            <a:xfrm>
              <a:off x="6365821" y="3874782"/>
              <a:ext cx="934256" cy="426978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lang="en-US" sz="2400" kern="0" smtClean="0">
                  <a:solidFill>
                    <a:srgbClr val="DD2067"/>
                  </a:solidFill>
                  <a:latin typeface="+mj-lt"/>
                  <a:ea typeface="+mj-ea"/>
                  <a:cs typeface="Arial" pitchFamily="-109" charset="0"/>
                  <a:sym typeface="Calibri" charset="0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9pPr>
            </a:lstStyle>
            <a:p>
              <a:r>
                <a:rPr lang="en-US" sz="1600" b="1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Session day</a:t>
              </a:r>
              <a:endParaRPr lang="en-US" sz="16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1" name="Group 55">
            <a:extLst>
              <a:ext uri="{FF2B5EF4-FFF2-40B4-BE49-F238E27FC236}">
                <a16:creationId xmlns:a16="http://schemas.microsoft.com/office/drawing/2014/main" id="{2736368D-A512-490C-89D8-82B6C508D71E}"/>
              </a:ext>
            </a:extLst>
          </p:cNvPr>
          <p:cNvGrpSpPr/>
          <p:nvPr/>
        </p:nvGrpSpPr>
        <p:grpSpPr>
          <a:xfrm>
            <a:off x="7100848" y="2578128"/>
            <a:ext cx="934259" cy="1732384"/>
            <a:chOff x="4685884" y="2823017"/>
            <a:chExt cx="934259" cy="1732384"/>
          </a:xfrm>
          <a:solidFill>
            <a:srgbClr val="F8CF2C"/>
          </a:solidFill>
        </p:grpSpPr>
        <p:grpSp>
          <p:nvGrpSpPr>
            <p:cNvPr id="32" name="Group 19">
              <a:extLst>
                <a:ext uri="{FF2B5EF4-FFF2-40B4-BE49-F238E27FC236}">
                  <a16:creationId xmlns:a16="http://schemas.microsoft.com/office/drawing/2014/main" id="{6FCC2412-5EC3-4253-8D55-B3F8776E3E2E}"/>
                </a:ext>
              </a:extLst>
            </p:cNvPr>
            <p:cNvGrpSpPr/>
            <p:nvPr/>
          </p:nvGrpSpPr>
          <p:grpSpPr>
            <a:xfrm>
              <a:off x="4685884" y="2823017"/>
              <a:ext cx="934259" cy="1732384"/>
              <a:chOff x="4685884" y="2823017"/>
              <a:chExt cx="934259" cy="1732384"/>
            </a:xfrm>
            <a:grpFill/>
          </p:grpSpPr>
          <p:grpSp>
            <p:nvGrpSpPr>
              <p:cNvPr id="34" name="Group 38">
                <a:extLst>
                  <a:ext uri="{FF2B5EF4-FFF2-40B4-BE49-F238E27FC236}">
                    <a16:creationId xmlns:a16="http://schemas.microsoft.com/office/drawing/2014/main" id="{0F3B498D-C0EB-4A37-9FC2-F1464EC55B76}"/>
                  </a:ext>
                </a:extLst>
              </p:cNvPr>
              <p:cNvGrpSpPr/>
              <p:nvPr/>
            </p:nvGrpSpPr>
            <p:grpSpPr>
              <a:xfrm>
                <a:off x="4685884" y="2882935"/>
                <a:ext cx="934259" cy="1672466"/>
                <a:chOff x="1847771" y="2351314"/>
                <a:chExt cx="934259" cy="1672466"/>
              </a:xfrm>
              <a:grpFill/>
            </p:grpSpPr>
            <p:cxnSp>
              <p:nvCxnSpPr>
                <p:cNvPr id="36" name="Straight Connector 39">
                  <a:extLst>
                    <a:ext uri="{FF2B5EF4-FFF2-40B4-BE49-F238E27FC236}">
                      <a16:creationId xmlns:a16="http://schemas.microsoft.com/office/drawing/2014/main" id="{6E147318-E627-475D-B110-36091A047847}"/>
                    </a:ext>
                  </a:extLst>
                </p:cNvPr>
                <p:cNvCxnSpPr/>
                <p:nvPr/>
              </p:nvCxnSpPr>
              <p:spPr>
                <a:xfrm flipV="1">
                  <a:off x="2314900" y="2351314"/>
                  <a:ext cx="1" cy="788539"/>
                </a:xfrm>
                <a:prstGeom prst="line">
                  <a:avLst/>
                </a:prstGeom>
                <a:grpFill/>
                <a:ln w="2540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40">
                  <a:extLst>
                    <a:ext uri="{FF2B5EF4-FFF2-40B4-BE49-F238E27FC236}">
                      <a16:creationId xmlns:a16="http://schemas.microsoft.com/office/drawing/2014/main" id="{FFB4AD16-F0AF-4FA6-9DA0-A049BC993B5C}"/>
                    </a:ext>
                  </a:extLst>
                </p:cNvPr>
                <p:cNvSpPr/>
                <p:nvPr/>
              </p:nvSpPr>
              <p:spPr>
                <a:xfrm>
                  <a:off x="1847771" y="3089521"/>
                  <a:ext cx="934259" cy="93425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35" name="Oval 63">
                <a:extLst>
                  <a:ext uri="{FF2B5EF4-FFF2-40B4-BE49-F238E27FC236}">
                    <a16:creationId xmlns:a16="http://schemas.microsoft.com/office/drawing/2014/main" id="{031335D1-DC57-4187-BAC8-07E32F09E447}"/>
                  </a:ext>
                </a:extLst>
              </p:cNvPr>
              <p:cNvSpPr/>
              <p:nvPr/>
            </p:nvSpPr>
            <p:spPr>
              <a:xfrm>
                <a:off x="5094799" y="2823017"/>
                <a:ext cx="116428" cy="116428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6288FA22-A3F8-4507-9C5A-6B2786C8E909}"/>
                </a:ext>
              </a:extLst>
            </p:cNvPr>
            <p:cNvSpPr txBox="1">
              <a:spLocks/>
            </p:cNvSpPr>
            <p:nvPr/>
          </p:nvSpPr>
          <p:spPr>
            <a:xfrm>
              <a:off x="4787151" y="3874782"/>
              <a:ext cx="731724" cy="426978"/>
            </a:xfrm>
            <a:prstGeom prst="rect">
              <a:avLst/>
            </a:prstGeom>
            <a:grpFill/>
          </p:spPr>
          <p:txBody>
            <a:bodyPr wrap="square" anchor="ctr">
              <a:noAutofit/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lang="en-US" sz="2400" kern="0" smtClean="0">
                  <a:solidFill>
                    <a:srgbClr val="DD2067"/>
                  </a:solidFill>
                  <a:latin typeface="+mj-lt"/>
                  <a:ea typeface="+mj-ea"/>
                  <a:cs typeface="Arial" pitchFamily="-109" charset="0"/>
                  <a:sym typeface="Calibri" charset="0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ヒラギノ角ゴ ProN W3" charset="0"/>
                  <a:cs typeface="ヒラギノ角ゴ ProN W3" charset="0"/>
                  <a:sym typeface="Calibri" charset="0"/>
                </a:defRPr>
              </a:lvl9pPr>
            </a:lstStyle>
            <a:p>
              <a:r>
                <a:rPr lang="en-US" sz="1600" b="1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 </a:t>
              </a:r>
            </a:p>
            <a:p>
              <a:r>
                <a:rPr lang="en-US" sz="1600" b="1">
                  <a:solidFill>
                    <a:schemeClr val="tx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day</a:t>
              </a:r>
              <a:endParaRPr lang="en-US" sz="16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FC292B55-6DE9-48EF-A2D4-CB1D3458972F}"/>
              </a:ext>
            </a:extLst>
          </p:cNvPr>
          <p:cNvSpPr txBox="1"/>
          <p:nvPr/>
        </p:nvSpPr>
        <p:spPr>
          <a:xfrm>
            <a:off x="209725" y="469783"/>
            <a:ext cx="3861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Prepare for Virtual Sessions </a:t>
            </a:r>
          </a:p>
          <a:p>
            <a:r>
              <a:rPr lang="fr-CA" sz="2400" b="1">
                <a:solidFill>
                  <a:srgbClr val="F8CF2C"/>
                </a:solidFill>
              </a:rPr>
              <a:t>Timeline planning</a:t>
            </a:r>
          </a:p>
          <a:p>
            <a:endParaRPr lang="fr-CA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6CEE918-CF35-4727-A6C9-51AA0DB52553}"/>
              </a:ext>
            </a:extLst>
          </p:cNvPr>
          <p:cNvSpPr txBox="1"/>
          <p:nvPr/>
        </p:nvSpPr>
        <p:spPr>
          <a:xfrm>
            <a:off x="209725" y="4325633"/>
            <a:ext cx="24645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900"/>
              <a:t>Confirm the details with the customer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900"/>
              <a:t>Request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900"/>
              <a:t>Send meeting invite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01D49C3-A5F3-4A37-B430-47D400CCBD07}"/>
              </a:ext>
            </a:extLst>
          </p:cNvPr>
          <p:cNvSpPr txBox="1"/>
          <p:nvPr/>
        </p:nvSpPr>
        <p:spPr>
          <a:xfrm>
            <a:off x="3241079" y="4292611"/>
            <a:ext cx="26807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900"/>
              <a:t>You will receive system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900"/>
              <a:t>Start practicing with the system and Zoom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900"/>
              <a:t>Prepare with your team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DE320D8-BF3D-42E6-8C87-3A9BBBAC4142}"/>
              </a:ext>
            </a:extLst>
          </p:cNvPr>
          <p:cNvSpPr txBox="1"/>
          <p:nvPr/>
        </p:nvSpPr>
        <p:spPr>
          <a:xfrm>
            <a:off x="6285816" y="4292611"/>
            <a:ext cx="268075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900"/>
              <a:t>Have a last dry run with your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900"/>
              <a:t>Review the material, the objectives, </a:t>
            </a:r>
            <a:r>
              <a:rPr lang="en-CA" sz="1900" err="1"/>
              <a:t>etc</a:t>
            </a:r>
            <a:endParaRPr lang="en-CA" sz="19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90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6CF77316-94DB-472C-846D-AABFF340E3E8}"/>
              </a:ext>
            </a:extLst>
          </p:cNvPr>
          <p:cNvSpPr txBox="1"/>
          <p:nvPr/>
        </p:nvSpPr>
        <p:spPr>
          <a:xfrm>
            <a:off x="9330553" y="4311898"/>
            <a:ext cx="26807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900"/>
              <a:t>Log in to the Game Controller a few hours in 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900"/>
              <a:t>Pre-configure the game and see where the auto-login links are located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900"/>
          </a:p>
        </p:txBody>
      </p:sp>
      <p:grpSp>
        <p:nvGrpSpPr>
          <p:cNvPr id="53" name="Group 123">
            <a:extLst>
              <a:ext uri="{FF2B5EF4-FFF2-40B4-BE49-F238E27FC236}">
                <a16:creationId xmlns:a16="http://schemas.microsoft.com/office/drawing/2014/main" id="{BA6D2A63-DC9D-4E83-BCAB-358E86976920}"/>
              </a:ext>
            </a:extLst>
          </p:cNvPr>
          <p:cNvGrpSpPr/>
          <p:nvPr/>
        </p:nvGrpSpPr>
        <p:grpSpPr>
          <a:xfrm>
            <a:off x="11079554" y="331733"/>
            <a:ext cx="508000" cy="640773"/>
            <a:chOff x="3938588" y="5438775"/>
            <a:chExt cx="558800" cy="7048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4" name="Freeform 58">
              <a:extLst>
                <a:ext uri="{FF2B5EF4-FFF2-40B4-BE49-F238E27FC236}">
                  <a16:creationId xmlns:a16="http://schemas.microsoft.com/office/drawing/2014/main" id="{612679DC-70B6-4512-909E-EC125F0106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8588" y="5519738"/>
              <a:ext cx="558800" cy="623887"/>
            </a:xfrm>
            <a:custGeom>
              <a:avLst/>
              <a:gdLst>
                <a:gd name="T0" fmla="*/ 281 w 705"/>
                <a:gd name="T1" fmla="*/ 778 h 786"/>
                <a:gd name="T2" fmla="*/ 156 w 705"/>
                <a:gd name="T3" fmla="*/ 725 h 786"/>
                <a:gd name="T4" fmla="*/ 59 w 705"/>
                <a:gd name="T5" fmla="*/ 629 h 786"/>
                <a:gd name="T6" fmla="*/ 7 w 705"/>
                <a:gd name="T7" fmla="*/ 504 h 786"/>
                <a:gd name="T8" fmla="*/ 2 w 705"/>
                <a:gd name="T9" fmla="*/ 399 h 786"/>
                <a:gd name="T10" fmla="*/ 39 w 705"/>
                <a:gd name="T11" fmla="*/ 272 h 786"/>
                <a:gd name="T12" fmla="*/ 118 w 705"/>
                <a:gd name="T13" fmla="*/ 169 h 786"/>
                <a:gd name="T14" fmla="*/ 230 w 705"/>
                <a:gd name="T15" fmla="*/ 102 h 786"/>
                <a:gd name="T16" fmla="*/ 340 w 705"/>
                <a:gd name="T17" fmla="*/ 80 h 786"/>
                <a:gd name="T18" fmla="*/ 377 w 705"/>
                <a:gd name="T19" fmla="*/ 81 h 786"/>
                <a:gd name="T20" fmla="*/ 475 w 705"/>
                <a:gd name="T21" fmla="*/ 103 h 786"/>
                <a:gd name="T22" fmla="*/ 586 w 705"/>
                <a:gd name="T23" fmla="*/ 169 h 786"/>
                <a:gd name="T24" fmla="*/ 666 w 705"/>
                <a:gd name="T25" fmla="*/ 272 h 786"/>
                <a:gd name="T26" fmla="*/ 703 w 705"/>
                <a:gd name="T27" fmla="*/ 399 h 786"/>
                <a:gd name="T28" fmla="*/ 698 w 705"/>
                <a:gd name="T29" fmla="*/ 504 h 786"/>
                <a:gd name="T30" fmla="*/ 644 w 705"/>
                <a:gd name="T31" fmla="*/ 629 h 786"/>
                <a:gd name="T32" fmla="*/ 549 w 705"/>
                <a:gd name="T33" fmla="*/ 725 h 786"/>
                <a:gd name="T34" fmla="*/ 423 w 705"/>
                <a:gd name="T35" fmla="*/ 778 h 786"/>
                <a:gd name="T36" fmla="*/ 167 w 705"/>
                <a:gd name="T37" fmla="*/ 605 h 786"/>
                <a:gd name="T38" fmla="*/ 176 w 705"/>
                <a:gd name="T39" fmla="*/ 610 h 786"/>
                <a:gd name="T40" fmla="*/ 176 w 705"/>
                <a:gd name="T41" fmla="*/ 629 h 786"/>
                <a:gd name="T42" fmla="*/ 162 w 705"/>
                <a:gd name="T43" fmla="*/ 696 h 786"/>
                <a:gd name="T44" fmla="*/ 254 w 705"/>
                <a:gd name="T45" fmla="*/ 742 h 786"/>
                <a:gd name="T46" fmla="*/ 341 w 705"/>
                <a:gd name="T47" fmla="*/ 759 h 786"/>
                <a:gd name="T48" fmla="*/ 345 w 705"/>
                <a:gd name="T49" fmla="*/ 688 h 786"/>
                <a:gd name="T50" fmla="*/ 360 w 705"/>
                <a:gd name="T51" fmla="*/ 685 h 786"/>
                <a:gd name="T52" fmla="*/ 367 w 705"/>
                <a:gd name="T53" fmla="*/ 757 h 786"/>
                <a:gd name="T54" fmla="*/ 431 w 705"/>
                <a:gd name="T55" fmla="*/ 749 h 786"/>
                <a:gd name="T56" fmla="*/ 524 w 705"/>
                <a:gd name="T57" fmla="*/ 710 h 786"/>
                <a:gd name="T58" fmla="*/ 532 w 705"/>
                <a:gd name="T59" fmla="*/ 629 h 786"/>
                <a:gd name="T60" fmla="*/ 527 w 705"/>
                <a:gd name="T61" fmla="*/ 619 h 786"/>
                <a:gd name="T62" fmla="*/ 536 w 705"/>
                <a:gd name="T63" fmla="*/ 607 h 786"/>
                <a:gd name="T64" fmla="*/ 551 w 705"/>
                <a:gd name="T65" fmla="*/ 610 h 786"/>
                <a:gd name="T66" fmla="*/ 617 w 705"/>
                <a:gd name="T67" fmla="*/ 622 h 786"/>
                <a:gd name="T68" fmla="*/ 662 w 705"/>
                <a:gd name="T69" fmla="*/ 533 h 786"/>
                <a:gd name="T70" fmla="*/ 678 w 705"/>
                <a:gd name="T71" fmla="*/ 446 h 786"/>
                <a:gd name="T72" fmla="*/ 608 w 705"/>
                <a:gd name="T73" fmla="*/ 441 h 786"/>
                <a:gd name="T74" fmla="*/ 607 w 705"/>
                <a:gd name="T75" fmla="*/ 428 h 786"/>
                <a:gd name="T76" fmla="*/ 678 w 705"/>
                <a:gd name="T77" fmla="*/ 419 h 786"/>
                <a:gd name="T78" fmla="*/ 669 w 705"/>
                <a:gd name="T79" fmla="*/ 357 h 786"/>
                <a:gd name="T80" fmla="*/ 630 w 705"/>
                <a:gd name="T81" fmla="*/ 264 h 786"/>
                <a:gd name="T82" fmla="*/ 551 w 705"/>
                <a:gd name="T83" fmla="*/ 255 h 786"/>
                <a:gd name="T84" fmla="*/ 541 w 705"/>
                <a:gd name="T85" fmla="*/ 259 h 786"/>
                <a:gd name="T86" fmla="*/ 529 w 705"/>
                <a:gd name="T87" fmla="*/ 250 h 786"/>
                <a:gd name="T88" fmla="*/ 532 w 705"/>
                <a:gd name="T89" fmla="*/ 235 h 786"/>
                <a:gd name="T90" fmla="*/ 541 w 705"/>
                <a:gd name="T91" fmla="*/ 167 h 786"/>
                <a:gd name="T92" fmla="*/ 438 w 705"/>
                <a:gd name="T93" fmla="*/ 118 h 786"/>
                <a:gd name="T94" fmla="*/ 352 w 705"/>
                <a:gd name="T95" fmla="*/ 107 h 786"/>
                <a:gd name="T96" fmla="*/ 240 w 705"/>
                <a:gd name="T97" fmla="*/ 127 h 786"/>
                <a:gd name="T98" fmla="*/ 142 w 705"/>
                <a:gd name="T99" fmla="*/ 184 h 786"/>
                <a:gd name="T100" fmla="*/ 179 w 705"/>
                <a:gd name="T101" fmla="*/ 240 h 786"/>
                <a:gd name="T102" fmla="*/ 176 w 705"/>
                <a:gd name="T103" fmla="*/ 255 h 786"/>
                <a:gd name="T104" fmla="*/ 167 w 705"/>
                <a:gd name="T105" fmla="*/ 259 h 786"/>
                <a:gd name="T106" fmla="*/ 107 w 705"/>
                <a:gd name="T107" fmla="*/ 220 h 786"/>
                <a:gd name="T108" fmla="*/ 63 w 705"/>
                <a:gd name="T109" fmla="*/ 284 h 786"/>
                <a:gd name="T110" fmla="*/ 31 w 705"/>
                <a:gd name="T111" fmla="*/ 380 h 786"/>
                <a:gd name="T112" fmla="*/ 90 w 705"/>
                <a:gd name="T113" fmla="*/ 419 h 786"/>
                <a:gd name="T114" fmla="*/ 103 w 705"/>
                <a:gd name="T115" fmla="*/ 433 h 786"/>
                <a:gd name="T116" fmla="*/ 95 w 705"/>
                <a:gd name="T117" fmla="*/ 445 h 786"/>
                <a:gd name="T118" fmla="*/ 27 w 705"/>
                <a:gd name="T119" fmla="*/ 458 h 786"/>
                <a:gd name="T120" fmla="*/ 51 w 705"/>
                <a:gd name="T121" fmla="*/ 558 h 786"/>
                <a:gd name="T122" fmla="*/ 105 w 705"/>
                <a:gd name="T123" fmla="*/ 644 h 786"/>
                <a:gd name="T124" fmla="*/ 162 w 705"/>
                <a:gd name="T125" fmla="*/ 607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5" h="786">
                  <a:moveTo>
                    <a:pt x="352" y="786"/>
                  </a:moveTo>
                  <a:lnTo>
                    <a:pt x="352" y="786"/>
                  </a:lnTo>
                  <a:lnTo>
                    <a:pt x="316" y="783"/>
                  </a:lnTo>
                  <a:lnTo>
                    <a:pt x="281" y="778"/>
                  </a:lnTo>
                  <a:lnTo>
                    <a:pt x="247" y="769"/>
                  </a:lnTo>
                  <a:lnTo>
                    <a:pt x="215" y="757"/>
                  </a:lnTo>
                  <a:lnTo>
                    <a:pt x="184" y="742"/>
                  </a:lnTo>
                  <a:lnTo>
                    <a:pt x="156" y="725"/>
                  </a:lnTo>
                  <a:lnTo>
                    <a:pt x="129" y="705"/>
                  </a:lnTo>
                  <a:lnTo>
                    <a:pt x="103" y="681"/>
                  </a:lnTo>
                  <a:lnTo>
                    <a:pt x="81" y="658"/>
                  </a:lnTo>
                  <a:lnTo>
                    <a:pt x="59" y="629"/>
                  </a:lnTo>
                  <a:lnTo>
                    <a:pt x="42" y="600"/>
                  </a:lnTo>
                  <a:lnTo>
                    <a:pt x="27" y="570"/>
                  </a:lnTo>
                  <a:lnTo>
                    <a:pt x="15" y="538"/>
                  </a:lnTo>
                  <a:lnTo>
                    <a:pt x="7" y="504"/>
                  </a:lnTo>
                  <a:lnTo>
                    <a:pt x="2" y="468"/>
                  </a:lnTo>
                  <a:lnTo>
                    <a:pt x="0" y="433"/>
                  </a:lnTo>
                  <a:lnTo>
                    <a:pt x="0" y="433"/>
                  </a:lnTo>
                  <a:lnTo>
                    <a:pt x="2" y="399"/>
                  </a:lnTo>
                  <a:lnTo>
                    <a:pt x="7" y="365"/>
                  </a:lnTo>
                  <a:lnTo>
                    <a:pt x="14" y="333"/>
                  </a:lnTo>
                  <a:lnTo>
                    <a:pt x="25" y="301"/>
                  </a:lnTo>
                  <a:lnTo>
                    <a:pt x="39" y="272"/>
                  </a:lnTo>
                  <a:lnTo>
                    <a:pt x="56" y="244"/>
                  </a:lnTo>
                  <a:lnTo>
                    <a:pt x="74" y="216"/>
                  </a:lnTo>
                  <a:lnTo>
                    <a:pt x="95" y="191"/>
                  </a:lnTo>
                  <a:lnTo>
                    <a:pt x="118" y="169"/>
                  </a:lnTo>
                  <a:lnTo>
                    <a:pt x="144" y="149"/>
                  </a:lnTo>
                  <a:lnTo>
                    <a:pt x="171" y="130"/>
                  </a:lnTo>
                  <a:lnTo>
                    <a:pt x="199" y="115"/>
                  </a:lnTo>
                  <a:lnTo>
                    <a:pt x="230" y="102"/>
                  </a:lnTo>
                  <a:lnTo>
                    <a:pt x="262" y="91"/>
                  </a:lnTo>
                  <a:lnTo>
                    <a:pt x="294" y="85"/>
                  </a:lnTo>
                  <a:lnTo>
                    <a:pt x="330" y="81"/>
                  </a:lnTo>
                  <a:lnTo>
                    <a:pt x="340" y="80"/>
                  </a:lnTo>
                  <a:lnTo>
                    <a:pt x="340" y="0"/>
                  </a:lnTo>
                  <a:lnTo>
                    <a:pt x="367" y="0"/>
                  </a:lnTo>
                  <a:lnTo>
                    <a:pt x="367" y="80"/>
                  </a:lnTo>
                  <a:lnTo>
                    <a:pt x="377" y="81"/>
                  </a:lnTo>
                  <a:lnTo>
                    <a:pt x="377" y="81"/>
                  </a:lnTo>
                  <a:lnTo>
                    <a:pt x="411" y="85"/>
                  </a:lnTo>
                  <a:lnTo>
                    <a:pt x="444" y="93"/>
                  </a:lnTo>
                  <a:lnTo>
                    <a:pt x="475" y="103"/>
                  </a:lnTo>
                  <a:lnTo>
                    <a:pt x="505" y="115"/>
                  </a:lnTo>
                  <a:lnTo>
                    <a:pt x="534" y="130"/>
                  </a:lnTo>
                  <a:lnTo>
                    <a:pt x="561" y="149"/>
                  </a:lnTo>
                  <a:lnTo>
                    <a:pt x="586" y="169"/>
                  </a:lnTo>
                  <a:lnTo>
                    <a:pt x="610" y="193"/>
                  </a:lnTo>
                  <a:lnTo>
                    <a:pt x="630" y="216"/>
                  </a:lnTo>
                  <a:lnTo>
                    <a:pt x="649" y="244"/>
                  </a:lnTo>
                  <a:lnTo>
                    <a:pt x="666" y="272"/>
                  </a:lnTo>
                  <a:lnTo>
                    <a:pt x="679" y="301"/>
                  </a:lnTo>
                  <a:lnTo>
                    <a:pt x="689" y="333"/>
                  </a:lnTo>
                  <a:lnTo>
                    <a:pt x="698" y="365"/>
                  </a:lnTo>
                  <a:lnTo>
                    <a:pt x="703" y="399"/>
                  </a:lnTo>
                  <a:lnTo>
                    <a:pt x="705" y="433"/>
                  </a:lnTo>
                  <a:lnTo>
                    <a:pt x="705" y="433"/>
                  </a:lnTo>
                  <a:lnTo>
                    <a:pt x="703" y="468"/>
                  </a:lnTo>
                  <a:lnTo>
                    <a:pt x="698" y="504"/>
                  </a:lnTo>
                  <a:lnTo>
                    <a:pt x="689" y="538"/>
                  </a:lnTo>
                  <a:lnTo>
                    <a:pt x="678" y="570"/>
                  </a:lnTo>
                  <a:lnTo>
                    <a:pt x="662" y="600"/>
                  </a:lnTo>
                  <a:lnTo>
                    <a:pt x="644" y="629"/>
                  </a:lnTo>
                  <a:lnTo>
                    <a:pt x="624" y="658"/>
                  </a:lnTo>
                  <a:lnTo>
                    <a:pt x="602" y="681"/>
                  </a:lnTo>
                  <a:lnTo>
                    <a:pt x="576" y="705"/>
                  </a:lnTo>
                  <a:lnTo>
                    <a:pt x="549" y="725"/>
                  </a:lnTo>
                  <a:lnTo>
                    <a:pt x="521" y="742"/>
                  </a:lnTo>
                  <a:lnTo>
                    <a:pt x="490" y="757"/>
                  </a:lnTo>
                  <a:lnTo>
                    <a:pt x="456" y="769"/>
                  </a:lnTo>
                  <a:lnTo>
                    <a:pt x="423" y="778"/>
                  </a:lnTo>
                  <a:lnTo>
                    <a:pt x="389" y="783"/>
                  </a:lnTo>
                  <a:lnTo>
                    <a:pt x="352" y="786"/>
                  </a:lnTo>
                  <a:lnTo>
                    <a:pt x="352" y="786"/>
                  </a:lnTo>
                  <a:close/>
                  <a:moveTo>
                    <a:pt x="167" y="605"/>
                  </a:moveTo>
                  <a:lnTo>
                    <a:pt x="167" y="605"/>
                  </a:lnTo>
                  <a:lnTo>
                    <a:pt x="172" y="607"/>
                  </a:lnTo>
                  <a:lnTo>
                    <a:pt x="176" y="610"/>
                  </a:lnTo>
                  <a:lnTo>
                    <a:pt x="176" y="610"/>
                  </a:lnTo>
                  <a:lnTo>
                    <a:pt x="179" y="614"/>
                  </a:lnTo>
                  <a:lnTo>
                    <a:pt x="181" y="619"/>
                  </a:lnTo>
                  <a:lnTo>
                    <a:pt x="179" y="624"/>
                  </a:lnTo>
                  <a:lnTo>
                    <a:pt x="176" y="629"/>
                  </a:lnTo>
                  <a:lnTo>
                    <a:pt x="132" y="673"/>
                  </a:lnTo>
                  <a:lnTo>
                    <a:pt x="142" y="681"/>
                  </a:lnTo>
                  <a:lnTo>
                    <a:pt x="142" y="681"/>
                  </a:lnTo>
                  <a:lnTo>
                    <a:pt x="162" y="696"/>
                  </a:lnTo>
                  <a:lnTo>
                    <a:pt x="184" y="712"/>
                  </a:lnTo>
                  <a:lnTo>
                    <a:pt x="206" y="723"/>
                  </a:lnTo>
                  <a:lnTo>
                    <a:pt x="230" y="734"/>
                  </a:lnTo>
                  <a:lnTo>
                    <a:pt x="254" y="742"/>
                  </a:lnTo>
                  <a:lnTo>
                    <a:pt x="277" y="749"/>
                  </a:lnTo>
                  <a:lnTo>
                    <a:pt x="303" y="754"/>
                  </a:lnTo>
                  <a:lnTo>
                    <a:pt x="328" y="757"/>
                  </a:lnTo>
                  <a:lnTo>
                    <a:pt x="341" y="759"/>
                  </a:lnTo>
                  <a:lnTo>
                    <a:pt x="341" y="696"/>
                  </a:lnTo>
                  <a:lnTo>
                    <a:pt x="341" y="696"/>
                  </a:lnTo>
                  <a:lnTo>
                    <a:pt x="341" y="691"/>
                  </a:lnTo>
                  <a:lnTo>
                    <a:pt x="345" y="688"/>
                  </a:lnTo>
                  <a:lnTo>
                    <a:pt x="348" y="685"/>
                  </a:lnTo>
                  <a:lnTo>
                    <a:pt x="353" y="683"/>
                  </a:lnTo>
                  <a:lnTo>
                    <a:pt x="353" y="683"/>
                  </a:lnTo>
                  <a:lnTo>
                    <a:pt x="360" y="685"/>
                  </a:lnTo>
                  <a:lnTo>
                    <a:pt x="363" y="688"/>
                  </a:lnTo>
                  <a:lnTo>
                    <a:pt x="367" y="691"/>
                  </a:lnTo>
                  <a:lnTo>
                    <a:pt x="367" y="696"/>
                  </a:lnTo>
                  <a:lnTo>
                    <a:pt x="367" y="757"/>
                  </a:lnTo>
                  <a:lnTo>
                    <a:pt x="380" y="757"/>
                  </a:lnTo>
                  <a:lnTo>
                    <a:pt x="380" y="757"/>
                  </a:lnTo>
                  <a:lnTo>
                    <a:pt x="406" y="754"/>
                  </a:lnTo>
                  <a:lnTo>
                    <a:pt x="431" y="749"/>
                  </a:lnTo>
                  <a:lnTo>
                    <a:pt x="455" y="742"/>
                  </a:lnTo>
                  <a:lnTo>
                    <a:pt x="478" y="734"/>
                  </a:lnTo>
                  <a:lnTo>
                    <a:pt x="502" y="722"/>
                  </a:lnTo>
                  <a:lnTo>
                    <a:pt x="524" y="710"/>
                  </a:lnTo>
                  <a:lnTo>
                    <a:pt x="544" y="695"/>
                  </a:lnTo>
                  <a:lnTo>
                    <a:pt x="564" y="680"/>
                  </a:lnTo>
                  <a:lnTo>
                    <a:pt x="575" y="671"/>
                  </a:lnTo>
                  <a:lnTo>
                    <a:pt x="532" y="629"/>
                  </a:lnTo>
                  <a:lnTo>
                    <a:pt x="532" y="629"/>
                  </a:lnTo>
                  <a:lnTo>
                    <a:pt x="529" y="624"/>
                  </a:lnTo>
                  <a:lnTo>
                    <a:pt x="527" y="619"/>
                  </a:lnTo>
                  <a:lnTo>
                    <a:pt x="527" y="619"/>
                  </a:lnTo>
                  <a:lnTo>
                    <a:pt x="529" y="614"/>
                  </a:lnTo>
                  <a:lnTo>
                    <a:pt x="532" y="610"/>
                  </a:lnTo>
                  <a:lnTo>
                    <a:pt x="532" y="610"/>
                  </a:lnTo>
                  <a:lnTo>
                    <a:pt x="536" y="607"/>
                  </a:lnTo>
                  <a:lnTo>
                    <a:pt x="541" y="605"/>
                  </a:lnTo>
                  <a:lnTo>
                    <a:pt x="541" y="605"/>
                  </a:lnTo>
                  <a:lnTo>
                    <a:pt x="546" y="607"/>
                  </a:lnTo>
                  <a:lnTo>
                    <a:pt x="551" y="610"/>
                  </a:lnTo>
                  <a:lnTo>
                    <a:pt x="593" y="652"/>
                  </a:lnTo>
                  <a:lnTo>
                    <a:pt x="600" y="642"/>
                  </a:lnTo>
                  <a:lnTo>
                    <a:pt x="600" y="642"/>
                  </a:lnTo>
                  <a:lnTo>
                    <a:pt x="617" y="622"/>
                  </a:lnTo>
                  <a:lnTo>
                    <a:pt x="630" y="602"/>
                  </a:lnTo>
                  <a:lnTo>
                    <a:pt x="642" y="580"/>
                  </a:lnTo>
                  <a:lnTo>
                    <a:pt x="654" y="556"/>
                  </a:lnTo>
                  <a:lnTo>
                    <a:pt x="662" y="533"/>
                  </a:lnTo>
                  <a:lnTo>
                    <a:pt x="669" y="509"/>
                  </a:lnTo>
                  <a:lnTo>
                    <a:pt x="674" y="483"/>
                  </a:lnTo>
                  <a:lnTo>
                    <a:pt x="676" y="458"/>
                  </a:lnTo>
                  <a:lnTo>
                    <a:pt x="678" y="446"/>
                  </a:lnTo>
                  <a:lnTo>
                    <a:pt x="619" y="446"/>
                  </a:lnTo>
                  <a:lnTo>
                    <a:pt x="619" y="446"/>
                  </a:lnTo>
                  <a:lnTo>
                    <a:pt x="613" y="445"/>
                  </a:lnTo>
                  <a:lnTo>
                    <a:pt x="608" y="441"/>
                  </a:lnTo>
                  <a:lnTo>
                    <a:pt x="607" y="438"/>
                  </a:lnTo>
                  <a:lnTo>
                    <a:pt x="605" y="433"/>
                  </a:lnTo>
                  <a:lnTo>
                    <a:pt x="605" y="433"/>
                  </a:lnTo>
                  <a:lnTo>
                    <a:pt x="607" y="428"/>
                  </a:lnTo>
                  <a:lnTo>
                    <a:pt x="608" y="423"/>
                  </a:lnTo>
                  <a:lnTo>
                    <a:pt x="613" y="419"/>
                  </a:lnTo>
                  <a:lnTo>
                    <a:pt x="619" y="419"/>
                  </a:lnTo>
                  <a:lnTo>
                    <a:pt x="678" y="419"/>
                  </a:lnTo>
                  <a:lnTo>
                    <a:pt x="676" y="407"/>
                  </a:lnTo>
                  <a:lnTo>
                    <a:pt x="676" y="407"/>
                  </a:lnTo>
                  <a:lnTo>
                    <a:pt x="674" y="382"/>
                  </a:lnTo>
                  <a:lnTo>
                    <a:pt x="669" y="357"/>
                  </a:lnTo>
                  <a:lnTo>
                    <a:pt x="662" y="331"/>
                  </a:lnTo>
                  <a:lnTo>
                    <a:pt x="654" y="308"/>
                  </a:lnTo>
                  <a:lnTo>
                    <a:pt x="642" y="286"/>
                  </a:lnTo>
                  <a:lnTo>
                    <a:pt x="630" y="264"/>
                  </a:lnTo>
                  <a:lnTo>
                    <a:pt x="617" y="242"/>
                  </a:lnTo>
                  <a:lnTo>
                    <a:pt x="600" y="222"/>
                  </a:lnTo>
                  <a:lnTo>
                    <a:pt x="593" y="213"/>
                  </a:lnTo>
                  <a:lnTo>
                    <a:pt x="551" y="255"/>
                  </a:lnTo>
                  <a:lnTo>
                    <a:pt x="551" y="255"/>
                  </a:lnTo>
                  <a:lnTo>
                    <a:pt x="546" y="257"/>
                  </a:lnTo>
                  <a:lnTo>
                    <a:pt x="541" y="259"/>
                  </a:lnTo>
                  <a:lnTo>
                    <a:pt x="541" y="259"/>
                  </a:lnTo>
                  <a:lnTo>
                    <a:pt x="536" y="257"/>
                  </a:lnTo>
                  <a:lnTo>
                    <a:pt x="532" y="255"/>
                  </a:lnTo>
                  <a:lnTo>
                    <a:pt x="532" y="255"/>
                  </a:lnTo>
                  <a:lnTo>
                    <a:pt x="529" y="250"/>
                  </a:lnTo>
                  <a:lnTo>
                    <a:pt x="527" y="245"/>
                  </a:lnTo>
                  <a:lnTo>
                    <a:pt x="527" y="245"/>
                  </a:lnTo>
                  <a:lnTo>
                    <a:pt x="529" y="240"/>
                  </a:lnTo>
                  <a:lnTo>
                    <a:pt x="532" y="235"/>
                  </a:lnTo>
                  <a:lnTo>
                    <a:pt x="573" y="195"/>
                  </a:lnTo>
                  <a:lnTo>
                    <a:pt x="564" y="186"/>
                  </a:lnTo>
                  <a:lnTo>
                    <a:pt x="564" y="186"/>
                  </a:lnTo>
                  <a:lnTo>
                    <a:pt x="541" y="167"/>
                  </a:lnTo>
                  <a:lnTo>
                    <a:pt x="517" y="152"/>
                  </a:lnTo>
                  <a:lnTo>
                    <a:pt x="492" y="139"/>
                  </a:lnTo>
                  <a:lnTo>
                    <a:pt x="465" y="127"/>
                  </a:lnTo>
                  <a:lnTo>
                    <a:pt x="438" y="118"/>
                  </a:lnTo>
                  <a:lnTo>
                    <a:pt x="411" y="112"/>
                  </a:lnTo>
                  <a:lnTo>
                    <a:pt x="382" y="108"/>
                  </a:lnTo>
                  <a:lnTo>
                    <a:pt x="352" y="107"/>
                  </a:lnTo>
                  <a:lnTo>
                    <a:pt x="352" y="107"/>
                  </a:lnTo>
                  <a:lnTo>
                    <a:pt x="323" y="108"/>
                  </a:lnTo>
                  <a:lnTo>
                    <a:pt x="296" y="112"/>
                  </a:lnTo>
                  <a:lnTo>
                    <a:pt x="267" y="118"/>
                  </a:lnTo>
                  <a:lnTo>
                    <a:pt x="240" y="127"/>
                  </a:lnTo>
                  <a:lnTo>
                    <a:pt x="215" y="137"/>
                  </a:lnTo>
                  <a:lnTo>
                    <a:pt x="189" y="151"/>
                  </a:lnTo>
                  <a:lnTo>
                    <a:pt x="166" y="166"/>
                  </a:lnTo>
                  <a:lnTo>
                    <a:pt x="142" y="184"/>
                  </a:lnTo>
                  <a:lnTo>
                    <a:pt x="134" y="193"/>
                  </a:lnTo>
                  <a:lnTo>
                    <a:pt x="176" y="235"/>
                  </a:lnTo>
                  <a:lnTo>
                    <a:pt x="176" y="235"/>
                  </a:lnTo>
                  <a:lnTo>
                    <a:pt x="179" y="240"/>
                  </a:lnTo>
                  <a:lnTo>
                    <a:pt x="181" y="245"/>
                  </a:lnTo>
                  <a:lnTo>
                    <a:pt x="181" y="245"/>
                  </a:lnTo>
                  <a:lnTo>
                    <a:pt x="179" y="250"/>
                  </a:lnTo>
                  <a:lnTo>
                    <a:pt x="176" y="255"/>
                  </a:lnTo>
                  <a:lnTo>
                    <a:pt x="176" y="255"/>
                  </a:lnTo>
                  <a:lnTo>
                    <a:pt x="172" y="257"/>
                  </a:lnTo>
                  <a:lnTo>
                    <a:pt x="167" y="259"/>
                  </a:lnTo>
                  <a:lnTo>
                    <a:pt x="167" y="259"/>
                  </a:lnTo>
                  <a:lnTo>
                    <a:pt x="162" y="257"/>
                  </a:lnTo>
                  <a:lnTo>
                    <a:pt x="157" y="255"/>
                  </a:lnTo>
                  <a:lnTo>
                    <a:pt x="113" y="211"/>
                  </a:lnTo>
                  <a:lnTo>
                    <a:pt x="107" y="220"/>
                  </a:lnTo>
                  <a:lnTo>
                    <a:pt x="107" y="220"/>
                  </a:lnTo>
                  <a:lnTo>
                    <a:pt x="90" y="240"/>
                  </a:lnTo>
                  <a:lnTo>
                    <a:pt x="74" y="262"/>
                  </a:lnTo>
                  <a:lnTo>
                    <a:pt x="63" y="284"/>
                  </a:lnTo>
                  <a:lnTo>
                    <a:pt x="52" y="308"/>
                  </a:lnTo>
                  <a:lnTo>
                    <a:pt x="42" y="331"/>
                  </a:lnTo>
                  <a:lnTo>
                    <a:pt x="36" y="355"/>
                  </a:lnTo>
                  <a:lnTo>
                    <a:pt x="31" y="380"/>
                  </a:lnTo>
                  <a:lnTo>
                    <a:pt x="27" y="407"/>
                  </a:lnTo>
                  <a:lnTo>
                    <a:pt x="27" y="419"/>
                  </a:lnTo>
                  <a:lnTo>
                    <a:pt x="90" y="419"/>
                  </a:lnTo>
                  <a:lnTo>
                    <a:pt x="90" y="419"/>
                  </a:lnTo>
                  <a:lnTo>
                    <a:pt x="95" y="419"/>
                  </a:lnTo>
                  <a:lnTo>
                    <a:pt x="100" y="423"/>
                  </a:lnTo>
                  <a:lnTo>
                    <a:pt x="101" y="428"/>
                  </a:lnTo>
                  <a:lnTo>
                    <a:pt x="103" y="433"/>
                  </a:lnTo>
                  <a:lnTo>
                    <a:pt x="103" y="433"/>
                  </a:lnTo>
                  <a:lnTo>
                    <a:pt x="101" y="438"/>
                  </a:lnTo>
                  <a:lnTo>
                    <a:pt x="100" y="441"/>
                  </a:lnTo>
                  <a:lnTo>
                    <a:pt x="95" y="445"/>
                  </a:lnTo>
                  <a:lnTo>
                    <a:pt x="90" y="446"/>
                  </a:lnTo>
                  <a:lnTo>
                    <a:pt x="27" y="446"/>
                  </a:lnTo>
                  <a:lnTo>
                    <a:pt x="27" y="458"/>
                  </a:lnTo>
                  <a:lnTo>
                    <a:pt x="27" y="458"/>
                  </a:lnTo>
                  <a:lnTo>
                    <a:pt x="31" y="483"/>
                  </a:lnTo>
                  <a:lnTo>
                    <a:pt x="36" y="509"/>
                  </a:lnTo>
                  <a:lnTo>
                    <a:pt x="42" y="534"/>
                  </a:lnTo>
                  <a:lnTo>
                    <a:pt x="51" y="558"/>
                  </a:lnTo>
                  <a:lnTo>
                    <a:pt x="63" y="582"/>
                  </a:lnTo>
                  <a:lnTo>
                    <a:pt x="74" y="603"/>
                  </a:lnTo>
                  <a:lnTo>
                    <a:pt x="90" y="624"/>
                  </a:lnTo>
                  <a:lnTo>
                    <a:pt x="105" y="644"/>
                  </a:lnTo>
                  <a:lnTo>
                    <a:pt x="113" y="654"/>
                  </a:lnTo>
                  <a:lnTo>
                    <a:pt x="157" y="610"/>
                  </a:lnTo>
                  <a:lnTo>
                    <a:pt x="157" y="610"/>
                  </a:lnTo>
                  <a:lnTo>
                    <a:pt x="162" y="607"/>
                  </a:lnTo>
                  <a:lnTo>
                    <a:pt x="167" y="605"/>
                  </a:lnTo>
                  <a:lnTo>
                    <a:pt x="167" y="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id="{A832EE7D-3F02-4FED-A9AA-2421D2E92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563" y="5438775"/>
              <a:ext cx="198438" cy="90487"/>
            </a:xfrm>
            <a:custGeom>
              <a:avLst/>
              <a:gdLst>
                <a:gd name="T0" fmla="*/ 223 w 250"/>
                <a:gd name="T1" fmla="*/ 115 h 115"/>
                <a:gd name="T2" fmla="*/ 223 w 250"/>
                <a:gd name="T3" fmla="*/ 71 h 115"/>
                <a:gd name="T4" fmla="*/ 223 w 250"/>
                <a:gd name="T5" fmla="*/ 71 h 115"/>
                <a:gd name="T6" fmla="*/ 222 w 250"/>
                <a:gd name="T7" fmla="*/ 63 h 115"/>
                <a:gd name="T8" fmla="*/ 220 w 250"/>
                <a:gd name="T9" fmla="*/ 54 h 115"/>
                <a:gd name="T10" fmla="*/ 215 w 250"/>
                <a:gd name="T11" fmla="*/ 46 h 115"/>
                <a:gd name="T12" fmla="*/ 210 w 250"/>
                <a:gd name="T13" fmla="*/ 41 h 115"/>
                <a:gd name="T14" fmla="*/ 203 w 250"/>
                <a:gd name="T15" fmla="*/ 34 h 115"/>
                <a:gd name="T16" fmla="*/ 196 w 250"/>
                <a:gd name="T17" fmla="*/ 30 h 115"/>
                <a:gd name="T18" fmla="*/ 188 w 250"/>
                <a:gd name="T19" fmla="*/ 29 h 115"/>
                <a:gd name="T20" fmla="*/ 179 w 250"/>
                <a:gd name="T21" fmla="*/ 27 h 115"/>
                <a:gd name="T22" fmla="*/ 69 w 250"/>
                <a:gd name="T23" fmla="*/ 27 h 115"/>
                <a:gd name="T24" fmla="*/ 69 w 250"/>
                <a:gd name="T25" fmla="*/ 27 h 115"/>
                <a:gd name="T26" fmla="*/ 61 w 250"/>
                <a:gd name="T27" fmla="*/ 29 h 115"/>
                <a:gd name="T28" fmla="*/ 54 w 250"/>
                <a:gd name="T29" fmla="*/ 30 h 115"/>
                <a:gd name="T30" fmla="*/ 46 w 250"/>
                <a:gd name="T31" fmla="*/ 34 h 115"/>
                <a:gd name="T32" fmla="*/ 39 w 250"/>
                <a:gd name="T33" fmla="*/ 41 h 115"/>
                <a:gd name="T34" fmla="*/ 34 w 250"/>
                <a:gd name="T35" fmla="*/ 46 h 115"/>
                <a:gd name="T36" fmla="*/ 31 w 250"/>
                <a:gd name="T37" fmla="*/ 54 h 115"/>
                <a:gd name="T38" fmla="*/ 27 w 250"/>
                <a:gd name="T39" fmla="*/ 63 h 115"/>
                <a:gd name="T40" fmla="*/ 27 w 250"/>
                <a:gd name="T41" fmla="*/ 71 h 115"/>
                <a:gd name="T42" fmla="*/ 27 w 250"/>
                <a:gd name="T43" fmla="*/ 115 h 115"/>
                <a:gd name="T44" fmla="*/ 0 w 250"/>
                <a:gd name="T45" fmla="*/ 115 h 115"/>
                <a:gd name="T46" fmla="*/ 0 w 250"/>
                <a:gd name="T47" fmla="*/ 71 h 115"/>
                <a:gd name="T48" fmla="*/ 0 w 250"/>
                <a:gd name="T49" fmla="*/ 71 h 115"/>
                <a:gd name="T50" fmla="*/ 2 w 250"/>
                <a:gd name="T51" fmla="*/ 56 h 115"/>
                <a:gd name="T52" fmla="*/ 5 w 250"/>
                <a:gd name="T53" fmla="*/ 44 h 115"/>
                <a:gd name="T54" fmla="*/ 12 w 250"/>
                <a:gd name="T55" fmla="*/ 30 h 115"/>
                <a:gd name="T56" fmla="*/ 20 w 250"/>
                <a:gd name="T57" fmla="*/ 20 h 115"/>
                <a:gd name="T58" fmla="*/ 31 w 250"/>
                <a:gd name="T59" fmla="*/ 12 h 115"/>
                <a:gd name="T60" fmla="*/ 42 w 250"/>
                <a:gd name="T61" fmla="*/ 5 h 115"/>
                <a:gd name="T62" fmla="*/ 56 w 250"/>
                <a:gd name="T63" fmla="*/ 2 h 115"/>
                <a:gd name="T64" fmla="*/ 69 w 250"/>
                <a:gd name="T65" fmla="*/ 0 h 115"/>
                <a:gd name="T66" fmla="*/ 179 w 250"/>
                <a:gd name="T67" fmla="*/ 0 h 115"/>
                <a:gd name="T68" fmla="*/ 179 w 250"/>
                <a:gd name="T69" fmla="*/ 0 h 115"/>
                <a:gd name="T70" fmla="*/ 193 w 250"/>
                <a:gd name="T71" fmla="*/ 2 h 115"/>
                <a:gd name="T72" fmla="*/ 206 w 250"/>
                <a:gd name="T73" fmla="*/ 5 h 115"/>
                <a:gd name="T74" fmla="*/ 218 w 250"/>
                <a:gd name="T75" fmla="*/ 12 h 115"/>
                <a:gd name="T76" fmla="*/ 228 w 250"/>
                <a:gd name="T77" fmla="*/ 20 h 115"/>
                <a:gd name="T78" fmla="*/ 237 w 250"/>
                <a:gd name="T79" fmla="*/ 30 h 115"/>
                <a:gd name="T80" fmla="*/ 244 w 250"/>
                <a:gd name="T81" fmla="*/ 44 h 115"/>
                <a:gd name="T82" fmla="*/ 249 w 250"/>
                <a:gd name="T83" fmla="*/ 56 h 115"/>
                <a:gd name="T84" fmla="*/ 250 w 250"/>
                <a:gd name="T85" fmla="*/ 71 h 115"/>
                <a:gd name="T86" fmla="*/ 250 w 250"/>
                <a:gd name="T87" fmla="*/ 115 h 115"/>
                <a:gd name="T88" fmla="*/ 223 w 250"/>
                <a:gd name="T8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0" h="115">
                  <a:moveTo>
                    <a:pt x="223" y="115"/>
                  </a:moveTo>
                  <a:lnTo>
                    <a:pt x="223" y="71"/>
                  </a:lnTo>
                  <a:lnTo>
                    <a:pt x="223" y="71"/>
                  </a:lnTo>
                  <a:lnTo>
                    <a:pt x="222" y="63"/>
                  </a:lnTo>
                  <a:lnTo>
                    <a:pt x="220" y="54"/>
                  </a:lnTo>
                  <a:lnTo>
                    <a:pt x="215" y="46"/>
                  </a:lnTo>
                  <a:lnTo>
                    <a:pt x="210" y="41"/>
                  </a:lnTo>
                  <a:lnTo>
                    <a:pt x="203" y="34"/>
                  </a:lnTo>
                  <a:lnTo>
                    <a:pt x="196" y="30"/>
                  </a:lnTo>
                  <a:lnTo>
                    <a:pt x="188" y="29"/>
                  </a:lnTo>
                  <a:lnTo>
                    <a:pt x="179" y="27"/>
                  </a:lnTo>
                  <a:lnTo>
                    <a:pt x="69" y="27"/>
                  </a:lnTo>
                  <a:lnTo>
                    <a:pt x="69" y="27"/>
                  </a:lnTo>
                  <a:lnTo>
                    <a:pt x="61" y="29"/>
                  </a:lnTo>
                  <a:lnTo>
                    <a:pt x="54" y="30"/>
                  </a:lnTo>
                  <a:lnTo>
                    <a:pt x="46" y="34"/>
                  </a:lnTo>
                  <a:lnTo>
                    <a:pt x="39" y="41"/>
                  </a:lnTo>
                  <a:lnTo>
                    <a:pt x="34" y="46"/>
                  </a:lnTo>
                  <a:lnTo>
                    <a:pt x="31" y="54"/>
                  </a:lnTo>
                  <a:lnTo>
                    <a:pt x="27" y="63"/>
                  </a:lnTo>
                  <a:lnTo>
                    <a:pt x="27" y="71"/>
                  </a:lnTo>
                  <a:lnTo>
                    <a:pt x="27" y="115"/>
                  </a:lnTo>
                  <a:lnTo>
                    <a:pt x="0" y="115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56"/>
                  </a:lnTo>
                  <a:lnTo>
                    <a:pt x="5" y="44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1" y="12"/>
                  </a:lnTo>
                  <a:lnTo>
                    <a:pt x="42" y="5"/>
                  </a:lnTo>
                  <a:lnTo>
                    <a:pt x="56" y="2"/>
                  </a:lnTo>
                  <a:lnTo>
                    <a:pt x="69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93" y="2"/>
                  </a:lnTo>
                  <a:lnTo>
                    <a:pt x="206" y="5"/>
                  </a:lnTo>
                  <a:lnTo>
                    <a:pt x="218" y="12"/>
                  </a:lnTo>
                  <a:lnTo>
                    <a:pt x="228" y="20"/>
                  </a:lnTo>
                  <a:lnTo>
                    <a:pt x="237" y="30"/>
                  </a:lnTo>
                  <a:lnTo>
                    <a:pt x="244" y="44"/>
                  </a:lnTo>
                  <a:lnTo>
                    <a:pt x="249" y="56"/>
                  </a:lnTo>
                  <a:lnTo>
                    <a:pt x="250" y="71"/>
                  </a:lnTo>
                  <a:lnTo>
                    <a:pt x="250" y="115"/>
                  </a:lnTo>
                  <a:lnTo>
                    <a:pt x="223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0">
              <a:extLst>
                <a:ext uri="{FF2B5EF4-FFF2-40B4-BE49-F238E27FC236}">
                  <a16:creationId xmlns:a16="http://schemas.microsoft.com/office/drawing/2014/main" id="{63878E0C-B580-4889-B78C-DFCB6D026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663" y="5565775"/>
              <a:ext cx="76200" cy="71437"/>
            </a:xfrm>
            <a:custGeom>
              <a:avLst/>
              <a:gdLst>
                <a:gd name="T0" fmla="*/ 76 w 96"/>
                <a:gd name="T1" fmla="*/ 89 h 89"/>
                <a:gd name="T2" fmla="*/ 76 w 96"/>
                <a:gd name="T3" fmla="*/ 89 h 89"/>
                <a:gd name="T4" fmla="*/ 57 w 96"/>
                <a:gd name="T5" fmla="*/ 71 h 89"/>
                <a:gd name="T6" fmla="*/ 40 w 96"/>
                <a:gd name="T7" fmla="*/ 54 h 89"/>
                <a:gd name="T8" fmla="*/ 20 w 96"/>
                <a:gd name="T9" fmla="*/ 37 h 89"/>
                <a:gd name="T10" fmla="*/ 0 w 96"/>
                <a:gd name="T11" fmla="*/ 22 h 89"/>
                <a:gd name="T12" fmla="*/ 15 w 96"/>
                <a:gd name="T13" fmla="*/ 0 h 89"/>
                <a:gd name="T14" fmla="*/ 15 w 96"/>
                <a:gd name="T15" fmla="*/ 0 h 89"/>
                <a:gd name="T16" fmla="*/ 37 w 96"/>
                <a:gd name="T17" fmla="*/ 15 h 89"/>
                <a:gd name="T18" fmla="*/ 57 w 96"/>
                <a:gd name="T19" fmla="*/ 33 h 89"/>
                <a:gd name="T20" fmla="*/ 77 w 96"/>
                <a:gd name="T21" fmla="*/ 52 h 89"/>
                <a:gd name="T22" fmla="*/ 96 w 96"/>
                <a:gd name="T23" fmla="*/ 72 h 89"/>
                <a:gd name="T24" fmla="*/ 76 w 96"/>
                <a:gd name="T2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89">
                  <a:moveTo>
                    <a:pt x="76" y="89"/>
                  </a:moveTo>
                  <a:lnTo>
                    <a:pt x="76" y="89"/>
                  </a:lnTo>
                  <a:lnTo>
                    <a:pt x="57" y="71"/>
                  </a:lnTo>
                  <a:lnTo>
                    <a:pt x="40" y="54"/>
                  </a:lnTo>
                  <a:lnTo>
                    <a:pt x="20" y="37"/>
                  </a:lnTo>
                  <a:lnTo>
                    <a:pt x="0" y="2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37" y="15"/>
                  </a:lnTo>
                  <a:lnTo>
                    <a:pt x="57" y="33"/>
                  </a:lnTo>
                  <a:lnTo>
                    <a:pt x="77" y="52"/>
                  </a:lnTo>
                  <a:lnTo>
                    <a:pt x="96" y="72"/>
                  </a:lnTo>
                  <a:lnTo>
                    <a:pt x="76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42BEE882-D775-4F4E-A4F5-FB63667EE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4488" y="5662613"/>
              <a:ext cx="127000" cy="311150"/>
            </a:xfrm>
            <a:custGeom>
              <a:avLst/>
              <a:gdLst>
                <a:gd name="T0" fmla="*/ 79 w 159"/>
                <a:gd name="T1" fmla="*/ 390 h 390"/>
                <a:gd name="T2" fmla="*/ 69 w 159"/>
                <a:gd name="T3" fmla="*/ 387 h 390"/>
                <a:gd name="T4" fmla="*/ 66 w 159"/>
                <a:gd name="T5" fmla="*/ 377 h 390"/>
                <a:gd name="T6" fmla="*/ 57 w 159"/>
                <a:gd name="T7" fmla="*/ 328 h 390"/>
                <a:gd name="T8" fmla="*/ 45 w 159"/>
                <a:gd name="T9" fmla="*/ 323 h 390"/>
                <a:gd name="T10" fmla="*/ 23 w 159"/>
                <a:gd name="T11" fmla="*/ 309 h 390"/>
                <a:gd name="T12" fmla="*/ 8 w 159"/>
                <a:gd name="T13" fmla="*/ 289 h 390"/>
                <a:gd name="T14" fmla="*/ 0 w 159"/>
                <a:gd name="T15" fmla="*/ 265 h 390"/>
                <a:gd name="T16" fmla="*/ 0 w 159"/>
                <a:gd name="T17" fmla="*/ 252 h 390"/>
                <a:gd name="T18" fmla="*/ 3 w 159"/>
                <a:gd name="T19" fmla="*/ 226 h 390"/>
                <a:gd name="T20" fmla="*/ 15 w 159"/>
                <a:gd name="T21" fmla="*/ 204 h 390"/>
                <a:gd name="T22" fmla="*/ 34 w 159"/>
                <a:gd name="T23" fmla="*/ 186 h 390"/>
                <a:gd name="T24" fmla="*/ 57 w 159"/>
                <a:gd name="T25" fmla="*/ 176 h 390"/>
                <a:gd name="T26" fmla="*/ 66 w 159"/>
                <a:gd name="T27" fmla="*/ 14 h 390"/>
                <a:gd name="T28" fmla="*/ 66 w 159"/>
                <a:gd name="T29" fmla="*/ 8 h 390"/>
                <a:gd name="T30" fmla="*/ 74 w 159"/>
                <a:gd name="T31" fmla="*/ 2 h 390"/>
                <a:gd name="T32" fmla="*/ 79 w 159"/>
                <a:gd name="T33" fmla="*/ 0 h 390"/>
                <a:gd name="T34" fmla="*/ 88 w 159"/>
                <a:gd name="T35" fmla="*/ 3 h 390"/>
                <a:gd name="T36" fmla="*/ 93 w 159"/>
                <a:gd name="T37" fmla="*/ 14 h 390"/>
                <a:gd name="T38" fmla="*/ 101 w 159"/>
                <a:gd name="T39" fmla="*/ 176 h 390"/>
                <a:gd name="T40" fmla="*/ 113 w 159"/>
                <a:gd name="T41" fmla="*/ 179 h 390"/>
                <a:gd name="T42" fmla="*/ 133 w 159"/>
                <a:gd name="T43" fmla="*/ 194 h 390"/>
                <a:gd name="T44" fmla="*/ 149 w 159"/>
                <a:gd name="T45" fmla="*/ 215 h 390"/>
                <a:gd name="T46" fmla="*/ 157 w 159"/>
                <a:gd name="T47" fmla="*/ 238 h 390"/>
                <a:gd name="T48" fmla="*/ 159 w 159"/>
                <a:gd name="T49" fmla="*/ 252 h 390"/>
                <a:gd name="T50" fmla="*/ 154 w 159"/>
                <a:gd name="T51" fmla="*/ 277 h 390"/>
                <a:gd name="T52" fmla="*/ 142 w 159"/>
                <a:gd name="T53" fmla="*/ 299 h 390"/>
                <a:gd name="T54" fmla="*/ 123 w 159"/>
                <a:gd name="T55" fmla="*/ 318 h 390"/>
                <a:gd name="T56" fmla="*/ 101 w 159"/>
                <a:gd name="T57" fmla="*/ 328 h 390"/>
                <a:gd name="T58" fmla="*/ 93 w 159"/>
                <a:gd name="T59" fmla="*/ 377 h 390"/>
                <a:gd name="T60" fmla="*/ 91 w 159"/>
                <a:gd name="T61" fmla="*/ 382 h 390"/>
                <a:gd name="T62" fmla="*/ 84 w 159"/>
                <a:gd name="T63" fmla="*/ 389 h 390"/>
                <a:gd name="T64" fmla="*/ 79 w 159"/>
                <a:gd name="T65" fmla="*/ 390 h 390"/>
                <a:gd name="T66" fmla="*/ 79 w 159"/>
                <a:gd name="T67" fmla="*/ 199 h 390"/>
                <a:gd name="T68" fmla="*/ 62 w 159"/>
                <a:gd name="T69" fmla="*/ 201 h 390"/>
                <a:gd name="T70" fmla="*/ 47 w 159"/>
                <a:gd name="T71" fmla="*/ 210 h 390"/>
                <a:gd name="T72" fmla="*/ 39 w 159"/>
                <a:gd name="T73" fmla="*/ 218 h 390"/>
                <a:gd name="T74" fmla="*/ 29 w 159"/>
                <a:gd name="T75" fmla="*/ 240 h 390"/>
                <a:gd name="T76" fmla="*/ 27 w 159"/>
                <a:gd name="T77" fmla="*/ 252 h 390"/>
                <a:gd name="T78" fmla="*/ 32 w 159"/>
                <a:gd name="T79" fmla="*/ 275 h 390"/>
                <a:gd name="T80" fmla="*/ 47 w 159"/>
                <a:gd name="T81" fmla="*/ 294 h 390"/>
                <a:gd name="T82" fmla="*/ 54 w 159"/>
                <a:gd name="T83" fmla="*/ 297 h 390"/>
                <a:gd name="T84" fmla="*/ 71 w 159"/>
                <a:gd name="T85" fmla="*/ 304 h 390"/>
                <a:gd name="T86" fmla="*/ 79 w 159"/>
                <a:gd name="T87" fmla="*/ 304 h 390"/>
                <a:gd name="T88" fmla="*/ 96 w 159"/>
                <a:gd name="T89" fmla="*/ 301 h 390"/>
                <a:gd name="T90" fmla="*/ 110 w 159"/>
                <a:gd name="T91" fmla="*/ 294 h 390"/>
                <a:gd name="T92" fmla="*/ 120 w 159"/>
                <a:gd name="T93" fmla="*/ 286 h 390"/>
                <a:gd name="T94" fmla="*/ 130 w 159"/>
                <a:gd name="T95" fmla="*/ 264 h 390"/>
                <a:gd name="T96" fmla="*/ 132 w 159"/>
                <a:gd name="T97" fmla="*/ 252 h 390"/>
                <a:gd name="T98" fmla="*/ 127 w 159"/>
                <a:gd name="T99" fmla="*/ 228 h 390"/>
                <a:gd name="T100" fmla="*/ 110 w 159"/>
                <a:gd name="T101" fmla="*/ 210 h 390"/>
                <a:gd name="T102" fmla="*/ 103 w 159"/>
                <a:gd name="T103" fmla="*/ 204 h 390"/>
                <a:gd name="T104" fmla="*/ 88 w 159"/>
                <a:gd name="T105" fmla="*/ 199 h 390"/>
                <a:gd name="T106" fmla="*/ 79 w 159"/>
                <a:gd name="T107" fmla="*/ 19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390">
                  <a:moveTo>
                    <a:pt x="79" y="390"/>
                  </a:moveTo>
                  <a:lnTo>
                    <a:pt x="79" y="390"/>
                  </a:lnTo>
                  <a:lnTo>
                    <a:pt x="74" y="389"/>
                  </a:lnTo>
                  <a:lnTo>
                    <a:pt x="69" y="387"/>
                  </a:lnTo>
                  <a:lnTo>
                    <a:pt x="66" y="382"/>
                  </a:lnTo>
                  <a:lnTo>
                    <a:pt x="66" y="377"/>
                  </a:lnTo>
                  <a:lnTo>
                    <a:pt x="66" y="331"/>
                  </a:lnTo>
                  <a:lnTo>
                    <a:pt x="57" y="328"/>
                  </a:lnTo>
                  <a:lnTo>
                    <a:pt x="57" y="328"/>
                  </a:lnTo>
                  <a:lnTo>
                    <a:pt x="45" y="323"/>
                  </a:lnTo>
                  <a:lnTo>
                    <a:pt x="34" y="318"/>
                  </a:lnTo>
                  <a:lnTo>
                    <a:pt x="23" y="309"/>
                  </a:lnTo>
                  <a:lnTo>
                    <a:pt x="15" y="299"/>
                  </a:lnTo>
                  <a:lnTo>
                    <a:pt x="8" y="289"/>
                  </a:lnTo>
                  <a:lnTo>
                    <a:pt x="3" y="277"/>
                  </a:lnTo>
                  <a:lnTo>
                    <a:pt x="0" y="265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0" y="238"/>
                  </a:lnTo>
                  <a:lnTo>
                    <a:pt x="3" y="226"/>
                  </a:lnTo>
                  <a:lnTo>
                    <a:pt x="8" y="215"/>
                  </a:lnTo>
                  <a:lnTo>
                    <a:pt x="15" y="204"/>
                  </a:lnTo>
                  <a:lnTo>
                    <a:pt x="23" y="194"/>
                  </a:lnTo>
                  <a:lnTo>
                    <a:pt x="34" y="186"/>
                  </a:lnTo>
                  <a:lnTo>
                    <a:pt x="45" y="179"/>
                  </a:lnTo>
                  <a:lnTo>
                    <a:pt x="57" y="176"/>
                  </a:lnTo>
                  <a:lnTo>
                    <a:pt x="66" y="172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8"/>
                  </a:lnTo>
                  <a:lnTo>
                    <a:pt x="69" y="3"/>
                  </a:lnTo>
                  <a:lnTo>
                    <a:pt x="74" y="2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4" y="2"/>
                  </a:lnTo>
                  <a:lnTo>
                    <a:pt x="88" y="3"/>
                  </a:lnTo>
                  <a:lnTo>
                    <a:pt x="91" y="8"/>
                  </a:lnTo>
                  <a:lnTo>
                    <a:pt x="93" y="14"/>
                  </a:lnTo>
                  <a:lnTo>
                    <a:pt x="93" y="172"/>
                  </a:lnTo>
                  <a:lnTo>
                    <a:pt x="101" y="176"/>
                  </a:lnTo>
                  <a:lnTo>
                    <a:pt x="101" y="176"/>
                  </a:lnTo>
                  <a:lnTo>
                    <a:pt x="113" y="179"/>
                  </a:lnTo>
                  <a:lnTo>
                    <a:pt x="123" y="186"/>
                  </a:lnTo>
                  <a:lnTo>
                    <a:pt x="133" y="194"/>
                  </a:lnTo>
                  <a:lnTo>
                    <a:pt x="142" y="204"/>
                  </a:lnTo>
                  <a:lnTo>
                    <a:pt x="149" y="215"/>
                  </a:lnTo>
                  <a:lnTo>
                    <a:pt x="154" y="226"/>
                  </a:lnTo>
                  <a:lnTo>
                    <a:pt x="157" y="238"/>
                  </a:lnTo>
                  <a:lnTo>
                    <a:pt x="159" y="252"/>
                  </a:lnTo>
                  <a:lnTo>
                    <a:pt x="159" y="252"/>
                  </a:lnTo>
                  <a:lnTo>
                    <a:pt x="157" y="265"/>
                  </a:lnTo>
                  <a:lnTo>
                    <a:pt x="154" y="277"/>
                  </a:lnTo>
                  <a:lnTo>
                    <a:pt x="149" y="289"/>
                  </a:lnTo>
                  <a:lnTo>
                    <a:pt x="142" y="299"/>
                  </a:lnTo>
                  <a:lnTo>
                    <a:pt x="133" y="309"/>
                  </a:lnTo>
                  <a:lnTo>
                    <a:pt x="123" y="318"/>
                  </a:lnTo>
                  <a:lnTo>
                    <a:pt x="113" y="323"/>
                  </a:lnTo>
                  <a:lnTo>
                    <a:pt x="101" y="328"/>
                  </a:lnTo>
                  <a:lnTo>
                    <a:pt x="93" y="330"/>
                  </a:lnTo>
                  <a:lnTo>
                    <a:pt x="93" y="377"/>
                  </a:lnTo>
                  <a:lnTo>
                    <a:pt x="93" y="377"/>
                  </a:lnTo>
                  <a:lnTo>
                    <a:pt x="91" y="382"/>
                  </a:lnTo>
                  <a:lnTo>
                    <a:pt x="88" y="387"/>
                  </a:lnTo>
                  <a:lnTo>
                    <a:pt x="84" y="389"/>
                  </a:lnTo>
                  <a:lnTo>
                    <a:pt x="79" y="390"/>
                  </a:lnTo>
                  <a:lnTo>
                    <a:pt x="79" y="390"/>
                  </a:lnTo>
                  <a:close/>
                  <a:moveTo>
                    <a:pt x="79" y="199"/>
                  </a:moveTo>
                  <a:lnTo>
                    <a:pt x="79" y="199"/>
                  </a:lnTo>
                  <a:lnTo>
                    <a:pt x="71" y="199"/>
                  </a:lnTo>
                  <a:lnTo>
                    <a:pt x="62" y="201"/>
                  </a:lnTo>
                  <a:lnTo>
                    <a:pt x="54" y="204"/>
                  </a:lnTo>
                  <a:lnTo>
                    <a:pt x="47" y="210"/>
                  </a:lnTo>
                  <a:lnTo>
                    <a:pt x="47" y="210"/>
                  </a:lnTo>
                  <a:lnTo>
                    <a:pt x="39" y="218"/>
                  </a:lnTo>
                  <a:lnTo>
                    <a:pt x="32" y="228"/>
                  </a:lnTo>
                  <a:lnTo>
                    <a:pt x="29" y="240"/>
                  </a:lnTo>
                  <a:lnTo>
                    <a:pt x="27" y="252"/>
                  </a:lnTo>
                  <a:lnTo>
                    <a:pt x="27" y="252"/>
                  </a:lnTo>
                  <a:lnTo>
                    <a:pt x="29" y="264"/>
                  </a:lnTo>
                  <a:lnTo>
                    <a:pt x="32" y="275"/>
                  </a:lnTo>
                  <a:lnTo>
                    <a:pt x="39" y="286"/>
                  </a:lnTo>
                  <a:lnTo>
                    <a:pt x="47" y="294"/>
                  </a:lnTo>
                  <a:lnTo>
                    <a:pt x="47" y="294"/>
                  </a:lnTo>
                  <a:lnTo>
                    <a:pt x="54" y="297"/>
                  </a:lnTo>
                  <a:lnTo>
                    <a:pt x="62" y="301"/>
                  </a:lnTo>
                  <a:lnTo>
                    <a:pt x="71" y="304"/>
                  </a:lnTo>
                  <a:lnTo>
                    <a:pt x="79" y="304"/>
                  </a:lnTo>
                  <a:lnTo>
                    <a:pt x="79" y="304"/>
                  </a:lnTo>
                  <a:lnTo>
                    <a:pt x="88" y="304"/>
                  </a:lnTo>
                  <a:lnTo>
                    <a:pt x="96" y="301"/>
                  </a:lnTo>
                  <a:lnTo>
                    <a:pt x="103" y="297"/>
                  </a:lnTo>
                  <a:lnTo>
                    <a:pt x="110" y="294"/>
                  </a:lnTo>
                  <a:lnTo>
                    <a:pt x="110" y="294"/>
                  </a:lnTo>
                  <a:lnTo>
                    <a:pt x="120" y="286"/>
                  </a:lnTo>
                  <a:lnTo>
                    <a:pt x="127" y="275"/>
                  </a:lnTo>
                  <a:lnTo>
                    <a:pt x="130" y="264"/>
                  </a:lnTo>
                  <a:lnTo>
                    <a:pt x="132" y="252"/>
                  </a:lnTo>
                  <a:lnTo>
                    <a:pt x="132" y="252"/>
                  </a:lnTo>
                  <a:lnTo>
                    <a:pt x="130" y="240"/>
                  </a:lnTo>
                  <a:lnTo>
                    <a:pt x="127" y="228"/>
                  </a:lnTo>
                  <a:lnTo>
                    <a:pt x="120" y="218"/>
                  </a:lnTo>
                  <a:lnTo>
                    <a:pt x="110" y="210"/>
                  </a:lnTo>
                  <a:lnTo>
                    <a:pt x="110" y="210"/>
                  </a:lnTo>
                  <a:lnTo>
                    <a:pt x="103" y="204"/>
                  </a:lnTo>
                  <a:lnTo>
                    <a:pt x="96" y="201"/>
                  </a:lnTo>
                  <a:lnTo>
                    <a:pt x="88" y="199"/>
                  </a:lnTo>
                  <a:lnTo>
                    <a:pt x="79" y="199"/>
                  </a:lnTo>
                  <a:lnTo>
                    <a:pt x="79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618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DCB9C64-6DBD-4CC4-9603-E890968592AC}"/>
              </a:ext>
            </a:extLst>
          </p:cNvPr>
          <p:cNvSpPr txBox="1"/>
          <p:nvPr/>
        </p:nvSpPr>
        <p:spPr>
          <a:xfrm>
            <a:off x="198840" y="371812"/>
            <a:ext cx="386153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Prepare for Virtual Sessions </a:t>
            </a:r>
          </a:p>
          <a:p>
            <a:r>
              <a:rPr lang="en-US" sz="2400" b="1">
                <a:solidFill>
                  <a:srgbClr val="F8CF2C"/>
                </a:solidFill>
              </a:rPr>
              <a:t>Preparations for Instructors, Producers, Break Out Coaches</a:t>
            </a:r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34A9F9E-3CF7-4476-B54C-3ED523B3B9D2}"/>
              </a:ext>
            </a:extLst>
          </p:cNvPr>
          <p:cNvSpPr txBox="1"/>
          <p:nvPr/>
        </p:nvSpPr>
        <p:spPr>
          <a:xfrm>
            <a:off x="4994164" y="2662986"/>
            <a:ext cx="5764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/>
              <a:t>Host (Producers):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/>
              <a:t>Manage the Zoom meeting, ensure the management of the break out rooms</a:t>
            </a: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9728A4D2-BD50-4C00-AB58-9AF10D1E8695}"/>
              </a:ext>
            </a:extLst>
          </p:cNvPr>
          <p:cNvGrpSpPr/>
          <p:nvPr/>
        </p:nvGrpSpPr>
        <p:grpSpPr>
          <a:xfrm>
            <a:off x="1375064" y="3119724"/>
            <a:ext cx="2845128" cy="3217579"/>
            <a:chOff x="4707453" y="2088018"/>
            <a:chExt cx="2845128" cy="3217578"/>
          </a:xfrm>
        </p:grpSpPr>
        <p:grpSp>
          <p:nvGrpSpPr>
            <p:cNvPr id="6" name="Group 51">
              <a:extLst>
                <a:ext uri="{FF2B5EF4-FFF2-40B4-BE49-F238E27FC236}">
                  <a16:creationId xmlns:a16="http://schemas.microsoft.com/office/drawing/2014/main" id="{9D5F31AB-4E55-4190-A3E5-C4E018632D97}"/>
                </a:ext>
              </a:extLst>
            </p:cNvPr>
            <p:cNvGrpSpPr/>
            <p:nvPr/>
          </p:nvGrpSpPr>
          <p:grpSpPr>
            <a:xfrm>
              <a:off x="6625649" y="2231445"/>
              <a:ext cx="926932" cy="2374455"/>
              <a:chOff x="3647164" y="2464482"/>
              <a:chExt cx="231047" cy="591857"/>
            </a:xfrm>
            <a:solidFill>
              <a:schemeClr val="tx2">
                <a:lumMod val="75000"/>
              </a:schemeClr>
            </a:solidFill>
          </p:grpSpPr>
          <p:sp>
            <p:nvSpPr>
              <p:cNvPr id="13" name="Freeform 56">
                <a:extLst>
                  <a:ext uri="{FF2B5EF4-FFF2-40B4-BE49-F238E27FC236}">
                    <a16:creationId xmlns:a16="http://schemas.microsoft.com/office/drawing/2014/main" id="{A5DDDC41-E84F-4F55-BAAD-49CA10547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795" y="2464482"/>
                <a:ext cx="96006" cy="96006"/>
              </a:xfrm>
              <a:custGeom>
                <a:avLst/>
                <a:gdLst>
                  <a:gd name="T0" fmla="*/ 262 w 273"/>
                  <a:gd name="T1" fmla="*/ 182 h 271"/>
                  <a:gd name="T2" fmla="*/ 266 w 273"/>
                  <a:gd name="T3" fmla="*/ 173 h 271"/>
                  <a:gd name="T4" fmla="*/ 269 w 273"/>
                  <a:gd name="T5" fmla="*/ 165 h 271"/>
                  <a:gd name="T6" fmla="*/ 272 w 273"/>
                  <a:gd name="T7" fmla="*/ 155 h 271"/>
                  <a:gd name="T8" fmla="*/ 273 w 273"/>
                  <a:gd name="T9" fmla="*/ 146 h 271"/>
                  <a:gd name="T10" fmla="*/ 273 w 273"/>
                  <a:gd name="T11" fmla="*/ 137 h 271"/>
                  <a:gd name="T12" fmla="*/ 273 w 273"/>
                  <a:gd name="T13" fmla="*/ 127 h 271"/>
                  <a:gd name="T14" fmla="*/ 272 w 273"/>
                  <a:gd name="T15" fmla="*/ 119 h 271"/>
                  <a:gd name="T16" fmla="*/ 270 w 273"/>
                  <a:gd name="T17" fmla="*/ 110 h 271"/>
                  <a:gd name="T18" fmla="*/ 265 w 273"/>
                  <a:gd name="T19" fmla="*/ 92 h 271"/>
                  <a:gd name="T20" fmla="*/ 257 w 273"/>
                  <a:gd name="T21" fmla="*/ 76 h 271"/>
                  <a:gd name="T22" fmla="*/ 246 w 273"/>
                  <a:gd name="T23" fmla="*/ 60 h 271"/>
                  <a:gd name="T24" fmla="*/ 236 w 273"/>
                  <a:gd name="T25" fmla="*/ 45 h 271"/>
                  <a:gd name="T26" fmla="*/ 222 w 273"/>
                  <a:gd name="T27" fmla="*/ 33 h 271"/>
                  <a:gd name="T28" fmla="*/ 207 w 273"/>
                  <a:gd name="T29" fmla="*/ 23 h 271"/>
                  <a:gd name="T30" fmla="*/ 191 w 273"/>
                  <a:gd name="T31" fmla="*/ 13 h 271"/>
                  <a:gd name="T32" fmla="*/ 174 w 273"/>
                  <a:gd name="T33" fmla="*/ 6 h 271"/>
                  <a:gd name="T34" fmla="*/ 165 w 273"/>
                  <a:gd name="T35" fmla="*/ 4 h 271"/>
                  <a:gd name="T36" fmla="*/ 157 w 273"/>
                  <a:gd name="T37" fmla="*/ 1 h 271"/>
                  <a:gd name="T38" fmla="*/ 147 w 273"/>
                  <a:gd name="T39" fmla="*/ 0 h 271"/>
                  <a:gd name="T40" fmla="*/ 138 w 273"/>
                  <a:gd name="T41" fmla="*/ 0 h 271"/>
                  <a:gd name="T42" fmla="*/ 128 w 273"/>
                  <a:gd name="T43" fmla="*/ 0 h 271"/>
                  <a:gd name="T44" fmla="*/ 119 w 273"/>
                  <a:gd name="T45" fmla="*/ 1 h 271"/>
                  <a:gd name="T46" fmla="*/ 110 w 273"/>
                  <a:gd name="T47" fmla="*/ 2 h 271"/>
                  <a:gd name="T48" fmla="*/ 100 w 273"/>
                  <a:gd name="T49" fmla="*/ 5 h 271"/>
                  <a:gd name="T50" fmla="*/ 92 w 273"/>
                  <a:gd name="T51" fmla="*/ 6 h 271"/>
                  <a:gd name="T52" fmla="*/ 84 w 273"/>
                  <a:gd name="T53" fmla="*/ 9 h 271"/>
                  <a:gd name="T54" fmla="*/ 76 w 273"/>
                  <a:gd name="T55" fmla="*/ 13 h 271"/>
                  <a:gd name="T56" fmla="*/ 68 w 273"/>
                  <a:gd name="T57" fmla="*/ 17 h 271"/>
                  <a:gd name="T58" fmla="*/ 53 w 273"/>
                  <a:gd name="T59" fmla="*/ 27 h 271"/>
                  <a:gd name="T60" fmla="*/ 41 w 273"/>
                  <a:gd name="T61" fmla="*/ 37 h 271"/>
                  <a:gd name="T62" fmla="*/ 29 w 273"/>
                  <a:gd name="T63" fmla="*/ 49 h 271"/>
                  <a:gd name="T64" fmla="*/ 20 w 273"/>
                  <a:gd name="T65" fmla="*/ 64 h 271"/>
                  <a:gd name="T66" fmla="*/ 12 w 273"/>
                  <a:gd name="T67" fmla="*/ 79 h 271"/>
                  <a:gd name="T68" fmla="*/ 6 w 273"/>
                  <a:gd name="T69" fmla="*/ 95 h 271"/>
                  <a:gd name="T70" fmla="*/ 2 w 273"/>
                  <a:gd name="T71" fmla="*/ 112 h 271"/>
                  <a:gd name="T72" fmla="*/ 0 w 273"/>
                  <a:gd name="T73" fmla="*/ 129 h 271"/>
                  <a:gd name="T74" fmla="*/ 0 w 273"/>
                  <a:gd name="T75" fmla="*/ 146 h 271"/>
                  <a:gd name="T76" fmla="*/ 2 w 273"/>
                  <a:gd name="T77" fmla="*/ 163 h 271"/>
                  <a:gd name="T78" fmla="*/ 6 w 273"/>
                  <a:gd name="T79" fmla="*/ 179 h 271"/>
                  <a:gd name="T80" fmla="*/ 12 w 273"/>
                  <a:gd name="T81" fmla="*/ 196 h 271"/>
                  <a:gd name="T82" fmla="*/ 21 w 273"/>
                  <a:gd name="T83" fmla="*/ 210 h 271"/>
                  <a:gd name="T84" fmla="*/ 32 w 273"/>
                  <a:gd name="T85" fmla="*/ 224 h 271"/>
                  <a:gd name="T86" fmla="*/ 39 w 273"/>
                  <a:gd name="T87" fmla="*/ 232 h 271"/>
                  <a:gd name="T88" fmla="*/ 44 w 273"/>
                  <a:gd name="T89" fmla="*/ 238 h 271"/>
                  <a:gd name="T90" fmla="*/ 51 w 273"/>
                  <a:gd name="T91" fmla="*/ 244 h 271"/>
                  <a:gd name="T92" fmla="*/ 59 w 273"/>
                  <a:gd name="T93" fmla="*/ 249 h 271"/>
                  <a:gd name="T94" fmla="*/ 73 w 273"/>
                  <a:gd name="T95" fmla="*/ 259 h 271"/>
                  <a:gd name="T96" fmla="*/ 89 w 273"/>
                  <a:gd name="T97" fmla="*/ 264 h 271"/>
                  <a:gd name="T98" fmla="*/ 107 w 273"/>
                  <a:gd name="T99" fmla="*/ 269 h 271"/>
                  <a:gd name="T100" fmla="*/ 124 w 273"/>
                  <a:gd name="T101" fmla="*/ 271 h 271"/>
                  <a:gd name="T102" fmla="*/ 142 w 273"/>
                  <a:gd name="T103" fmla="*/ 271 h 271"/>
                  <a:gd name="T104" fmla="*/ 159 w 273"/>
                  <a:gd name="T105" fmla="*/ 269 h 271"/>
                  <a:gd name="T106" fmla="*/ 177 w 273"/>
                  <a:gd name="T107" fmla="*/ 265 h 271"/>
                  <a:gd name="T108" fmla="*/ 193 w 273"/>
                  <a:gd name="T109" fmla="*/ 259 h 271"/>
                  <a:gd name="T110" fmla="*/ 209 w 273"/>
                  <a:gd name="T111" fmla="*/ 251 h 271"/>
                  <a:gd name="T112" fmla="*/ 224 w 273"/>
                  <a:gd name="T113" fmla="*/ 240 h 271"/>
                  <a:gd name="T114" fmla="*/ 236 w 273"/>
                  <a:gd name="T115" fmla="*/ 229 h 271"/>
                  <a:gd name="T116" fmla="*/ 248 w 273"/>
                  <a:gd name="T117" fmla="*/ 214 h 271"/>
                  <a:gd name="T118" fmla="*/ 252 w 273"/>
                  <a:gd name="T119" fmla="*/ 208 h 271"/>
                  <a:gd name="T120" fmla="*/ 256 w 273"/>
                  <a:gd name="T121" fmla="*/ 200 h 271"/>
                  <a:gd name="T122" fmla="*/ 260 w 273"/>
                  <a:gd name="T123" fmla="*/ 192 h 271"/>
                  <a:gd name="T124" fmla="*/ 262 w 273"/>
                  <a:gd name="T125" fmla="*/ 18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3" h="271">
                    <a:moveTo>
                      <a:pt x="262" y="182"/>
                    </a:moveTo>
                    <a:lnTo>
                      <a:pt x="266" y="173"/>
                    </a:lnTo>
                    <a:lnTo>
                      <a:pt x="269" y="165"/>
                    </a:lnTo>
                    <a:lnTo>
                      <a:pt x="272" y="155"/>
                    </a:lnTo>
                    <a:lnTo>
                      <a:pt x="273" y="146"/>
                    </a:lnTo>
                    <a:lnTo>
                      <a:pt x="273" y="137"/>
                    </a:lnTo>
                    <a:lnTo>
                      <a:pt x="273" y="127"/>
                    </a:lnTo>
                    <a:lnTo>
                      <a:pt x="272" y="119"/>
                    </a:lnTo>
                    <a:lnTo>
                      <a:pt x="270" y="110"/>
                    </a:lnTo>
                    <a:lnTo>
                      <a:pt x="265" y="92"/>
                    </a:lnTo>
                    <a:lnTo>
                      <a:pt x="257" y="76"/>
                    </a:lnTo>
                    <a:lnTo>
                      <a:pt x="246" y="60"/>
                    </a:lnTo>
                    <a:lnTo>
                      <a:pt x="236" y="45"/>
                    </a:lnTo>
                    <a:lnTo>
                      <a:pt x="222" y="33"/>
                    </a:lnTo>
                    <a:lnTo>
                      <a:pt x="207" y="23"/>
                    </a:lnTo>
                    <a:lnTo>
                      <a:pt x="191" y="13"/>
                    </a:lnTo>
                    <a:lnTo>
                      <a:pt x="174" y="6"/>
                    </a:lnTo>
                    <a:lnTo>
                      <a:pt x="165" y="4"/>
                    </a:lnTo>
                    <a:lnTo>
                      <a:pt x="157" y="1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0"/>
                    </a:lnTo>
                    <a:lnTo>
                      <a:pt x="119" y="1"/>
                    </a:lnTo>
                    <a:lnTo>
                      <a:pt x="110" y="2"/>
                    </a:lnTo>
                    <a:lnTo>
                      <a:pt x="100" y="5"/>
                    </a:lnTo>
                    <a:lnTo>
                      <a:pt x="92" y="6"/>
                    </a:lnTo>
                    <a:lnTo>
                      <a:pt x="84" y="9"/>
                    </a:lnTo>
                    <a:lnTo>
                      <a:pt x="76" y="13"/>
                    </a:lnTo>
                    <a:lnTo>
                      <a:pt x="68" y="17"/>
                    </a:lnTo>
                    <a:lnTo>
                      <a:pt x="53" y="27"/>
                    </a:lnTo>
                    <a:lnTo>
                      <a:pt x="41" y="37"/>
                    </a:lnTo>
                    <a:lnTo>
                      <a:pt x="29" y="49"/>
                    </a:lnTo>
                    <a:lnTo>
                      <a:pt x="20" y="64"/>
                    </a:lnTo>
                    <a:lnTo>
                      <a:pt x="12" y="79"/>
                    </a:lnTo>
                    <a:lnTo>
                      <a:pt x="6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6" y="179"/>
                    </a:lnTo>
                    <a:lnTo>
                      <a:pt x="12" y="196"/>
                    </a:lnTo>
                    <a:lnTo>
                      <a:pt x="21" y="210"/>
                    </a:lnTo>
                    <a:lnTo>
                      <a:pt x="32" y="224"/>
                    </a:lnTo>
                    <a:lnTo>
                      <a:pt x="39" y="232"/>
                    </a:lnTo>
                    <a:lnTo>
                      <a:pt x="44" y="238"/>
                    </a:lnTo>
                    <a:lnTo>
                      <a:pt x="51" y="244"/>
                    </a:lnTo>
                    <a:lnTo>
                      <a:pt x="59" y="249"/>
                    </a:lnTo>
                    <a:lnTo>
                      <a:pt x="73" y="259"/>
                    </a:lnTo>
                    <a:lnTo>
                      <a:pt x="89" y="264"/>
                    </a:lnTo>
                    <a:lnTo>
                      <a:pt x="107" y="269"/>
                    </a:lnTo>
                    <a:lnTo>
                      <a:pt x="124" y="271"/>
                    </a:lnTo>
                    <a:lnTo>
                      <a:pt x="142" y="271"/>
                    </a:lnTo>
                    <a:lnTo>
                      <a:pt x="159" y="269"/>
                    </a:lnTo>
                    <a:lnTo>
                      <a:pt x="177" y="265"/>
                    </a:lnTo>
                    <a:lnTo>
                      <a:pt x="193" y="259"/>
                    </a:lnTo>
                    <a:lnTo>
                      <a:pt x="209" y="251"/>
                    </a:lnTo>
                    <a:lnTo>
                      <a:pt x="224" y="240"/>
                    </a:lnTo>
                    <a:lnTo>
                      <a:pt x="236" y="229"/>
                    </a:lnTo>
                    <a:lnTo>
                      <a:pt x="248" y="214"/>
                    </a:lnTo>
                    <a:lnTo>
                      <a:pt x="252" y="208"/>
                    </a:lnTo>
                    <a:lnTo>
                      <a:pt x="256" y="200"/>
                    </a:lnTo>
                    <a:lnTo>
                      <a:pt x="260" y="192"/>
                    </a:lnTo>
                    <a:lnTo>
                      <a:pt x="262" y="18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57">
                <a:extLst>
                  <a:ext uri="{FF2B5EF4-FFF2-40B4-BE49-F238E27FC236}">
                    <a16:creationId xmlns:a16="http://schemas.microsoft.com/office/drawing/2014/main" id="{69DB6CC6-6677-459A-8098-0B07FB46E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164" y="2569982"/>
                <a:ext cx="231047" cy="486357"/>
              </a:xfrm>
              <a:custGeom>
                <a:avLst/>
                <a:gdLst>
                  <a:gd name="T0" fmla="*/ 566 w 658"/>
                  <a:gd name="T1" fmla="*/ 20 h 1383"/>
                  <a:gd name="T2" fmla="*/ 506 w 658"/>
                  <a:gd name="T3" fmla="*/ 4 h 1383"/>
                  <a:gd name="T4" fmla="*/ 396 w 658"/>
                  <a:gd name="T5" fmla="*/ 0 h 1383"/>
                  <a:gd name="T6" fmla="*/ 259 w 658"/>
                  <a:gd name="T7" fmla="*/ 0 h 1383"/>
                  <a:gd name="T8" fmla="*/ 136 w 658"/>
                  <a:gd name="T9" fmla="*/ 8 h 1383"/>
                  <a:gd name="T10" fmla="*/ 74 w 658"/>
                  <a:gd name="T11" fmla="*/ 27 h 1383"/>
                  <a:gd name="T12" fmla="*/ 40 w 658"/>
                  <a:gd name="T13" fmla="*/ 53 h 1383"/>
                  <a:gd name="T14" fmla="*/ 16 w 658"/>
                  <a:gd name="T15" fmla="*/ 90 h 1383"/>
                  <a:gd name="T16" fmla="*/ 4 w 658"/>
                  <a:gd name="T17" fmla="*/ 131 h 1383"/>
                  <a:gd name="T18" fmla="*/ 2 w 658"/>
                  <a:gd name="T19" fmla="*/ 220 h 1383"/>
                  <a:gd name="T20" fmla="*/ 0 w 658"/>
                  <a:gd name="T21" fmla="*/ 448 h 1383"/>
                  <a:gd name="T22" fmla="*/ 2 w 658"/>
                  <a:gd name="T23" fmla="*/ 629 h 1383"/>
                  <a:gd name="T24" fmla="*/ 19 w 658"/>
                  <a:gd name="T25" fmla="*/ 665 h 1383"/>
                  <a:gd name="T26" fmla="*/ 42 w 658"/>
                  <a:gd name="T27" fmla="*/ 676 h 1383"/>
                  <a:gd name="T28" fmla="*/ 73 w 658"/>
                  <a:gd name="T29" fmla="*/ 676 h 1383"/>
                  <a:gd name="T30" fmla="*/ 97 w 658"/>
                  <a:gd name="T31" fmla="*/ 657 h 1383"/>
                  <a:gd name="T32" fmla="*/ 117 w 658"/>
                  <a:gd name="T33" fmla="*/ 602 h 1383"/>
                  <a:gd name="T34" fmla="*/ 118 w 658"/>
                  <a:gd name="T35" fmla="*/ 452 h 1383"/>
                  <a:gd name="T36" fmla="*/ 118 w 658"/>
                  <a:gd name="T37" fmla="*/ 273 h 1383"/>
                  <a:gd name="T38" fmla="*/ 153 w 658"/>
                  <a:gd name="T39" fmla="*/ 296 h 1383"/>
                  <a:gd name="T40" fmla="*/ 153 w 658"/>
                  <a:gd name="T41" fmla="*/ 566 h 1383"/>
                  <a:gd name="T42" fmla="*/ 153 w 658"/>
                  <a:gd name="T43" fmla="*/ 836 h 1383"/>
                  <a:gd name="T44" fmla="*/ 153 w 658"/>
                  <a:gd name="T45" fmla="*/ 1107 h 1383"/>
                  <a:gd name="T46" fmla="*/ 154 w 658"/>
                  <a:gd name="T47" fmla="*/ 1323 h 1383"/>
                  <a:gd name="T48" fmla="*/ 175 w 658"/>
                  <a:gd name="T49" fmla="*/ 1363 h 1383"/>
                  <a:gd name="T50" fmla="*/ 215 w 658"/>
                  <a:gd name="T51" fmla="*/ 1382 h 1383"/>
                  <a:gd name="T52" fmla="*/ 262 w 658"/>
                  <a:gd name="T53" fmla="*/ 1379 h 1383"/>
                  <a:gd name="T54" fmla="*/ 299 w 658"/>
                  <a:gd name="T55" fmla="*/ 1349 h 1383"/>
                  <a:gd name="T56" fmla="*/ 311 w 658"/>
                  <a:gd name="T57" fmla="*/ 1272 h 1383"/>
                  <a:gd name="T58" fmla="*/ 311 w 658"/>
                  <a:gd name="T59" fmla="*/ 1030 h 1383"/>
                  <a:gd name="T60" fmla="*/ 313 w 658"/>
                  <a:gd name="T61" fmla="*/ 745 h 1383"/>
                  <a:gd name="T62" fmla="*/ 347 w 658"/>
                  <a:gd name="T63" fmla="*/ 756 h 1383"/>
                  <a:gd name="T64" fmla="*/ 347 w 658"/>
                  <a:gd name="T65" fmla="*/ 1082 h 1383"/>
                  <a:gd name="T66" fmla="*/ 350 w 658"/>
                  <a:gd name="T67" fmla="*/ 1333 h 1383"/>
                  <a:gd name="T68" fmla="*/ 361 w 658"/>
                  <a:gd name="T69" fmla="*/ 1359 h 1383"/>
                  <a:gd name="T70" fmla="*/ 388 w 658"/>
                  <a:gd name="T71" fmla="*/ 1378 h 1383"/>
                  <a:gd name="T72" fmla="*/ 444 w 658"/>
                  <a:gd name="T73" fmla="*/ 1379 h 1383"/>
                  <a:gd name="T74" fmla="*/ 484 w 658"/>
                  <a:gd name="T75" fmla="*/ 1355 h 1383"/>
                  <a:gd name="T76" fmla="*/ 496 w 658"/>
                  <a:gd name="T77" fmla="*/ 1331 h 1383"/>
                  <a:gd name="T78" fmla="*/ 499 w 658"/>
                  <a:gd name="T79" fmla="*/ 1240 h 1383"/>
                  <a:gd name="T80" fmla="*/ 499 w 658"/>
                  <a:gd name="T81" fmla="*/ 971 h 1383"/>
                  <a:gd name="T82" fmla="*/ 499 w 658"/>
                  <a:gd name="T83" fmla="*/ 700 h 1383"/>
                  <a:gd name="T84" fmla="*/ 499 w 658"/>
                  <a:gd name="T85" fmla="*/ 429 h 1383"/>
                  <a:gd name="T86" fmla="*/ 510 w 658"/>
                  <a:gd name="T87" fmla="*/ 226 h 1383"/>
                  <a:gd name="T88" fmla="*/ 542 w 658"/>
                  <a:gd name="T89" fmla="*/ 273 h 1383"/>
                  <a:gd name="T90" fmla="*/ 542 w 658"/>
                  <a:gd name="T91" fmla="*/ 461 h 1383"/>
                  <a:gd name="T92" fmla="*/ 543 w 658"/>
                  <a:gd name="T93" fmla="*/ 617 h 1383"/>
                  <a:gd name="T94" fmla="*/ 565 w 658"/>
                  <a:gd name="T95" fmla="*/ 662 h 1383"/>
                  <a:gd name="T96" fmla="*/ 589 w 658"/>
                  <a:gd name="T97" fmla="*/ 676 h 1383"/>
                  <a:gd name="T98" fmla="*/ 618 w 658"/>
                  <a:gd name="T99" fmla="*/ 676 h 1383"/>
                  <a:gd name="T100" fmla="*/ 638 w 658"/>
                  <a:gd name="T101" fmla="*/ 665 h 1383"/>
                  <a:gd name="T102" fmla="*/ 653 w 658"/>
                  <a:gd name="T103" fmla="*/ 639 h 1383"/>
                  <a:gd name="T104" fmla="*/ 658 w 658"/>
                  <a:gd name="T105" fmla="*/ 555 h 1383"/>
                  <a:gd name="T106" fmla="*/ 658 w 658"/>
                  <a:gd name="T107" fmla="*/ 360 h 1383"/>
                  <a:gd name="T108" fmla="*/ 658 w 658"/>
                  <a:gd name="T109" fmla="*/ 192 h 1383"/>
                  <a:gd name="T110" fmla="*/ 648 w 658"/>
                  <a:gd name="T111" fmla="*/ 111 h 1383"/>
                  <a:gd name="T112" fmla="*/ 629 w 658"/>
                  <a:gd name="T113" fmla="*/ 71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8" h="1383">
                    <a:moveTo>
                      <a:pt x="605" y="45"/>
                    </a:moveTo>
                    <a:lnTo>
                      <a:pt x="593" y="36"/>
                    </a:lnTo>
                    <a:lnTo>
                      <a:pt x="579" y="27"/>
                    </a:lnTo>
                    <a:lnTo>
                      <a:pt x="566" y="20"/>
                    </a:lnTo>
                    <a:lnTo>
                      <a:pt x="551" y="15"/>
                    </a:lnTo>
                    <a:lnTo>
                      <a:pt x="536" y="11"/>
                    </a:lnTo>
                    <a:lnTo>
                      <a:pt x="522" y="6"/>
                    </a:lnTo>
                    <a:lnTo>
                      <a:pt x="506" y="4"/>
                    </a:lnTo>
                    <a:lnTo>
                      <a:pt x="491" y="2"/>
                    </a:lnTo>
                    <a:lnTo>
                      <a:pt x="459" y="0"/>
                    </a:lnTo>
                    <a:lnTo>
                      <a:pt x="427" y="0"/>
                    </a:lnTo>
                    <a:lnTo>
                      <a:pt x="396" y="0"/>
                    </a:lnTo>
                    <a:lnTo>
                      <a:pt x="365" y="0"/>
                    </a:lnTo>
                    <a:lnTo>
                      <a:pt x="330" y="1"/>
                    </a:lnTo>
                    <a:lnTo>
                      <a:pt x="294" y="0"/>
                    </a:lnTo>
                    <a:lnTo>
                      <a:pt x="259" y="0"/>
                    </a:lnTo>
                    <a:lnTo>
                      <a:pt x="223" y="0"/>
                    </a:lnTo>
                    <a:lnTo>
                      <a:pt x="188" y="1"/>
                    </a:lnTo>
                    <a:lnTo>
                      <a:pt x="153" y="4"/>
                    </a:lnTo>
                    <a:lnTo>
                      <a:pt x="136" y="8"/>
                    </a:lnTo>
                    <a:lnTo>
                      <a:pt x="118" y="12"/>
                    </a:lnTo>
                    <a:lnTo>
                      <a:pt x="101" y="16"/>
                    </a:lnTo>
                    <a:lnTo>
                      <a:pt x="85" y="23"/>
                    </a:lnTo>
                    <a:lnTo>
                      <a:pt x="74" y="27"/>
                    </a:lnTo>
                    <a:lnTo>
                      <a:pt x="65" y="32"/>
                    </a:lnTo>
                    <a:lnTo>
                      <a:pt x="55" y="39"/>
                    </a:lnTo>
                    <a:lnTo>
                      <a:pt x="47" y="45"/>
                    </a:lnTo>
                    <a:lnTo>
                      <a:pt x="40" y="53"/>
                    </a:lnTo>
                    <a:lnTo>
                      <a:pt x="32" y="61"/>
                    </a:lnTo>
                    <a:lnTo>
                      <a:pt x="27" y="70"/>
                    </a:lnTo>
                    <a:lnTo>
                      <a:pt x="22" y="79"/>
                    </a:lnTo>
                    <a:lnTo>
                      <a:pt x="16" y="90"/>
                    </a:lnTo>
                    <a:lnTo>
                      <a:pt x="12" y="99"/>
                    </a:lnTo>
                    <a:lnTo>
                      <a:pt x="8" y="110"/>
                    </a:lnTo>
                    <a:lnTo>
                      <a:pt x="6" y="120"/>
                    </a:lnTo>
                    <a:lnTo>
                      <a:pt x="4" y="131"/>
                    </a:lnTo>
                    <a:lnTo>
                      <a:pt x="2" y="142"/>
                    </a:lnTo>
                    <a:lnTo>
                      <a:pt x="2" y="153"/>
                    </a:lnTo>
                    <a:lnTo>
                      <a:pt x="2" y="163"/>
                    </a:lnTo>
                    <a:lnTo>
                      <a:pt x="2" y="220"/>
                    </a:lnTo>
                    <a:lnTo>
                      <a:pt x="2" y="277"/>
                    </a:lnTo>
                    <a:lnTo>
                      <a:pt x="0" y="334"/>
                    </a:lnTo>
                    <a:lnTo>
                      <a:pt x="0" y="390"/>
                    </a:lnTo>
                    <a:lnTo>
                      <a:pt x="0" y="448"/>
                    </a:lnTo>
                    <a:lnTo>
                      <a:pt x="2" y="504"/>
                    </a:lnTo>
                    <a:lnTo>
                      <a:pt x="2" y="562"/>
                    </a:lnTo>
                    <a:lnTo>
                      <a:pt x="2" y="618"/>
                    </a:lnTo>
                    <a:lnTo>
                      <a:pt x="2" y="629"/>
                    </a:lnTo>
                    <a:lnTo>
                      <a:pt x="4" y="638"/>
                    </a:lnTo>
                    <a:lnTo>
                      <a:pt x="7" y="649"/>
                    </a:lnTo>
                    <a:lnTo>
                      <a:pt x="12" y="658"/>
                    </a:lnTo>
                    <a:lnTo>
                      <a:pt x="19" y="665"/>
                    </a:lnTo>
                    <a:lnTo>
                      <a:pt x="28" y="672"/>
                    </a:lnTo>
                    <a:lnTo>
                      <a:pt x="32" y="673"/>
                    </a:lnTo>
                    <a:lnTo>
                      <a:pt x="38" y="676"/>
                    </a:lnTo>
                    <a:lnTo>
                      <a:pt x="42" y="676"/>
                    </a:lnTo>
                    <a:lnTo>
                      <a:pt x="47" y="676"/>
                    </a:lnTo>
                    <a:lnTo>
                      <a:pt x="57" y="677"/>
                    </a:lnTo>
                    <a:lnTo>
                      <a:pt x="65" y="677"/>
                    </a:lnTo>
                    <a:lnTo>
                      <a:pt x="73" y="676"/>
                    </a:lnTo>
                    <a:lnTo>
                      <a:pt x="79" y="672"/>
                    </a:lnTo>
                    <a:lnTo>
                      <a:pt x="86" y="667"/>
                    </a:lnTo>
                    <a:lnTo>
                      <a:pt x="91" y="663"/>
                    </a:lnTo>
                    <a:lnTo>
                      <a:pt x="97" y="657"/>
                    </a:lnTo>
                    <a:lnTo>
                      <a:pt x="101" y="650"/>
                    </a:lnTo>
                    <a:lnTo>
                      <a:pt x="109" y="635"/>
                    </a:lnTo>
                    <a:lnTo>
                      <a:pt x="114" y="619"/>
                    </a:lnTo>
                    <a:lnTo>
                      <a:pt x="117" y="602"/>
                    </a:lnTo>
                    <a:lnTo>
                      <a:pt x="117" y="587"/>
                    </a:lnTo>
                    <a:lnTo>
                      <a:pt x="118" y="541"/>
                    </a:lnTo>
                    <a:lnTo>
                      <a:pt x="118" y="497"/>
                    </a:lnTo>
                    <a:lnTo>
                      <a:pt x="118" y="452"/>
                    </a:lnTo>
                    <a:lnTo>
                      <a:pt x="117" y="407"/>
                    </a:lnTo>
                    <a:lnTo>
                      <a:pt x="117" y="362"/>
                    </a:lnTo>
                    <a:lnTo>
                      <a:pt x="117" y="318"/>
                    </a:lnTo>
                    <a:lnTo>
                      <a:pt x="118" y="273"/>
                    </a:lnTo>
                    <a:lnTo>
                      <a:pt x="118" y="228"/>
                    </a:lnTo>
                    <a:lnTo>
                      <a:pt x="136" y="228"/>
                    </a:lnTo>
                    <a:lnTo>
                      <a:pt x="152" y="228"/>
                    </a:lnTo>
                    <a:lnTo>
                      <a:pt x="153" y="296"/>
                    </a:lnTo>
                    <a:lnTo>
                      <a:pt x="153" y="363"/>
                    </a:lnTo>
                    <a:lnTo>
                      <a:pt x="153" y="430"/>
                    </a:lnTo>
                    <a:lnTo>
                      <a:pt x="153" y="499"/>
                    </a:lnTo>
                    <a:lnTo>
                      <a:pt x="153" y="566"/>
                    </a:lnTo>
                    <a:lnTo>
                      <a:pt x="153" y="634"/>
                    </a:lnTo>
                    <a:lnTo>
                      <a:pt x="153" y="701"/>
                    </a:lnTo>
                    <a:lnTo>
                      <a:pt x="153" y="769"/>
                    </a:lnTo>
                    <a:lnTo>
                      <a:pt x="153" y="836"/>
                    </a:lnTo>
                    <a:lnTo>
                      <a:pt x="153" y="903"/>
                    </a:lnTo>
                    <a:lnTo>
                      <a:pt x="153" y="972"/>
                    </a:lnTo>
                    <a:lnTo>
                      <a:pt x="153" y="1039"/>
                    </a:lnTo>
                    <a:lnTo>
                      <a:pt x="153" y="1107"/>
                    </a:lnTo>
                    <a:lnTo>
                      <a:pt x="153" y="1174"/>
                    </a:lnTo>
                    <a:lnTo>
                      <a:pt x="153" y="1243"/>
                    </a:lnTo>
                    <a:lnTo>
                      <a:pt x="154" y="1310"/>
                    </a:lnTo>
                    <a:lnTo>
                      <a:pt x="154" y="1323"/>
                    </a:lnTo>
                    <a:lnTo>
                      <a:pt x="157" y="1335"/>
                    </a:lnTo>
                    <a:lnTo>
                      <a:pt x="161" y="1346"/>
                    </a:lnTo>
                    <a:lnTo>
                      <a:pt x="168" y="1355"/>
                    </a:lnTo>
                    <a:lnTo>
                      <a:pt x="175" y="1363"/>
                    </a:lnTo>
                    <a:lnTo>
                      <a:pt x="184" y="1370"/>
                    </a:lnTo>
                    <a:lnTo>
                      <a:pt x="193" y="1375"/>
                    </a:lnTo>
                    <a:lnTo>
                      <a:pt x="204" y="1379"/>
                    </a:lnTo>
                    <a:lnTo>
                      <a:pt x="215" y="1382"/>
                    </a:lnTo>
                    <a:lnTo>
                      <a:pt x="227" y="1383"/>
                    </a:lnTo>
                    <a:lnTo>
                      <a:pt x="239" y="1383"/>
                    </a:lnTo>
                    <a:lnTo>
                      <a:pt x="251" y="1382"/>
                    </a:lnTo>
                    <a:lnTo>
                      <a:pt x="262" y="1379"/>
                    </a:lnTo>
                    <a:lnTo>
                      <a:pt x="274" y="1375"/>
                    </a:lnTo>
                    <a:lnTo>
                      <a:pt x="283" y="1370"/>
                    </a:lnTo>
                    <a:lnTo>
                      <a:pt x="294" y="1363"/>
                    </a:lnTo>
                    <a:lnTo>
                      <a:pt x="299" y="1349"/>
                    </a:lnTo>
                    <a:lnTo>
                      <a:pt x="303" y="1334"/>
                    </a:lnTo>
                    <a:lnTo>
                      <a:pt x="306" y="1319"/>
                    </a:lnTo>
                    <a:lnTo>
                      <a:pt x="309" y="1303"/>
                    </a:lnTo>
                    <a:lnTo>
                      <a:pt x="311" y="1272"/>
                    </a:lnTo>
                    <a:lnTo>
                      <a:pt x="313" y="1241"/>
                    </a:lnTo>
                    <a:lnTo>
                      <a:pt x="313" y="1170"/>
                    </a:lnTo>
                    <a:lnTo>
                      <a:pt x="311" y="1101"/>
                    </a:lnTo>
                    <a:lnTo>
                      <a:pt x="311" y="1030"/>
                    </a:lnTo>
                    <a:lnTo>
                      <a:pt x="311" y="958"/>
                    </a:lnTo>
                    <a:lnTo>
                      <a:pt x="311" y="887"/>
                    </a:lnTo>
                    <a:lnTo>
                      <a:pt x="313" y="816"/>
                    </a:lnTo>
                    <a:lnTo>
                      <a:pt x="313" y="745"/>
                    </a:lnTo>
                    <a:lnTo>
                      <a:pt x="313" y="674"/>
                    </a:lnTo>
                    <a:lnTo>
                      <a:pt x="330" y="674"/>
                    </a:lnTo>
                    <a:lnTo>
                      <a:pt x="347" y="674"/>
                    </a:lnTo>
                    <a:lnTo>
                      <a:pt x="347" y="756"/>
                    </a:lnTo>
                    <a:lnTo>
                      <a:pt x="347" y="838"/>
                    </a:lnTo>
                    <a:lnTo>
                      <a:pt x="347" y="918"/>
                    </a:lnTo>
                    <a:lnTo>
                      <a:pt x="347" y="1000"/>
                    </a:lnTo>
                    <a:lnTo>
                      <a:pt x="347" y="1082"/>
                    </a:lnTo>
                    <a:lnTo>
                      <a:pt x="347" y="1162"/>
                    </a:lnTo>
                    <a:lnTo>
                      <a:pt x="347" y="1244"/>
                    </a:lnTo>
                    <a:lnTo>
                      <a:pt x="349" y="1324"/>
                    </a:lnTo>
                    <a:lnTo>
                      <a:pt x="350" y="1333"/>
                    </a:lnTo>
                    <a:lnTo>
                      <a:pt x="351" y="1341"/>
                    </a:lnTo>
                    <a:lnTo>
                      <a:pt x="354" y="1347"/>
                    </a:lnTo>
                    <a:lnTo>
                      <a:pt x="357" y="1354"/>
                    </a:lnTo>
                    <a:lnTo>
                      <a:pt x="361" y="1359"/>
                    </a:lnTo>
                    <a:lnTo>
                      <a:pt x="366" y="1363"/>
                    </a:lnTo>
                    <a:lnTo>
                      <a:pt x="370" y="1369"/>
                    </a:lnTo>
                    <a:lnTo>
                      <a:pt x="377" y="1373"/>
                    </a:lnTo>
                    <a:lnTo>
                      <a:pt x="388" y="1378"/>
                    </a:lnTo>
                    <a:lnTo>
                      <a:pt x="401" y="1382"/>
                    </a:lnTo>
                    <a:lnTo>
                      <a:pt x="416" y="1383"/>
                    </a:lnTo>
                    <a:lnTo>
                      <a:pt x="429" y="1382"/>
                    </a:lnTo>
                    <a:lnTo>
                      <a:pt x="444" y="1379"/>
                    </a:lnTo>
                    <a:lnTo>
                      <a:pt x="457" y="1375"/>
                    </a:lnTo>
                    <a:lnTo>
                      <a:pt x="469" y="1369"/>
                    </a:lnTo>
                    <a:lnTo>
                      <a:pt x="480" y="1359"/>
                    </a:lnTo>
                    <a:lnTo>
                      <a:pt x="484" y="1355"/>
                    </a:lnTo>
                    <a:lnTo>
                      <a:pt x="488" y="1350"/>
                    </a:lnTo>
                    <a:lnTo>
                      <a:pt x="492" y="1343"/>
                    </a:lnTo>
                    <a:lnTo>
                      <a:pt x="495" y="1338"/>
                    </a:lnTo>
                    <a:lnTo>
                      <a:pt x="496" y="1331"/>
                    </a:lnTo>
                    <a:lnTo>
                      <a:pt x="498" y="1323"/>
                    </a:lnTo>
                    <a:lnTo>
                      <a:pt x="499" y="1316"/>
                    </a:lnTo>
                    <a:lnTo>
                      <a:pt x="498" y="1308"/>
                    </a:lnTo>
                    <a:lnTo>
                      <a:pt x="499" y="1240"/>
                    </a:lnTo>
                    <a:lnTo>
                      <a:pt x="499" y="1173"/>
                    </a:lnTo>
                    <a:lnTo>
                      <a:pt x="499" y="1106"/>
                    </a:lnTo>
                    <a:lnTo>
                      <a:pt x="499" y="1038"/>
                    </a:lnTo>
                    <a:lnTo>
                      <a:pt x="499" y="971"/>
                    </a:lnTo>
                    <a:lnTo>
                      <a:pt x="499" y="902"/>
                    </a:lnTo>
                    <a:lnTo>
                      <a:pt x="499" y="835"/>
                    </a:lnTo>
                    <a:lnTo>
                      <a:pt x="499" y="767"/>
                    </a:lnTo>
                    <a:lnTo>
                      <a:pt x="499" y="700"/>
                    </a:lnTo>
                    <a:lnTo>
                      <a:pt x="499" y="633"/>
                    </a:lnTo>
                    <a:lnTo>
                      <a:pt x="499" y="564"/>
                    </a:lnTo>
                    <a:lnTo>
                      <a:pt x="499" y="497"/>
                    </a:lnTo>
                    <a:lnTo>
                      <a:pt x="499" y="429"/>
                    </a:lnTo>
                    <a:lnTo>
                      <a:pt x="499" y="362"/>
                    </a:lnTo>
                    <a:lnTo>
                      <a:pt x="499" y="293"/>
                    </a:lnTo>
                    <a:lnTo>
                      <a:pt x="499" y="226"/>
                    </a:lnTo>
                    <a:lnTo>
                      <a:pt x="510" y="226"/>
                    </a:lnTo>
                    <a:lnTo>
                      <a:pt x="520" y="226"/>
                    </a:lnTo>
                    <a:lnTo>
                      <a:pt x="532" y="226"/>
                    </a:lnTo>
                    <a:lnTo>
                      <a:pt x="542" y="225"/>
                    </a:lnTo>
                    <a:lnTo>
                      <a:pt x="542" y="273"/>
                    </a:lnTo>
                    <a:lnTo>
                      <a:pt x="542" y="320"/>
                    </a:lnTo>
                    <a:lnTo>
                      <a:pt x="542" y="367"/>
                    </a:lnTo>
                    <a:lnTo>
                      <a:pt x="542" y="414"/>
                    </a:lnTo>
                    <a:lnTo>
                      <a:pt x="542" y="461"/>
                    </a:lnTo>
                    <a:lnTo>
                      <a:pt x="542" y="508"/>
                    </a:lnTo>
                    <a:lnTo>
                      <a:pt x="542" y="556"/>
                    </a:lnTo>
                    <a:lnTo>
                      <a:pt x="542" y="603"/>
                    </a:lnTo>
                    <a:lnTo>
                      <a:pt x="543" y="617"/>
                    </a:lnTo>
                    <a:lnTo>
                      <a:pt x="546" y="631"/>
                    </a:lnTo>
                    <a:lnTo>
                      <a:pt x="553" y="645"/>
                    </a:lnTo>
                    <a:lnTo>
                      <a:pt x="561" y="657"/>
                    </a:lnTo>
                    <a:lnTo>
                      <a:pt x="565" y="662"/>
                    </a:lnTo>
                    <a:lnTo>
                      <a:pt x="570" y="667"/>
                    </a:lnTo>
                    <a:lnTo>
                      <a:pt x="577" y="670"/>
                    </a:lnTo>
                    <a:lnTo>
                      <a:pt x="582" y="674"/>
                    </a:lnTo>
                    <a:lnTo>
                      <a:pt x="589" y="676"/>
                    </a:lnTo>
                    <a:lnTo>
                      <a:pt x="597" y="677"/>
                    </a:lnTo>
                    <a:lnTo>
                      <a:pt x="604" y="677"/>
                    </a:lnTo>
                    <a:lnTo>
                      <a:pt x="612" y="676"/>
                    </a:lnTo>
                    <a:lnTo>
                      <a:pt x="618" y="676"/>
                    </a:lnTo>
                    <a:lnTo>
                      <a:pt x="624" y="674"/>
                    </a:lnTo>
                    <a:lnTo>
                      <a:pt x="629" y="672"/>
                    </a:lnTo>
                    <a:lnTo>
                      <a:pt x="634" y="669"/>
                    </a:lnTo>
                    <a:lnTo>
                      <a:pt x="638" y="665"/>
                    </a:lnTo>
                    <a:lnTo>
                      <a:pt x="642" y="661"/>
                    </a:lnTo>
                    <a:lnTo>
                      <a:pt x="645" y="655"/>
                    </a:lnTo>
                    <a:lnTo>
                      <a:pt x="649" y="650"/>
                    </a:lnTo>
                    <a:lnTo>
                      <a:pt x="653" y="639"/>
                    </a:lnTo>
                    <a:lnTo>
                      <a:pt x="656" y="627"/>
                    </a:lnTo>
                    <a:lnTo>
                      <a:pt x="658" y="615"/>
                    </a:lnTo>
                    <a:lnTo>
                      <a:pt x="658" y="603"/>
                    </a:lnTo>
                    <a:lnTo>
                      <a:pt x="658" y="555"/>
                    </a:lnTo>
                    <a:lnTo>
                      <a:pt x="658" y="505"/>
                    </a:lnTo>
                    <a:lnTo>
                      <a:pt x="658" y="457"/>
                    </a:lnTo>
                    <a:lnTo>
                      <a:pt x="658" y="409"/>
                    </a:lnTo>
                    <a:lnTo>
                      <a:pt x="658" y="360"/>
                    </a:lnTo>
                    <a:lnTo>
                      <a:pt x="658" y="311"/>
                    </a:lnTo>
                    <a:lnTo>
                      <a:pt x="658" y="263"/>
                    </a:lnTo>
                    <a:lnTo>
                      <a:pt x="658" y="214"/>
                    </a:lnTo>
                    <a:lnTo>
                      <a:pt x="658" y="192"/>
                    </a:lnTo>
                    <a:lnTo>
                      <a:pt x="657" y="169"/>
                    </a:lnTo>
                    <a:lnTo>
                      <a:pt x="654" y="146"/>
                    </a:lnTo>
                    <a:lnTo>
                      <a:pt x="650" y="123"/>
                    </a:lnTo>
                    <a:lnTo>
                      <a:pt x="648" y="111"/>
                    </a:lnTo>
                    <a:lnTo>
                      <a:pt x="644" y="100"/>
                    </a:lnTo>
                    <a:lnTo>
                      <a:pt x="640" y="90"/>
                    </a:lnTo>
                    <a:lnTo>
                      <a:pt x="634" y="80"/>
                    </a:lnTo>
                    <a:lnTo>
                      <a:pt x="629" y="71"/>
                    </a:lnTo>
                    <a:lnTo>
                      <a:pt x="622" y="61"/>
                    </a:lnTo>
                    <a:lnTo>
                      <a:pt x="614" y="53"/>
                    </a:lnTo>
                    <a:lnTo>
                      <a:pt x="605" y="4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4">
              <a:extLst>
                <a:ext uri="{FF2B5EF4-FFF2-40B4-BE49-F238E27FC236}">
                  <a16:creationId xmlns:a16="http://schemas.microsoft.com/office/drawing/2014/main" id="{CBB2C26A-36E6-481E-A2B6-F5A3E90EADFC}"/>
                </a:ext>
              </a:extLst>
            </p:cNvPr>
            <p:cNvGrpSpPr/>
            <p:nvPr/>
          </p:nvGrpSpPr>
          <p:grpSpPr>
            <a:xfrm>
              <a:off x="4707453" y="2231445"/>
              <a:ext cx="926932" cy="2374455"/>
              <a:chOff x="3647164" y="2464482"/>
              <a:chExt cx="231047" cy="591857"/>
            </a:xfrm>
            <a:solidFill>
              <a:schemeClr val="tx2">
                <a:lumMod val="75000"/>
              </a:schemeClr>
            </a:solidFill>
          </p:grpSpPr>
          <p:sp>
            <p:nvSpPr>
              <p:cNvPr id="11" name="Freeform 56">
                <a:extLst>
                  <a:ext uri="{FF2B5EF4-FFF2-40B4-BE49-F238E27FC236}">
                    <a16:creationId xmlns:a16="http://schemas.microsoft.com/office/drawing/2014/main" id="{F45DB0A5-E363-45FD-A9CE-D337DEFFA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795" y="2464482"/>
                <a:ext cx="96006" cy="96006"/>
              </a:xfrm>
              <a:custGeom>
                <a:avLst/>
                <a:gdLst>
                  <a:gd name="T0" fmla="*/ 262 w 273"/>
                  <a:gd name="T1" fmla="*/ 182 h 271"/>
                  <a:gd name="T2" fmla="*/ 266 w 273"/>
                  <a:gd name="T3" fmla="*/ 173 h 271"/>
                  <a:gd name="T4" fmla="*/ 269 w 273"/>
                  <a:gd name="T5" fmla="*/ 165 h 271"/>
                  <a:gd name="T6" fmla="*/ 272 w 273"/>
                  <a:gd name="T7" fmla="*/ 155 h 271"/>
                  <a:gd name="T8" fmla="*/ 273 w 273"/>
                  <a:gd name="T9" fmla="*/ 146 h 271"/>
                  <a:gd name="T10" fmla="*/ 273 w 273"/>
                  <a:gd name="T11" fmla="*/ 137 h 271"/>
                  <a:gd name="T12" fmla="*/ 273 w 273"/>
                  <a:gd name="T13" fmla="*/ 127 h 271"/>
                  <a:gd name="T14" fmla="*/ 272 w 273"/>
                  <a:gd name="T15" fmla="*/ 119 h 271"/>
                  <a:gd name="T16" fmla="*/ 270 w 273"/>
                  <a:gd name="T17" fmla="*/ 110 h 271"/>
                  <a:gd name="T18" fmla="*/ 265 w 273"/>
                  <a:gd name="T19" fmla="*/ 92 h 271"/>
                  <a:gd name="T20" fmla="*/ 257 w 273"/>
                  <a:gd name="T21" fmla="*/ 76 h 271"/>
                  <a:gd name="T22" fmla="*/ 246 w 273"/>
                  <a:gd name="T23" fmla="*/ 60 h 271"/>
                  <a:gd name="T24" fmla="*/ 236 w 273"/>
                  <a:gd name="T25" fmla="*/ 45 h 271"/>
                  <a:gd name="T26" fmla="*/ 222 w 273"/>
                  <a:gd name="T27" fmla="*/ 33 h 271"/>
                  <a:gd name="T28" fmla="*/ 207 w 273"/>
                  <a:gd name="T29" fmla="*/ 23 h 271"/>
                  <a:gd name="T30" fmla="*/ 191 w 273"/>
                  <a:gd name="T31" fmla="*/ 13 h 271"/>
                  <a:gd name="T32" fmla="*/ 174 w 273"/>
                  <a:gd name="T33" fmla="*/ 6 h 271"/>
                  <a:gd name="T34" fmla="*/ 165 w 273"/>
                  <a:gd name="T35" fmla="*/ 4 h 271"/>
                  <a:gd name="T36" fmla="*/ 157 w 273"/>
                  <a:gd name="T37" fmla="*/ 1 h 271"/>
                  <a:gd name="T38" fmla="*/ 147 w 273"/>
                  <a:gd name="T39" fmla="*/ 0 h 271"/>
                  <a:gd name="T40" fmla="*/ 138 w 273"/>
                  <a:gd name="T41" fmla="*/ 0 h 271"/>
                  <a:gd name="T42" fmla="*/ 128 w 273"/>
                  <a:gd name="T43" fmla="*/ 0 h 271"/>
                  <a:gd name="T44" fmla="*/ 119 w 273"/>
                  <a:gd name="T45" fmla="*/ 1 h 271"/>
                  <a:gd name="T46" fmla="*/ 110 w 273"/>
                  <a:gd name="T47" fmla="*/ 2 h 271"/>
                  <a:gd name="T48" fmla="*/ 100 w 273"/>
                  <a:gd name="T49" fmla="*/ 5 h 271"/>
                  <a:gd name="T50" fmla="*/ 92 w 273"/>
                  <a:gd name="T51" fmla="*/ 6 h 271"/>
                  <a:gd name="T52" fmla="*/ 84 w 273"/>
                  <a:gd name="T53" fmla="*/ 9 h 271"/>
                  <a:gd name="T54" fmla="*/ 76 w 273"/>
                  <a:gd name="T55" fmla="*/ 13 h 271"/>
                  <a:gd name="T56" fmla="*/ 68 w 273"/>
                  <a:gd name="T57" fmla="*/ 17 h 271"/>
                  <a:gd name="T58" fmla="*/ 53 w 273"/>
                  <a:gd name="T59" fmla="*/ 27 h 271"/>
                  <a:gd name="T60" fmla="*/ 41 w 273"/>
                  <a:gd name="T61" fmla="*/ 37 h 271"/>
                  <a:gd name="T62" fmla="*/ 29 w 273"/>
                  <a:gd name="T63" fmla="*/ 49 h 271"/>
                  <a:gd name="T64" fmla="*/ 20 w 273"/>
                  <a:gd name="T65" fmla="*/ 64 h 271"/>
                  <a:gd name="T66" fmla="*/ 12 w 273"/>
                  <a:gd name="T67" fmla="*/ 79 h 271"/>
                  <a:gd name="T68" fmla="*/ 6 w 273"/>
                  <a:gd name="T69" fmla="*/ 95 h 271"/>
                  <a:gd name="T70" fmla="*/ 2 w 273"/>
                  <a:gd name="T71" fmla="*/ 112 h 271"/>
                  <a:gd name="T72" fmla="*/ 0 w 273"/>
                  <a:gd name="T73" fmla="*/ 129 h 271"/>
                  <a:gd name="T74" fmla="*/ 0 w 273"/>
                  <a:gd name="T75" fmla="*/ 146 h 271"/>
                  <a:gd name="T76" fmla="*/ 2 w 273"/>
                  <a:gd name="T77" fmla="*/ 163 h 271"/>
                  <a:gd name="T78" fmla="*/ 6 w 273"/>
                  <a:gd name="T79" fmla="*/ 179 h 271"/>
                  <a:gd name="T80" fmla="*/ 12 w 273"/>
                  <a:gd name="T81" fmla="*/ 196 h 271"/>
                  <a:gd name="T82" fmla="*/ 21 w 273"/>
                  <a:gd name="T83" fmla="*/ 210 h 271"/>
                  <a:gd name="T84" fmla="*/ 32 w 273"/>
                  <a:gd name="T85" fmla="*/ 224 h 271"/>
                  <a:gd name="T86" fmla="*/ 39 w 273"/>
                  <a:gd name="T87" fmla="*/ 232 h 271"/>
                  <a:gd name="T88" fmla="*/ 44 w 273"/>
                  <a:gd name="T89" fmla="*/ 238 h 271"/>
                  <a:gd name="T90" fmla="*/ 51 w 273"/>
                  <a:gd name="T91" fmla="*/ 244 h 271"/>
                  <a:gd name="T92" fmla="*/ 59 w 273"/>
                  <a:gd name="T93" fmla="*/ 249 h 271"/>
                  <a:gd name="T94" fmla="*/ 73 w 273"/>
                  <a:gd name="T95" fmla="*/ 259 h 271"/>
                  <a:gd name="T96" fmla="*/ 89 w 273"/>
                  <a:gd name="T97" fmla="*/ 264 h 271"/>
                  <a:gd name="T98" fmla="*/ 107 w 273"/>
                  <a:gd name="T99" fmla="*/ 269 h 271"/>
                  <a:gd name="T100" fmla="*/ 124 w 273"/>
                  <a:gd name="T101" fmla="*/ 271 h 271"/>
                  <a:gd name="T102" fmla="*/ 142 w 273"/>
                  <a:gd name="T103" fmla="*/ 271 h 271"/>
                  <a:gd name="T104" fmla="*/ 159 w 273"/>
                  <a:gd name="T105" fmla="*/ 269 h 271"/>
                  <a:gd name="T106" fmla="*/ 177 w 273"/>
                  <a:gd name="T107" fmla="*/ 265 h 271"/>
                  <a:gd name="T108" fmla="*/ 193 w 273"/>
                  <a:gd name="T109" fmla="*/ 259 h 271"/>
                  <a:gd name="T110" fmla="*/ 209 w 273"/>
                  <a:gd name="T111" fmla="*/ 251 h 271"/>
                  <a:gd name="T112" fmla="*/ 224 w 273"/>
                  <a:gd name="T113" fmla="*/ 240 h 271"/>
                  <a:gd name="T114" fmla="*/ 236 w 273"/>
                  <a:gd name="T115" fmla="*/ 229 h 271"/>
                  <a:gd name="T116" fmla="*/ 248 w 273"/>
                  <a:gd name="T117" fmla="*/ 214 h 271"/>
                  <a:gd name="T118" fmla="*/ 252 w 273"/>
                  <a:gd name="T119" fmla="*/ 208 h 271"/>
                  <a:gd name="T120" fmla="*/ 256 w 273"/>
                  <a:gd name="T121" fmla="*/ 200 h 271"/>
                  <a:gd name="T122" fmla="*/ 260 w 273"/>
                  <a:gd name="T123" fmla="*/ 192 h 271"/>
                  <a:gd name="T124" fmla="*/ 262 w 273"/>
                  <a:gd name="T125" fmla="*/ 18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3" h="271">
                    <a:moveTo>
                      <a:pt x="262" y="182"/>
                    </a:moveTo>
                    <a:lnTo>
                      <a:pt x="266" y="173"/>
                    </a:lnTo>
                    <a:lnTo>
                      <a:pt x="269" y="165"/>
                    </a:lnTo>
                    <a:lnTo>
                      <a:pt x="272" y="155"/>
                    </a:lnTo>
                    <a:lnTo>
                      <a:pt x="273" y="146"/>
                    </a:lnTo>
                    <a:lnTo>
                      <a:pt x="273" y="137"/>
                    </a:lnTo>
                    <a:lnTo>
                      <a:pt x="273" y="127"/>
                    </a:lnTo>
                    <a:lnTo>
                      <a:pt x="272" y="119"/>
                    </a:lnTo>
                    <a:lnTo>
                      <a:pt x="270" y="110"/>
                    </a:lnTo>
                    <a:lnTo>
                      <a:pt x="265" y="92"/>
                    </a:lnTo>
                    <a:lnTo>
                      <a:pt x="257" y="76"/>
                    </a:lnTo>
                    <a:lnTo>
                      <a:pt x="246" y="60"/>
                    </a:lnTo>
                    <a:lnTo>
                      <a:pt x="236" y="45"/>
                    </a:lnTo>
                    <a:lnTo>
                      <a:pt x="222" y="33"/>
                    </a:lnTo>
                    <a:lnTo>
                      <a:pt x="207" y="23"/>
                    </a:lnTo>
                    <a:lnTo>
                      <a:pt x="191" y="13"/>
                    </a:lnTo>
                    <a:lnTo>
                      <a:pt x="174" y="6"/>
                    </a:lnTo>
                    <a:lnTo>
                      <a:pt x="165" y="4"/>
                    </a:lnTo>
                    <a:lnTo>
                      <a:pt x="157" y="1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0"/>
                    </a:lnTo>
                    <a:lnTo>
                      <a:pt x="119" y="1"/>
                    </a:lnTo>
                    <a:lnTo>
                      <a:pt x="110" y="2"/>
                    </a:lnTo>
                    <a:lnTo>
                      <a:pt x="100" y="5"/>
                    </a:lnTo>
                    <a:lnTo>
                      <a:pt x="92" y="6"/>
                    </a:lnTo>
                    <a:lnTo>
                      <a:pt x="84" y="9"/>
                    </a:lnTo>
                    <a:lnTo>
                      <a:pt x="76" y="13"/>
                    </a:lnTo>
                    <a:lnTo>
                      <a:pt x="68" y="17"/>
                    </a:lnTo>
                    <a:lnTo>
                      <a:pt x="53" y="27"/>
                    </a:lnTo>
                    <a:lnTo>
                      <a:pt x="41" y="37"/>
                    </a:lnTo>
                    <a:lnTo>
                      <a:pt x="29" y="49"/>
                    </a:lnTo>
                    <a:lnTo>
                      <a:pt x="20" y="64"/>
                    </a:lnTo>
                    <a:lnTo>
                      <a:pt x="12" y="79"/>
                    </a:lnTo>
                    <a:lnTo>
                      <a:pt x="6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6" y="179"/>
                    </a:lnTo>
                    <a:lnTo>
                      <a:pt x="12" y="196"/>
                    </a:lnTo>
                    <a:lnTo>
                      <a:pt x="21" y="210"/>
                    </a:lnTo>
                    <a:lnTo>
                      <a:pt x="32" y="224"/>
                    </a:lnTo>
                    <a:lnTo>
                      <a:pt x="39" y="232"/>
                    </a:lnTo>
                    <a:lnTo>
                      <a:pt x="44" y="238"/>
                    </a:lnTo>
                    <a:lnTo>
                      <a:pt x="51" y="244"/>
                    </a:lnTo>
                    <a:lnTo>
                      <a:pt x="59" y="249"/>
                    </a:lnTo>
                    <a:lnTo>
                      <a:pt x="73" y="259"/>
                    </a:lnTo>
                    <a:lnTo>
                      <a:pt x="89" y="264"/>
                    </a:lnTo>
                    <a:lnTo>
                      <a:pt x="107" y="269"/>
                    </a:lnTo>
                    <a:lnTo>
                      <a:pt x="124" y="271"/>
                    </a:lnTo>
                    <a:lnTo>
                      <a:pt x="142" y="271"/>
                    </a:lnTo>
                    <a:lnTo>
                      <a:pt x="159" y="269"/>
                    </a:lnTo>
                    <a:lnTo>
                      <a:pt x="177" y="265"/>
                    </a:lnTo>
                    <a:lnTo>
                      <a:pt x="193" y="259"/>
                    </a:lnTo>
                    <a:lnTo>
                      <a:pt x="209" y="251"/>
                    </a:lnTo>
                    <a:lnTo>
                      <a:pt x="224" y="240"/>
                    </a:lnTo>
                    <a:lnTo>
                      <a:pt x="236" y="229"/>
                    </a:lnTo>
                    <a:lnTo>
                      <a:pt x="248" y="214"/>
                    </a:lnTo>
                    <a:lnTo>
                      <a:pt x="252" y="208"/>
                    </a:lnTo>
                    <a:lnTo>
                      <a:pt x="256" y="200"/>
                    </a:lnTo>
                    <a:lnTo>
                      <a:pt x="260" y="192"/>
                    </a:lnTo>
                    <a:lnTo>
                      <a:pt x="262" y="18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57">
                <a:extLst>
                  <a:ext uri="{FF2B5EF4-FFF2-40B4-BE49-F238E27FC236}">
                    <a16:creationId xmlns:a16="http://schemas.microsoft.com/office/drawing/2014/main" id="{BA2D7EDD-9053-4621-87E1-DA6B8D84E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164" y="2569982"/>
                <a:ext cx="231047" cy="486357"/>
              </a:xfrm>
              <a:custGeom>
                <a:avLst/>
                <a:gdLst>
                  <a:gd name="T0" fmla="*/ 566 w 658"/>
                  <a:gd name="T1" fmla="*/ 20 h 1383"/>
                  <a:gd name="T2" fmla="*/ 506 w 658"/>
                  <a:gd name="T3" fmla="*/ 4 h 1383"/>
                  <a:gd name="T4" fmla="*/ 396 w 658"/>
                  <a:gd name="T5" fmla="*/ 0 h 1383"/>
                  <a:gd name="T6" fmla="*/ 259 w 658"/>
                  <a:gd name="T7" fmla="*/ 0 h 1383"/>
                  <a:gd name="T8" fmla="*/ 136 w 658"/>
                  <a:gd name="T9" fmla="*/ 8 h 1383"/>
                  <a:gd name="T10" fmla="*/ 74 w 658"/>
                  <a:gd name="T11" fmla="*/ 27 h 1383"/>
                  <a:gd name="T12" fmla="*/ 40 w 658"/>
                  <a:gd name="T13" fmla="*/ 53 h 1383"/>
                  <a:gd name="T14" fmla="*/ 16 w 658"/>
                  <a:gd name="T15" fmla="*/ 90 h 1383"/>
                  <a:gd name="T16" fmla="*/ 4 w 658"/>
                  <a:gd name="T17" fmla="*/ 131 h 1383"/>
                  <a:gd name="T18" fmla="*/ 2 w 658"/>
                  <a:gd name="T19" fmla="*/ 220 h 1383"/>
                  <a:gd name="T20" fmla="*/ 0 w 658"/>
                  <a:gd name="T21" fmla="*/ 448 h 1383"/>
                  <a:gd name="T22" fmla="*/ 2 w 658"/>
                  <a:gd name="T23" fmla="*/ 629 h 1383"/>
                  <a:gd name="T24" fmla="*/ 19 w 658"/>
                  <a:gd name="T25" fmla="*/ 665 h 1383"/>
                  <a:gd name="T26" fmla="*/ 42 w 658"/>
                  <a:gd name="T27" fmla="*/ 676 h 1383"/>
                  <a:gd name="T28" fmla="*/ 73 w 658"/>
                  <a:gd name="T29" fmla="*/ 676 h 1383"/>
                  <a:gd name="T30" fmla="*/ 97 w 658"/>
                  <a:gd name="T31" fmla="*/ 657 h 1383"/>
                  <a:gd name="T32" fmla="*/ 117 w 658"/>
                  <a:gd name="T33" fmla="*/ 602 h 1383"/>
                  <a:gd name="T34" fmla="*/ 118 w 658"/>
                  <a:gd name="T35" fmla="*/ 452 h 1383"/>
                  <a:gd name="T36" fmla="*/ 118 w 658"/>
                  <a:gd name="T37" fmla="*/ 273 h 1383"/>
                  <a:gd name="T38" fmla="*/ 153 w 658"/>
                  <a:gd name="T39" fmla="*/ 296 h 1383"/>
                  <a:gd name="T40" fmla="*/ 153 w 658"/>
                  <a:gd name="T41" fmla="*/ 566 h 1383"/>
                  <a:gd name="T42" fmla="*/ 153 w 658"/>
                  <a:gd name="T43" fmla="*/ 836 h 1383"/>
                  <a:gd name="T44" fmla="*/ 153 w 658"/>
                  <a:gd name="T45" fmla="*/ 1107 h 1383"/>
                  <a:gd name="T46" fmla="*/ 154 w 658"/>
                  <a:gd name="T47" fmla="*/ 1323 h 1383"/>
                  <a:gd name="T48" fmla="*/ 175 w 658"/>
                  <a:gd name="T49" fmla="*/ 1363 h 1383"/>
                  <a:gd name="T50" fmla="*/ 215 w 658"/>
                  <a:gd name="T51" fmla="*/ 1382 h 1383"/>
                  <a:gd name="T52" fmla="*/ 262 w 658"/>
                  <a:gd name="T53" fmla="*/ 1379 h 1383"/>
                  <a:gd name="T54" fmla="*/ 299 w 658"/>
                  <a:gd name="T55" fmla="*/ 1349 h 1383"/>
                  <a:gd name="T56" fmla="*/ 311 w 658"/>
                  <a:gd name="T57" fmla="*/ 1272 h 1383"/>
                  <a:gd name="T58" fmla="*/ 311 w 658"/>
                  <a:gd name="T59" fmla="*/ 1030 h 1383"/>
                  <a:gd name="T60" fmla="*/ 313 w 658"/>
                  <a:gd name="T61" fmla="*/ 745 h 1383"/>
                  <a:gd name="T62" fmla="*/ 347 w 658"/>
                  <a:gd name="T63" fmla="*/ 756 h 1383"/>
                  <a:gd name="T64" fmla="*/ 347 w 658"/>
                  <a:gd name="T65" fmla="*/ 1082 h 1383"/>
                  <a:gd name="T66" fmla="*/ 350 w 658"/>
                  <a:gd name="T67" fmla="*/ 1333 h 1383"/>
                  <a:gd name="T68" fmla="*/ 361 w 658"/>
                  <a:gd name="T69" fmla="*/ 1359 h 1383"/>
                  <a:gd name="T70" fmla="*/ 388 w 658"/>
                  <a:gd name="T71" fmla="*/ 1378 h 1383"/>
                  <a:gd name="T72" fmla="*/ 444 w 658"/>
                  <a:gd name="T73" fmla="*/ 1379 h 1383"/>
                  <a:gd name="T74" fmla="*/ 484 w 658"/>
                  <a:gd name="T75" fmla="*/ 1355 h 1383"/>
                  <a:gd name="T76" fmla="*/ 496 w 658"/>
                  <a:gd name="T77" fmla="*/ 1331 h 1383"/>
                  <a:gd name="T78" fmla="*/ 499 w 658"/>
                  <a:gd name="T79" fmla="*/ 1240 h 1383"/>
                  <a:gd name="T80" fmla="*/ 499 w 658"/>
                  <a:gd name="T81" fmla="*/ 971 h 1383"/>
                  <a:gd name="T82" fmla="*/ 499 w 658"/>
                  <a:gd name="T83" fmla="*/ 700 h 1383"/>
                  <a:gd name="T84" fmla="*/ 499 w 658"/>
                  <a:gd name="T85" fmla="*/ 429 h 1383"/>
                  <a:gd name="T86" fmla="*/ 510 w 658"/>
                  <a:gd name="T87" fmla="*/ 226 h 1383"/>
                  <a:gd name="T88" fmla="*/ 542 w 658"/>
                  <a:gd name="T89" fmla="*/ 273 h 1383"/>
                  <a:gd name="T90" fmla="*/ 542 w 658"/>
                  <a:gd name="T91" fmla="*/ 461 h 1383"/>
                  <a:gd name="T92" fmla="*/ 543 w 658"/>
                  <a:gd name="T93" fmla="*/ 617 h 1383"/>
                  <a:gd name="T94" fmla="*/ 565 w 658"/>
                  <a:gd name="T95" fmla="*/ 662 h 1383"/>
                  <a:gd name="T96" fmla="*/ 589 w 658"/>
                  <a:gd name="T97" fmla="*/ 676 h 1383"/>
                  <a:gd name="T98" fmla="*/ 618 w 658"/>
                  <a:gd name="T99" fmla="*/ 676 h 1383"/>
                  <a:gd name="T100" fmla="*/ 638 w 658"/>
                  <a:gd name="T101" fmla="*/ 665 h 1383"/>
                  <a:gd name="T102" fmla="*/ 653 w 658"/>
                  <a:gd name="T103" fmla="*/ 639 h 1383"/>
                  <a:gd name="T104" fmla="*/ 658 w 658"/>
                  <a:gd name="T105" fmla="*/ 555 h 1383"/>
                  <a:gd name="T106" fmla="*/ 658 w 658"/>
                  <a:gd name="T107" fmla="*/ 360 h 1383"/>
                  <a:gd name="T108" fmla="*/ 658 w 658"/>
                  <a:gd name="T109" fmla="*/ 192 h 1383"/>
                  <a:gd name="T110" fmla="*/ 648 w 658"/>
                  <a:gd name="T111" fmla="*/ 111 h 1383"/>
                  <a:gd name="T112" fmla="*/ 629 w 658"/>
                  <a:gd name="T113" fmla="*/ 71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8" h="1383">
                    <a:moveTo>
                      <a:pt x="605" y="45"/>
                    </a:moveTo>
                    <a:lnTo>
                      <a:pt x="593" y="36"/>
                    </a:lnTo>
                    <a:lnTo>
                      <a:pt x="579" y="27"/>
                    </a:lnTo>
                    <a:lnTo>
                      <a:pt x="566" y="20"/>
                    </a:lnTo>
                    <a:lnTo>
                      <a:pt x="551" y="15"/>
                    </a:lnTo>
                    <a:lnTo>
                      <a:pt x="536" y="11"/>
                    </a:lnTo>
                    <a:lnTo>
                      <a:pt x="522" y="6"/>
                    </a:lnTo>
                    <a:lnTo>
                      <a:pt x="506" y="4"/>
                    </a:lnTo>
                    <a:lnTo>
                      <a:pt x="491" y="2"/>
                    </a:lnTo>
                    <a:lnTo>
                      <a:pt x="459" y="0"/>
                    </a:lnTo>
                    <a:lnTo>
                      <a:pt x="427" y="0"/>
                    </a:lnTo>
                    <a:lnTo>
                      <a:pt x="396" y="0"/>
                    </a:lnTo>
                    <a:lnTo>
                      <a:pt x="365" y="0"/>
                    </a:lnTo>
                    <a:lnTo>
                      <a:pt x="330" y="1"/>
                    </a:lnTo>
                    <a:lnTo>
                      <a:pt x="294" y="0"/>
                    </a:lnTo>
                    <a:lnTo>
                      <a:pt x="259" y="0"/>
                    </a:lnTo>
                    <a:lnTo>
                      <a:pt x="223" y="0"/>
                    </a:lnTo>
                    <a:lnTo>
                      <a:pt x="188" y="1"/>
                    </a:lnTo>
                    <a:lnTo>
                      <a:pt x="153" y="4"/>
                    </a:lnTo>
                    <a:lnTo>
                      <a:pt x="136" y="8"/>
                    </a:lnTo>
                    <a:lnTo>
                      <a:pt x="118" y="12"/>
                    </a:lnTo>
                    <a:lnTo>
                      <a:pt x="101" y="16"/>
                    </a:lnTo>
                    <a:lnTo>
                      <a:pt x="85" y="23"/>
                    </a:lnTo>
                    <a:lnTo>
                      <a:pt x="74" y="27"/>
                    </a:lnTo>
                    <a:lnTo>
                      <a:pt x="65" y="32"/>
                    </a:lnTo>
                    <a:lnTo>
                      <a:pt x="55" y="39"/>
                    </a:lnTo>
                    <a:lnTo>
                      <a:pt x="47" y="45"/>
                    </a:lnTo>
                    <a:lnTo>
                      <a:pt x="40" y="53"/>
                    </a:lnTo>
                    <a:lnTo>
                      <a:pt x="32" y="61"/>
                    </a:lnTo>
                    <a:lnTo>
                      <a:pt x="27" y="70"/>
                    </a:lnTo>
                    <a:lnTo>
                      <a:pt x="22" y="79"/>
                    </a:lnTo>
                    <a:lnTo>
                      <a:pt x="16" y="90"/>
                    </a:lnTo>
                    <a:lnTo>
                      <a:pt x="12" y="99"/>
                    </a:lnTo>
                    <a:lnTo>
                      <a:pt x="8" y="110"/>
                    </a:lnTo>
                    <a:lnTo>
                      <a:pt x="6" y="120"/>
                    </a:lnTo>
                    <a:lnTo>
                      <a:pt x="4" y="131"/>
                    </a:lnTo>
                    <a:lnTo>
                      <a:pt x="2" y="142"/>
                    </a:lnTo>
                    <a:lnTo>
                      <a:pt x="2" y="153"/>
                    </a:lnTo>
                    <a:lnTo>
                      <a:pt x="2" y="163"/>
                    </a:lnTo>
                    <a:lnTo>
                      <a:pt x="2" y="220"/>
                    </a:lnTo>
                    <a:lnTo>
                      <a:pt x="2" y="277"/>
                    </a:lnTo>
                    <a:lnTo>
                      <a:pt x="0" y="334"/>
                    </a:lnTo>
                    <a:lnTo>
                      <a:pt x="0" y="390"/>
                    </a:lnTo>
                    <a:lnTo>
                      <a:pt x="0" y="448"/>
                    </a:lnTo>
                    <a:lnTo>
                      <a:pt x="2" y="504"/>
                    </a:lnTo>
                    <a:lnTo>
                      <a:pt x="2" y="562"/>
                    </a:lnTo>
                    <a:lnTo>
                      <a:pt x="2" y="618"/>
                    </a:lnTo>
                    <a:lnTo>
                      <a:pt x="2" y="629"/>
                    </a:lnTo>
                    <a:lnTo>
                      <a:pt x="4" y="638"/>
                    </a:lnTo>
                    <a:lnTo>
                      <a:pt x="7" y="649"/>
                    </a:lnTo>
                    <a:lnTo>
                      <a:pt x="12" y="658"/>
                    </a:lnTo>
                    <a:lnTo>
                      <a:pt x="19" y="665"/>
                    </a:lnTo>
                    <a:lnTo>
                      <a:pt x="28" y="672"/>
                    </a:lnTo>
                    <a:lnTo>
                      <a:pt x="32" y="673"/>
                    </a:lnTo>
                    <a:lnTo>
                      <a:pt x="38" y="676"/>
                    </a:lnTo>
                    <a:lnTo>
                      <a:pt x="42" y="676"/>
                    </a:lnTo>
                    <a:lnTo>
                      <a:pt x="47" y="676"/>
                    </a:lnTo>
                    <a:lnTo>
                      <a:pt x="57" y="677"/>
                    </a:lnTo>
                    <a:lnTo>
                      <a:pt x="65" y="677"/>
                    </a:lnTo>
                    <a:lnTo>
                      <a:pt x="73" y="676"/>
                    </a:lnTo>
                    <a:lnTo>
                      <a:pt x="79" y="672"/>
                    </a:lnTo>
                    <a:lnTo>
                      <a:pt x="86" y="667"/>
                    </a:lnTo>
                    <a:lnTo>
                      <a:pt x="91" y="663"/>
                    </a:lnTo>
                    <a:lnTo>
                      <a:pt x="97" y="657"/>
                    </a:lnTo>
                    <a:lnTo>
                      <a:pt x="101" y="650"/>
                    </a:lnTo>
                    <a:lnTo>
                      <a:pt x="109" y="635"/>
                    </a:lnTo>
                    <a:lnTo>
                      <a:pt x="114" y="619"/>
                    </a:lnTo>
                    <a:lnTo>
                      <a:pt x="117" y="602"/>
                    </a:lnTo>
                    <a:lnTo>
                      <a:pt x="117" y="587"/>
                    </a:lnTo>
                    <a:lnTo>
                      <a:pt x="118" y="541"/>
                    </a:lnTo>
                    <a:lnTo>
                      <a:pt x="118" y="497"/>
                    </a:lnTo>
                    <a:lnTo>
                      <a:pt x="118" y="452"/>
                    </a:lnTo>
                    <a:lnTo>
                      <a:pt x="117" y="407"/>
                    </a:lnTo>
                    <a:lnTo>
                      <a:pt x="117" y="362"/>
                    </a:lnTo>
                    <a:lnTo>
                      <a:pt x="117" y="318"/>
                    </a:lnTo>
                    <a:lnTo>
                      <a:pt x="118" y="273"/>
                    </a:lnTo>
                    <a:lnTo>
                      <a:pt x="118" y="228"/>
                    </a:lnTo>
                    <a:lnTo>
                      <a:pt x="136" y="228"/>
                    </a:lnTo>
                    <a:lnTo>
                      <a:pt x="152" y="228"/>
                    </a:lnTo>
                    <a:lnTo>
                      <a:pt x="153" y="296"/>
                    </a:lnTo>
                    <a:lnTo>
                      <a:pt x="153" y="363"/>
                    </a:lnTo>
                    <a:lnTo>
                      <a:pt x="153" y="430"/>
                    </a:lnTo>
                    <a:lnTo>
                      <a:pt x="153" y="499"/>
                    </a:lnTo>
                    <a:lnTo>
                      <a:pt x="153" y="566"/>
                    </a:lnTo>
                    <a:lnTo>
                      <a:pt x="153" y="634"/>
                    </a:lnTo>
                    <a:lnTo>
                      <a:pt x="153" y="701"/>
                    </a:lnTo>
                    <a:lnTo>
                      <a:pt x="153" y="769"/>
                    </a:lnTo>
                    <a:lnTo>
                      <a:pt x="153" y="836"/>
                    </a:lnTo>
                    <a:lnTo>
                      <a:pt x="153" y="903"/>
                    </a:lnTo>
                    <a:lnTo>
                      <a:pt x="153" y="972"/>
                    </a:lnTo>
                    <a:lnTo>
                      <a:pt x="153" y="1039"/>
                    </a:lnTo>
                    <a:lnTo>
                      <a:pt x="153" y="1107"/>
                    </a:lnTo>
                    <a:lnTo>
                      <a:pt x="153" y="1174"/>
                    </a:lnTo>
                    <a:lnTo>
                      <a:pt x="153" y="1243"/>
                    </a:lnTo>
                    <a:lnTo>
                      <a:pt x="154" y="1310"/>
                    </a:lnTo>
                    <a:lnTo>
                      <a:pt x="154" y="1323"/>
                    </a:lnTo>
                    <a:lnTo>
                      <a:pt x="157" y="1335"/>
                    </a:lnTo>
                    <a:lnTo>
                      <a:pt x="161" y="1346"/>
                    </a:lnTo>
                    <a:lnTo>
                      <a:pt x="168" y="1355"/>
                    </a:lnTo>
                    <a:lnTo>
                      <a:pt x="175" y="1363"/>
                    </a:lnTo>
                    <a:lnTo>
                      <a:pt x="184" y="1370"/>
                    </a:lnTo>
                    <a:lnTo>
                      <a:pt x="193" y="1375"/>
                    </a:lnTo>
                    <a:lnTo>
                      <a:pt x="204" y="1379"/>
                    </a:lnTo>
                    <a:lnTo>
                      <a:pt x="215" y="1382"/>
                    </a:lnTo>
                    <a:lnTo>
                      <a:pt x="227" y="1383"/>
                    </a:lnTo>
                    <a:lnTo>
                      <a:pt x="239" y="1383"/>
                    </a:lnTo>
                    <a:lnTo>
                      <a:pt x="251" y="1382"/>
                    </a:lnTo>
                    <a:lnTo>
                      <a:pt x="262" y="1379"/>
                    </a:lnTo>
                    <a:lnTo>
                      <a:pt x="274" y="1375"/>
                    </a:lnTo>
                    <a:lnTo>
                      <a:pt x="283" y="1370"/>
                    </a:lnTo>
                    <a:lnTo>
                      <a:pt x="294" y="1363"/>
                    </a:lnTo>
                    <a:lnTo>
                      <a:pt x="299" y="1349"/>
                    </a:lnTo>
                    <a:lnTo>
                      <a:pt x="303" y="1334"/>
                    </a:lnTo>
                    <a:lnTo>
                      <a:pt x="306" y="1319"/>
                    </a:lnTo>
                    <a:lnTo>
                      <a:pt x="309" y="1303"/>
                    </a:lnTo>
                    <a:lnTo>
                      <a:pt x="311" y="1272"/>
                    </a:lnTo>
                    <a:lnTo>
                      <a:pt x="313" y="1241"/>
                    </a:lnTo>
                    <a:lnTo>
                      <a:pt x="313" y="1170"/>
                    </a:lnTo>
                    <a:lnTo>
                      <a:pt x="311" y="1101"/>
                    </a:lnTo>
                    <a:lnTo>
                      <a:pt x="311" y="1030"/>
                    </a:lnTo>
                    <a:lnTo>
                      <a:pt x="311" y="958"/>
                    </a:lnTo>
                    <a:lnTo>
                      <a:pt x="311" y="887"/>
                    </a:lnTo>
                    <a:lnTo>
                      <a:pt x="313" y="816"/>
                    </a:lnTo>
                    <a:lnTo>
                      <a:pt x="313" y="745"/>
                    </a:lnTo>
                    <a:lnTo>
                      <a:pt x="313" y="674"/>
                    </a:lnTo>
                    <a:lnTo>
                      <a:pt x="330" y="674"/>
                    </a:lnTo>
                    <a:lnTo>
                      <a:pt x="347" y="674"/>
                    </a:lnTo>
                    <a:lnTo>
                      <a:pt x="347" y="756"/>
                    </a:lnTo>
                    <a:lnTo>
                      <a:pt x="347" y="838"/>
                    </a:lnTo>
                    <a:lnTo>
                      <a:pt x="347" y="918"/>
                    </a:lnTo>
                    <a:lnTo>
                      <a:pt x="347" y="1000"/>
                    </a:lnTo>
                    <a:lnTo>
                      <a:pt x="347" y="1082"/>
                    </a:lnTo>
                    <a:lnTo>
                      <a:pt x="347" y="1162"/>
                    </a:lnTo>
                    <a:lnTo>
                      <a:pt x="347" y="1244"/>
                    </a:lnTo>
                    <a:lnTo>
                      <a:pt x="349" y="1324"/>
                    </a:lnTo>
                    <a:lnTo>
                      <a:pt x="350" y="1333"/>
                    </a:lnTo>
                    <a:lnTo>
                      <a:pt x="351" y="1341"/>
                    </a:lnTo>
                    <a:lnTo>
                      <a:pt x="354" y="1347"/>
                    </a:lnTo>
                    <a:lnTo>
                      <a:pt x="357" y="1354"/>
                    </a:lnTo>
                    <a:lnTo>
                      <a:pt x="361" y="1359"/>
                    </a:lnTo>
                    <a:lnTo>
                      <a:pt x="366" y="1363"/>
                    </a:lnTo>
                    <a:lnTo>
                      <a:pt x="370" y="1369"/>
                    </a:lnTo>
                    <a:lnTo>
                      <a:pt x="377" y="1373"/>
                    </a:lnTo>
                    <a:lnTo>
                      <a:pt x="388" y="1378"/>
                    </a:lnTo>
                    <a:lnTo>
                      <a:pt x="401" y="1382"/>
                    </a:lnTo>
                    <a:lnTo>
                      <a:pt x="416" y="1383"/>
                    </a:lnTo>
                    <a:lnTo>
                      <a:pt x="429" y="1382"/>
                    </a:lnTo>
                    <a:lnTo>
                      <a:pt x="444" y="1379"/>
                    </a:lnTo>
                    <a:lnTo>
                      <a:pt x="457" y="1375"/>
                    </a:lnTo>
                    <a:lnTo>
                      <a:pt x="469" y="1369"/>
                    </a:lnTo>
                    <a:lnTo>
                      <a:pt x="480" y="1359"/>
                    </a:lnTo>
                    <a:lnTo>
                      <a:pt x="484" y="1355"/>
                    </a:lnTo>
                    <a:lnTo>
                      <a:pt x="488" y="1350"/>
                    </a:lnTo>
                    <a:lnTo>
                      <a:pt x="492" y="1343"/>
                    </a:lnTo>
                    <a:lnTo>
                      <a:pt x="495" y="1338"/>
                    </a:lnTo>
                    <a:lnTo>
                      <a:pt x="496" y="1331"/>
                    </a:lnTo>
                    <a:lnTo>
                      <a:pt x="498" y="1323"/>
                    </a:lnTo>
                    <a:lnTo>
                      <a:pt x="499" y="1316"/>
                    </a:lnTo>
                    <a:lnTo>
                      <a:pt x="498" y="1308"/>
                    </a:lnTo>
                    <a:lnTo>
                      <a:pt x="499" y="1240"/>
                    </a:lnTo>
                    <a:lnTo>
                      <a:pt x="499" y="1173"/>
                    </a:lnTo>
                    <a:lnTo>
                      <a:pt x="499" y="1106"/>
                    </a:lnTo>
                    <a:lnTo>
                      <a:pt x="499" y="1038"/>
                    </a:lnTo>
                    <a:lnTo>
                      <a:pt x="499" y="971"/>
                    </a:lnTo>
                    <a:lnTo>
                      <a:pt x="499" y="902"/>
                    </a:lnTo>
                    <a:lnTo>
                      <a:pt x="499" y="835"/>
                    </a:lnTo>
                    <a:lnTo>
                      <a:pt x="499" y="767"/>
                    </a:lnTo>
                    <a:lnTo>
                      <a:pt x="499" y="700"/>
                    </a:lnTo>
                    <a:lnTo>
                      <a:pt x="499" y="633"/>
                    </a:lnTo>
                    <a:lnTo>
                      <a:pt x="499" y="564"/>
                    </a:lnTo>
                    <a:lnTo>
                      <a:pt x="499" y="497"/>
                    </a:lnTo>
                    <a:lnTo>
                      <a:pt x="499" y="429"/>
                    </a:lnTo>
                    <a:lnTo>
                      <a:pt x="499" y="362"/>
                    </a:lnTo>
                    <a:lnTo>
                      <a:pt x="499" y="293"/>
                    </a:lnTo>
                    <a:lnTo>
                      <a:pt x="499" y="226"/>
                    </a:lnTo>
                    <a:lnTo>
                      <a:pt x="510" y="226"/>
                    </a:lnTo>
                    <a:lnTo>
                      <a:pt x="520" y="226"/>
                    </a:lnTo>
                    <a:lnTo>
                      <a:pt x="532" y="226"/>
                    </a:lnTo>
                    <a:lnTo>
                      <a:pt x="542" y="225"/>
                    </a:lnTo>
                    <a:lnTo>
                      <a:pt x="542" y="273"/>
                    </a:lnTo>
                    <a:lnTo>
                      <a:pt x="542" y="320"/>
                    </a:lnTo>
                    <a:lnTo>
                      <a:pt x="542" y="367"/>
                    </a:lnTo>
                    <a:lnTo>
                      <a:pt x="542" y="414"/>
                    </a:lnTo>
                    <a:lnTo>
                      <a:pt x="542" y="461"/>
                    </a:lnTo>
                    <a:lnTo>
                      <a:pt x="542" y="508"/>
                    </a:lnTo>
                    <a:lnTo>
                      <a:pt x="542" y="556"/>
                    </a:lnTo>
                    <a:lnTo>
                      <a:pt x="542" y="603"/>
                    </a:lnTo>
                    <a:lnTo>
                      <a:pt x="543" y="617"/>
                    </a:lnTo>
                    <a:lnTo>
                      <a:pt x="546" y="631"/>
                    </a:lnTo>
                    <a:lnTo>
                      <a:pt x="553" y="645"/>
                    </a:lnTo>
                    <a:lnTo>
                      <a:pt x="561" y="657"/>
                    </a:lnTo>
                    <a:lnTo>
                      <a:pt x="565" y="662"/>
                    </a:lnTo>
                    <a:lnTo>
                      <a:pt x="570" y="667"/>
                    </a:lnTo>
                    <a:lnTo>
                      <a:pt x="577" y="670"/>
                    </a:lnTo>
                    <a:lnTo>
                      <a:pt x="582" y="674"/>
                    </a:lnTo>
                    <a:lnTo>
                      <a:pt x="589" y="676"/>
                    </a:lnTo>
                    <a:lnTo>
                      <a:pt x="597" y="677"/>
                    </a:lnTo>
                    <a:lnTo>
                      <a:pt x="604" y="677"/>
                    </a:lnTo>
                    <a:lnTo>
                      <a:pt x="612" y="676"/>
                    </a:lnTo>
                    <a:lnTo>
                      <a:pt x="618" y="676"/>
                    </a:lnTo>
                    <a:lnTo>
                      <a:pt x="624" y="674"/>
                    </a:lnTo>
                    <a:lnTo>
                      <a:pt x="629" y="672"/>
                    </a:lnTo>
                    <a:lnTo>
                      <a:pt x="634" y="669"/>
                    </a:lnTo>
                    <a:lnTo>
                      <a:pt x="638" y="665"/>
                    </a:lnTo>
                    <a:lnTo>
                      <a:pt x="642" y="661"/>
                    </a:lnTo>
                    <a:lnTo>
                      <a:pt x="645" y="655"/>
                    </a:lnTo>
                    <a:lnTo>
                      <a:pt x="649" y="650"/>
                    </a:lnTo>
                    <a:lnTo>
                      <a:pt x="653" y="639"/>
                    </a:lnTo>
                    <a:lnTo>
                      <a:pt x="656" y="627"/>
                    </a:lnTo>
                    <a:lnTo>
                      <a:pt x="658" y="615"/>
                    </a:lnTo>
                    <a:lnTo>
                      <a:pt x="658" y="603"/>
                    </a:lnTo>
                    <a:lnTo>
                      <a:pt x="658" y="555"/>
                    </a:lnTo>
                    <a:lnTo>
                      <a:pt x="658" y="505"/>
                    </a:lnTo>
                    <a:lnTo>
                      <a:pt x="658" y="457"/>
                    </a:lnTo>
                    <a:lnTo>
                      <a:pt x="658" y="409"/>
                    </a:lnTo>
                    <a:lnTo>
                      <a:pt x="658" y="360"/>
                    </a:lnTo>
                    <a:lnTo>
                      <a:pt x="658" y="311"/>
                    </a:lnTo>
                    <a:lnTo>
                      <a:pt x="658" y="263"/>
                    </a:lnTo>
                    <a:lnTo>
                      <a:pt x="658" y="214"/>
                    </a:lnTo>
                    <a:lnTo>
                      <a:pt x="658" y="192"/>
                    </a:lnTo>
                    <a:lnTo>
                      <a:pt x="657" y="169"/>
                    </a:lnTo>
                    <a:lnTo>
                      <a:pt x="654" y="146"/>
                    </a:lnTo>
                    <a:lnTo>
                      <a:pt x="650" y="123"/>
                    </a:lnTo>
                    <a:lnTo>
                      <a:pt x="648" y="111"/>
                    </a:lnTo>
                    <a:lnTo>
                      <a:pt x="644" y="100"/>
                    </a:lnTo>
                    <a:lnTo>
                      <a:pt x="640" y="90"/>
                    </a:lnTo>
                    <a:lnTo>
                      <a:pt x="634" y="80"/>
                    </a:lnTo>
                    <a:lnTo>
                      <a:pt x="629" y="71"/>
                    </a:lnTo>
                    <a:lnTo>
                      <a:pt x="622" y="61"/>
                    </a:lnTo>
                    <a:lnTo>
                      <a:pt x="614" y="53"/>
                    </a:lnTo>
                    <a:lnTo>
                      <a:pt x="605" y="4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48">
              <a:extLst>
                <a:ext uri="{FF2B5EF4-FFF2-40B4-BE49-F238E27FC236}">
                  <a16:creationId xmlns:a16="http://schemas.microsoft.com/office/drawing/2014/main" id="{38E47FA2-896E-43C6-8887-215A7A062C77}"/>
                </a:ext>
              </a:extLst>
            </p:cNvPr>
            <p:cNvGrpSpPr/>
            <p:nvPr/>
          </p:nvGrpSpPr>
          <p:grpSpPr>
            <a:xfrm>
              <a:off x="5501983" y="2088018"/>
              <a:ext cx="1256067" cy="3217578"/>
              <a:chOff x="3647164" y="2464482"/>
              <a:chExt cx="231047" cy="591857"/>
            </a:xfrm>
            <a:solidFill>
              <a:schemeClr val="accent4"/>
            </a:solidFill>
          </p:grpSpPr>
          <p:sp>
            <p:nvSpPr>
              <p:cNvPr id="9" name="Freeform 56">
                <a:extLst>
                  <a:ext uri="{FF2B5EF4-FFF2-40B4-BE49-F238E27FC236}">
                    <a16:creationId xmlns:a16="http://schemas.microsoft.com/office/drawing/2014/main" id="{4FE13883-08E8-474F-842E-58B30244F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795" y="2464482"/>
                <a:ext cx="96006" cy="96006"/>
              </a:xfrm>
              <a:custGeom>
                <a:avLst/>
                <a:gdLst>
                  <a:gd name="T0" fmla="*/ 262 w 273"/>
                  <a:gd name="T1" fmla="*/ 182 h 271"/>
                  <a:gd name="T2" fmla="*/ 266 w 273"/>
                  <a:gd name="T3" fmla="*/ 173 h 271"/>
                  <a:gd name="T4" fmla="*/ 269 w 273"/>
                  <a:gd name="T5" fmla="*/ 165 h 271"/>
                  <a:gd name="T6" fmla="*/ 272 w 273"/>
                  <a:gd name="T7" fmla="*/ 155 h 271"/>
                  <a:gd name="T8" fmla="*/ 273 w 273"/>
                  <a:gd name="T9" fmla="*/ 146 h 271"/>
                  <a:gd name="T10" fmla="*/ 273 w 273"/>
                  <a:gd name="T11" fmla="*/ 137 h 271"/>
                  <a:gd name="T12" fmla="*/ 273 w 273"/>
                  <a:gd name="T13" fmla="*/ 127 h 271"/>
                  <a:gd name="T14" fmla="*/ 272 w 273"/>
                  <a:gd name="T15" fmla="*/ 119 h 271"/>
                  <a:gd name="T16" fmla="*/ 270 w 273"/>
                  <a:gd name="T17" fmla="*/ 110 h 271"/>
                  <a:gd name="T18" fmla="*/ 265 w 273"/>
                  <a:gd name="T19" fmla="*/ 92 h 271"/>
                  <a:gd name="T20" fmla="*/ 257 w 273"/>
                  <a:gd name="T21" fmla="*/ 76 h 271"/>
                  <a:gd name="T22" fmla="*/ 246 w 273"/>
                  <a:gd name="T23" fmla="*/ 60 h 271"/>
                  <a:gd name="T24" fmla="*/ 236 w 273"/>
                  <a:gd name="T25" fmla="*/ 45 h 271"/>
                  <a:gd name="T26" fmla="*/ 222 w 273"/>
                  <a:gd name="T27" fmla="*/ 33 h 271"/>
                  <a:gd name="T28" fmla="*/ 207 w 273"/>
                  <a:gd name="T29" fmla="*/ 23 h 271"/>
                  <a:gd name="T30" fmla="*/ 191 w 273"/>
                  <a:gd name="T31" fmla="*/ 13 h 271"/>
                  <a:gd name="T32" fmla="*/ 174 w 273"/>
                  <a:gd name="T33" fmla="*/ 6 h 271"/>
                  <a:gd name="T34" fmla="*/ 165 w 273"/>
                  <a:gd name="T35" fmla="*/ 4 h 271"/>
                  <a:gd name="T36" fmla="*/ 157 w 273"/>
                  <a:gd name="T37" fmla="*/ 1 h 271"/>
                  <a:gd name="T38" fmla="*/ 147 w 273"/>
                  <a:gd name="T39" fmla="*/ 0 h 271"/>
                  <a:gd name="T40" fmla="*/ 138 w 273"/>
                  <a:gd name="T41" fmla="*/ 0 h 271"/>
                  <a:gd name="T42" fmla="*/ 128 w 273"/>
                  <a:gd name="T43" fmla="*/ 0 h 271"/>
                  <a:gd name="T44" fmla="*/ 119 w 273"/>
                  <a:gd name="T45" fmla="*/ 1 h 271"/>
                  <a:gd name="T46" fmla="*/ 110 w 273"/>
                  <a:gd name="T47" fmla="*/ 2 h 271"/>
                  <a:gd name="T48" fmla="*/ 100 w 273"/>
                  <a:gd name="T49" fmla="*/ 5 h 271"/>
                  <a:gd name="T50" fmla="*/ 92 w 273"/>
                  <a:gd name="T51" fmla="*/ 6 h 271"/>
                  <a:gd name="T52" fmla="*/ 84 w 273"/>
                  <a:gd name="T53" fmla="*/ 9 h 271"/>
                  <a:gd name="T54" fmla="*/ 76 w 273"/>
                  <a:gd name="T55" fmla="*/ 13 h 271"/>
                  <a:gd name="T56" fmla="*/ 68 w 273"/>
                  <a:gd name="T57" fmla="*/ 17 h 271"/>
                  <a:gd name="T58" fmla="*/ 53 w 273"/>
                  <a:gd name="T59" fmla="*/ 27 h 271"/>
                  <a:gd name="T60" fmla="*/ 41 w 273"/>
                  <a:gd name="T61" fmla="*/ 37 h 271"/>
                  <a:gd name="T62" fmla="*/ 29 w 273"/>
                  <a:gd name="T63" fmla="*/ 49 h 271"/>
                  <a:gd name="T64" fmla="*/ 20 w 273"/>
                  <a:gd name="T65" fmla="*/ 64 h 271"/>
                  <a:gd name="T66" fmla="*/ 12 w 273"/>
                  <a:gd name="T67" fmla="*/ 79 h 271"/>
                  <a:gd name="T68" fmla="*/ 6 w 273"/>
                  <a:gd name="T69" fmla="*/ 95 h 271"/>
                  <a:gd name="T70" fmla="*/ 2 w 273"/>
                  <a:gd name="T71" fmla="*/ 112 h 271"/>
                  <a:gd name="T72" fmla="*/ 0 w 273"/>
                  <a:gd name="T73" fmla="*/ 129 h 271"/>
                  <a:gd name="T74" fmla="*/ 0 w 273"/>
                  <a:gd name="T75" fmla="*/ 146 h 271"/>
                  <a:gd name="T76" fmla="*/ 2 w 273"/>
                  <a:gd name="T77" fmla="*/ 163 h 271"/>
                  <a:gd name="T78" fmla="*/ 6 w 273"/>
                  <a:gd name="T79" fmla="*/ 179 h 271"/>
                  <a:gd name="T80" fmla="*/ 12 w 273"/>
                  <a:gd name="T81" fmla="*/ 196 h 271"/>
                  <a:gd name="T82" fmla="*/ 21 w 273"/>
                  <a:gd name="T83" fmla="*/ 210 h 271"/>
                  <a:gd name="T84" fmla="*/ 32 w 273"/>
                  <a:gd name="T85" fmla="*/ 224 h 271"/>
                  <a:gd name="T86" fmla="*/ 39 w 273"/>
                  <a:gd name="T87" fmla="*/ 232 h 271"/>
                  <a:gd name="T88" fmla="*/ 44 w 273"/>
                  <a:gd name="T89" fmla="*/ 238 h 271"/>
                  <a:gd name="T90" fmla="*/ 51 w 273"/>
                  <a:gd name="T91" fmla="*/ 244 h 271"/>
                  <a:gd name="T92" fmla="*/ 59 w 273"/>
                  <a:gd name="T93" fmla="*/ 249 h 271"/>
                  <a:gd name="T94" fmla="*/ 73 w 273"/>
                  <a:gd name="T95" fmla="*/ 259 h 271"/>
                  <a:gd name="T96" fmla="*/ 89 w 273"/>
                  <a:gd name="T97" fmla="*/ 264 h 271"/>
                  <a:gd name="T98" fmla="*/ 107 w 273"/>
                  <a:gd name="T99" fmla="*/ 269 h 271"/>
                  <a:gd name="T100" fmla="*/ 124 w 273"/>
                  <a:gd name="T101" fmla="*/ 271 h 271"/>
                  <a:gd name="T102" fmla="*/ 142 w 273"/>
                  <a:gd name="T103" fmla="*/ 271 h 271"/>
                  <a:gd name="T104" fmla="*/ 159 w 273"/>
                  <a:gd name="T105" fmla="*/ 269 h 271"/>
                  <a:gd name="T106" fmla="*/ 177 w 273"/>
                  <a:gd name="T107" fmla="*/ 265 h 271"/>
                  <a:gd name="T108" fmla="*/ 193 w 273"/>
                  <a:gd name="T109" fmla="*/ 259 h 271"/>
                  <a:gd name="T110" fmla="*/ 209 w 273"/>
                  <a:gd name="T111" fmla="*/ 251 h 271"/>
                  <a:gd name="T112" fmla="*/ 224 w 273"/>
                  <a:gd name="T113" fmla="*/ 240 h 271"/>
                  <a:gd name="T114" fmla="*/ 236 w 273"/>
                  <a:gd name="T115" fmla="*/ 229 h 271"/>
                  <a:gd name="T116" fmla="*/ 248 w 273"/>
                  <a:gd name="T117" fmla="*/ 214 h 271"/>
                  <a:gd name="T118" fmla="*/ 252 w 273"/>
                  <a:gd name="T119" fmla="*/ 208 h 271"/>
                  <a:gd name="T120" fmla="*/ 256 w 273"/>
                  <a:gd name="T121" fmla="*/ 200 h 271"/>
                  <a:gd name="T122" fmla="*/ 260 w 273"/>
                  <a:gd name="T123" fmla="*/ 192 h 271"/>
                  <a:gd name="T124" fmla="*/ 262 w 273"/>
                  <a:gd name="T125" fmla="*/ 18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3" h="271">
                    <a:moveTo>
                      <a:pt x="262" y="182"/>
                    </a:moveTo>
                    <a:lnTo>
                      <a:pt x="266" y="173"/>
                    </a:lnTo>
                    <a:lnTo>
                      <a:pt x="269" y="165"/>
                    </a:lnTo>
                    <a:lnTo>
                      <a:pt x="272" y="155"/>
                    </a:lnTo>
                    <a:lnTo>
                      <a:pt x="273" y="146"/>
                    </a:lnTo>
                    <a:lnTo>
                      <a:pt x="273" y="137"/>
                    </a:lnTo>
                    <a:lnTo>
                      <a:pt x="273" y="127"/>
                    </a:lnTo>
                    <a:lnTo>
                      <a:pt x="272" y="119"/>
                    </a:lnTo>
                    <a:lnTo>
                      <a:pt x="270" y="110"/>
                    </a:lnTo>
                    <a:lnTo>
                      <a:pt x="265" y="92"/>
                    </a:lnTo>
                    <a:lnTo>
                      <a:pt x="257" y="76"/>
                    </a:lnTo>
                    <a:lnTo>
                      <a:pt x="246" y="60"/>
                    </a:lnTo>
                    <a:lnTo>
                      <a:pt x="236" y="45"/>
                    </a:lnTo>
                    <a:lnTo>
                      <a:pt x="222" y="33"/>
                    </a:lnTo>
                    <a:lnTo>
                      <a:pt x="207" y="23"/>
                    </a:lnTo>
                    <a:lnTo>
                      <a:pt x="191" y="13"/>
                    </a:lnTo>
                    <a:lnTo>
                      <a:pt x="174" y="6"/>
                    </a:lnTo>
                    <a:lnTo>
                      <a:pt x="165" y="4"/>
                    </a:lnTo>
                    <a:lnTo>
                      <a:pt x="157" y="1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0"/>
                    </a:lnTo>
                    <a:lnTo>
                      <a:pt x="119" y="1"/>
                    </a:lnTo>
                    <a:lnTo>
                      <a:pt x="110" y="2"/>
                    </a:lnTo>
                    <a:lnTo>
                      <a:pt x="100" y="5"/>
                    </a:lnTo>
                    <a:lnTo>
                      <a:pt x="92" y="6"/>
                    </a:lnTo>
                    <a:lnTo>
                      <a:pt x="84" y="9"/>
                    </a:lnTo>
                    <a:lnTo>
                      <a:pt x="76" y="13"/>
                    </a:lnTo>
                    <a:lnTo>
                      <a:pt x="68" y="17"/>
                    </a:lnTo>
                    <a:lnTo>
                      <a:pt x="53" y="27"/>
                    </a:lnTo>
                    <a:lnTo>
                      <a:pt x="41" y="37"/>
                    </a:lnTo>
                    <a:lnTo>
                      <a:pt x="29" y="49"/>
                    </a:lnTo>
                    <a:lnTo>
                      <a:pt x="20" y="64"/>
                    </a:lnTo>
                    <a:lnTo>
                      <a:pt x="12" y="79"/>
                    </a:lnTo>
                    <a:lnTo>
                      <a:pt x="6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6" y="179"/>
                    </a:lnTo>
                    <a:lnTo>
                      <a:pt x="12" y="196"/>
                    </a:lnTo>
                    <a:lnTo>
                      <a:pt x="21" y="210"/>
                    </a:lnTo>
                    <a:lnTo>
                      <a:pt x="32" y="224"/>
                    </a:lnTo>
                    <a:lnTo>
                      <a:pt x="39" y="232"/>
                    </a:lnTo>
                    <a:lnTo>
                      <a:pt x="44" y="238"/>
                    </a:lnTo>
                    <a:lnTo>
                      <a:pt x="51" y="244"/>
                    </a:lnTo>
                    <a:lnTo>
                      <a:pt x="59" y="249"/>
                    </a:lnTo>
                    <a:lnTo>
                      <a:pt x="73" y="259"/>
                    </a:lnTo>
                    <a:lnTo>
                      <a:pt x="89" y="264"/>
                    </a:lnTo>
                    <a:lnTo>
                      <a:pt x="107" y="269"/>
                    </a:lnTo>
                    <a:lnTo>
                      <a:pt x="124" y="271"/>
                    </a:lnTo>
                    <a:lnTo>
                      <a:pt x="142" y="271"/>
                    </a:lnTo>
                    <a:lnTo>
                      <a:pt x="159" y="269"/>
                    </a:lnTo>
                    <a:lnTo>
                      <a:pt x="177" y="265"/>
                    </a:lnTo>
                    <a:lnTo>
                      <a:pt x="193" y="259"/>
                    </a:lnTo>
                    <a:lnTo>
                      <a:pt x="209" y="251"/>
                    </a:lnTo>
                    <a:lnTo>
                      <a:pt x="224" y="240"/>
                    </a:lnTo>
                    <a:lnTo>
                      <a:pt x="236" y="229"/>
                    </a:lnTo>
                    <a:lnTo>
                      <a:pt x="248" y="214"/>
                    </a:lnTo>
                    <a:lnTo>
                      <a:pt x="252" y="208"/>
                    </a:lnTo>
                    <a:lnTo>
                      <a:pt x="256" y="200"/>
                    </a:lnTo>
                    <a:lnTo>
                      <a:pt x="260" y="192"/>
                    </a:lnTo>
                    <a:lnTo>
                      <a:pt x="262" y="182"/>
                    </a:lnTo>
                    <a:close/>
                  </a:path>
                </a:pathLst>
              </a:custGeom>
              <a:solidFill>
                <a:srgbClr val="F8CF2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57">
                <a:extLst>
                  <a:ext uri="{FF2B5EF4-FFF2-40B4-BE49-F238E27FC236}">
                    <a16:creationId xmlns:a16="http://schemas.microsoft.com/office/drawing/2014/main" id="{2ADDA033-11FB-4B22-9E64-9DFB4269B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164" y="2569982"/>
                <a:ext cx="231047" cy="486357"/>
              </a:xfrm>
              <a:custGeom>
                <a:avLst/>
                <a:gdLst>
                  <a:gd name="T0" fmla="*/ 566 w 658"/>
                  <a:gd name="T1" fmla="*/ 20 h 1383"/>
                  <a:gd name="T2" fmla="*/ 506 w 658"/>
                  <a:gd name="T3" fmla="*/ 4 h 1383"/>
                  <a:gd name="T4" fmla="*/ 396 w 658"/>
                  <a:gd name="T5" fmla="*/ 0 h 1383"/>
                  <a:gd name="T6" fmla="*/ 259 w 658"/>
                  <a:gd name="T7" fmla="*/ 0 h 1383"/>
                  <a:gd name="T8" fmla="*/ 136 w 658"/>
                  <a:gd name="T9" fmla="*/ 8 h 1383"/>
                  <a:gd name="T10" fmla="*/ 74 w 658"/>
                  <a:gd name="T11" fmla="*/ 27 h 1383"/>
                  <a:gd name="T12" fmla="*/ 40 w 658"/>
                  <a:gd name="T13" fmla="*/ 53 h 1383"/>
                  <a:gd name="T14" fmla="*/ 16 w 658"/>
                  <a:gd name="T15" fmla="*/ 90 h 1383"/>
                  <a:gd name="T16" fmla="*/ 4 w 658"/>
                  <a:gd name="T17" fmla="*/ 131 h 1383"/>
                  <a:gd name="T18" fmla="*/ 2 w 658"/>
                  <a:gd name="T19" fmla="*/ 220 h 1383"/>
                  <a:gd name="T20" fmla="*/ 0 w 658"/>
                  <a:gd name="T21" fmla="*/ 448 h 1383"/>
                  <a:gd name="T22" fmla="*/ 2 w 658"/>
                  <a:gd name="T23" fmla="*/ 629 h 1383"/>
                  <a:gd name="T24" fmla="*/ 19 w 658"/>
                  <a:gd name="T25" fmla="*/ 665 h 1383"/>
                  <a:gd name="T26" fmla="*/ 42 w 658"/>
                  <a:gd name="T27" fmla="*/ 676 h 1383"/>
                  <a:gd name="T28" fmla="*/ 73 w 658"/>
                  <a:gd name="T29" fmla="*/ 676 h 1383"/>
                  <a:gd name="T30" fmla="*/ 97 w 658"/>
                  <a:gd name="T31" fmla="*/ 657 h 1383"/>
                  <a:gd name="T32" fmla="*/ 117 w 658"/>
                  <a:gd name="T33" fmla="*/ 602 h 1383"/>
                  <a:gd name="T34" fmla="*/ 118 w 658"/>
                  <a:gd name="T35" fmla="*/ 452 h 1383"/>
                  <a:gd name="T36" fmla="*/ 118 w 658"/>
                  <a:gd name="T37" fmla="*/ 273 h 1383"/>
                  <a:gd name="T38" fmla="*/ 153 w 658"/>
                  <a:gd name="T39" fmla="*/ 296 h 1383"/>
                  <a:gd name="T40" fmla="*/ 153 w 658"/>
                  <a:gd name="T41" fmla="*/ 566 h 1383"/>
                  <a:gd name="T42" fmla="*/ 153 w 658"/>
                  <a:gd name="T43" fmla="*/ 836 h 1383"/>
                  <a:gd name="T44" fmla="*/ 153 w 658"/>
                  <a:gd name="T45" fmla="*/ 1107 h 1383"/>
                  <a:gd name="T46" fmla="*/ 154 w 658"/>
                  <a:gd name="T47" fmla="*/ 1323 h 1383"/>
                  <a:gd name="T48" fmla="*/ 175 w 658"/>
                  <a:gd name="T49" fmla="*/ 1363 h 1383"/>
                  <a:gd name="T50" fmla="*/ 215 w 658"/>
                  <a:gd name="T51" fmla="*/ 1382 h 1383"/>
                  <a:gd name="T52" fmla="*/ 262 w 658"/>
                  <a:gd name="T53" fmla="*/ 1379 h 1383"/>
                  <a:gd name="T54" fmla="*/ 299 w 658"/>
                  <a:gd name="T55" fmla="*/ 1349 h 1383"/>
                  <a:gd name="T56" fmla="*/ 311 w 658"/>
                  <a:gd name="T57" fmla="*/ 1272 h 1383"/>
                  <a:gd name="T58" fmla="*/ 311 w 658"/>
                  <a:gd name="T59" fmla="*/ 1030 h 1383"/>
                  <a:gd name="T60" fmla="*/ 313 w 658"/>
                  <a:gd name="T61" fmla="*/ 745 h 1383"/>
                  <a:gd name="T62" fmla="*/ 347 w 658"/>
                  <a:gd name="T63" fmla="*/ 756 h 1383"/>
                  <a:gd name="T64" fmla="*/ 347 w 658"/>
                  <a:gd name="T65" fmla="*/ 1082 h 1383"/>
                  <a:gd name="T66" fmla="*/ 350 w 658"/>
                  <a:gd name="T67" fmla="*/ 1333 h 1383"/>
                  <a:gd name="T68" fmla="*/ 361 w 658"/>
                  <a:gd name="T69" fmla="*/ 1359 h 1383"/>
                  <a:gd name="T70" fmla="*/ 388 w 658"/>
                  <a:gd name="T71" fmla="*/ 1378 h 1383"/>
                  <a:gd name="T72" fmla="*/ 444 w 658"/>
                  <a:gd name="T73" fmla="*/ 1379 h 1383"/>
                  <a:gd name="T74" fmla="*/ 484 w 658"/>
                  <a:gd name="T75" fmla="*/ 1355 h 1383"/>
                  <a:gd name="T76" fmla="*/ 496 w 658"/>
                  <a:gd name="T77" fmla="*/ 1331 h 1383"/>
                  <a:gd name="T78" fmla="*/ 499 w 658"/>
                  <a:gd name="T79" fmla="*/ 1240 h 1383"/>
                  <a:gd name="T80" fmla="*/ 499 w 658"/>
                  <a:gd name="T81" fmla="*/ 971 h 1383"/>
                  <a:gd name="T82" fmla="*/ 499 w 658"/>
                  <a:gd name="T83" fmla="*/ 700 h 1383"/>
                  <a:gd name="T84" fmla="*/ 499 w 658"/>
                  <a:gd name="T85" fmla="*/ 429 h 1383"/>
                  <a:gd name="T86" fmla="*/ 510 w 658"/>
                  <a:gd name="T87" fmla="*/ 226 h 1383"/>
                  <a:gd name="T88" fmla="*/ 542 w 658"/>
                  <a:gd name="T89" fmla="*/ 273 h 1383"/>
                  <a:gd name="T90" fmla="*/ 542 w 658"/>
                  <a:gd name="T91" fmla="*/ 461 h 1383"/>
                  <a:gd name="T92" fmla="*/ 543 w 658"/>
                  <a:gd name="T93" fmla="*/ 617 h 1383"/>
                  <a:gd name="T94" fmla="*/ 565 w 658"/>
                  <a:gd name="T95" fmla="*/ 662 h 1383"/>
                  <a:gd name="T96" fmla="*/ 589 w 658"/>
                  <a:gd name="T97" fmla="*/ 676 h 1383"/>
                  <a:gd name="T98" fmla="*/ 618 w 658"/>
                  <a:gd name="T99" fmla="*/ 676 h 1383"/>
                  <a:gd name="T100" fmla="*/ 638 w 658"/>
                  <a:gd name="T101" fmla="*/ 665 h 1383"/>
                  <a:gd name="T102" fmla="*/ 653 w 658"/>
                  <a:gd name="T103" fmla="*/ 639 h 1383"/>
                  <a:gd name="T104" fmla="*/ 658 w 658"/>
                  <a:gd name="T105" fmla="*/ 555 h 1383"/>
                  <a:gd name="T106" fmla="*/ 658 w 658"/>
                  <a:gd name="T107" fmla="*/ 360 h 1383"/>
                  <a:gd name="T108" fmla="*/ 658 w 658"/>
                  <a:gd name="T109" fmla="*/ 192 h 1383"/>
                  <a:gd name="T110" fmla="*/ 648 w 658"/>
                  <a:gd name="T111" fmla="*/ 111 h 1383"/>
                  <a:gd name="T112" fmla="*/ 629 w 658"/>
                  <a:gd name="T113" fmla="*/ 71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8" h="1383">
                    <a:moveTo>
                      <a:pt x="605" y="45"/>
                    </a:moveTo>
                    <a:lnTo>
                      <a:pt x="593" y="36"/>
                    </a:lnTo>
                    <a:lnTo>
                      <a:pt x="579" y="27"/>
                    </a:lnTo>
                    <a:lnTo>
                      <a:pt x="566" y="20"/>
                    </a:lnTo>
                    <a:lnTo>
                      <a:pt x="551" y="15"/>
                    </a:lnTo>
                    <a:lnTo>
                      <a:pt x="536" y="11"/>
                    </a:lnTo>
                    <a:lnTo>
                      <a:pt x="522" y="6"/>
                    </a:lnTo>
                    <a:lnTo>
                      <a:pt x="506" y="4"/>
                    </a:lnTo>
                    <a:lnTo>
                      <a:pt x="491" y="2"/>
                    </a:lnTo>
                    <a:lnTo>
                      <a:pt x="459" y="0"/>
                    </a:lnTo>
                    <a:lnTo>
                      <a:pt x="427" y="0"/>
                    </a:lnTo>
                    <a:lnTo>
                      <a:pt x="396" y="0"/>
                    </a:lnTo>
                    <a:lnTo>
                      <a:pt x="365" y="0"/>
                    </a:lnTo>
                    <a:lnTo>
                      <a:pt x="330" y="1"/>
                    </a:lnTo>
                    <a:lnTo>
                      <a:pt x="294" y="0"/>
                    </a:lnTo>
                    <a:lnTo>
                      <a:pt x="259" y="0"/>
                    </a:lnTo>
                    <a:lnTo>
                      <a:pt x="223" y="0"/>
                    </a:lnTo>
                    <a:lnTo>
                      <a:pt x="188" y="1"/>
                    </a:lnTo>
                    <a:lnTo>
                      <a:pt x="153" y="4"/>
                    </a:lnTo>
                    <a:lnTo>
                      <a:pt x="136" y="8"/>
                    </a:lnTo>
                    <a:lnTo>
                      <a:pt x="118" y="12"/>
                    </a:lnTo>
                    <a:lnTo>
                      <a:pt x="101" y="16"/>
                    </a:lnTo>
                    <a:lnTo>
                      <a:pt x="85" y="23"/>
                    </a:lnTo>
                    <a:lnTo>
                      <a:pt x="74" y="27"/>
                    </a:lnTo>
                    <a:lnTo>
                      <a:pt x="65" y="32"/>
                    </a:lnTo>
                    <a:lnTo>
                      <a:pt x="55" y="39"/>
                    </a:lnTo>
                    <a:lnTo>
                      <a:pt x="47" y="45"/>
                    </a:lnTo>
                    <a:lnTo>
                      <a:pt x="40" y="53"/>
                    </a:lnTo>
                    <a:lnTo>
                      <a:pt x="32" y="61"/>
                    </a:lnTo>
                    <a:lnTo>
                      <a:pt x="27" y="70"/>
                    </a:lnTo>
                    <a:lnTo>
                      <a:pt x="22" y="79"/>
                    </a:lnTo>
                    <a:lnTo>
                      <a:pt x="16" y="90"/>
                    </a:lnTo>
                    <a:lnTo>
                      <a:pt x="12" y="99"/>
                    </a:lnTo>
                    <a:lnTo>
                      <a:pt x="8" y="110"/>
                    </a:lnTo>
                    <a:lnTo>
                      <a:pt x="6" y="120"/>
                    </a:lnTo>
                    <a:lnTo>
                      <a:pt x="4" y="131"/>
                    </a:lnTo>
                    <a:lnTo>
                      <a:pt x="2" y="142"/>
                    </a:lnTo>
                    <a:lnTo>
                      <a:pt x="2" y="153"/>
                    </a:lnTo>
                    <a:lnTo>
                      <a:pt x="2" y="163"/>
                    </a:lnTo>
                    <a:lnTo>
                      <a:pt x="2" y="220"/>
                    </a:lnTo>
                    <a:lnTo>
                      <a:pt x="2" y="277"/>
                    </a:lnTo>
                    <a:lnTo>
                      <a:pt x="0" y="334"/>
                    </a:lnTo>
                    <a:lnTo>
                      <a:pt x="0" y="390"/>
                    </a:lnTo>
                    <a:lnTo>
                      <a:pt x="0" y="448"/>
                    </a:lnTo>
                    <a:lnTo>
                      <a:pt x="2" y="504"/>
                    </a:lnTo>
                    <a:lnTo>
                      <a:pt x="2" y="562"/>
                    </a:lnTo>
                    <a:lnTo>
                      <a:pt x="2" y="618"/>
                    </a:lnTo>
                    <a:lnTo>
                      <a:pt x="2" y="629"/>
                    </a:lnTo>
                    <a:lnTo>
                      <a:pt x="4" y="638"/>
                    </a:lnTo>
                    <a:lnTo>
                      <a:pt x="7" y="649"/>
                    </a:lnTo>
                    <a:lnTo>
                      <a:pt x="12" y="658"/>
                    </a:lnTo>
                    <a:lnTo>
                      <a:pt x="19" y="665"/>
                    </a:lnTo>
                    <a:lnTo>
                      <a:pt x="28" y="672"/>
                    </a:lnTo>
                    <a:lnTo>
                      <a:pt x="32" y="673"/>
                    </a:lnTo>
                    <a:lnTo>
                      <a:pt x="38" y="676"/>
                    </a:lnTo>
                    <a:lnTo>
                      <a:pt x="42" y="676"/>
                    </a:lnTo>
                    <a:lnTo>
                      <a:pt x="47" y="676"/>
                    </a:lnTo>
                    <a:lnTo>
                      <a:pt x="57" y="677"/>
                    </a:lnTo>
                    <a:lnTo>
                      <a:pt x="65" y="677"/>
                    </a:lnTo>
                    <a:lnTo>
                      <a:pt x="73" y="676"/>
                    </a:lnTo>
                    <a:lnTo>
                      <a:pt x="79" y="672"/>
                    </a:lnTo>
                    <a:lnTo>
                      <a:pt x="86" y="667"/>
                    </a:lnTo>
                    <a:lnTo>
                      <a:pt x="91" y="663"/>
                    </a:lnTo>
                    <a:lnTo>
                      <a:pt x="97" y="657"/>
                    </a:lnTo>
                    <a:lnTo>
                      <a:pt x="101" y="650"/>
                    </a:lnTo>
                    <a:lnTo>
                      <a:pt x="109" y="635"/>
                    </a:lnTo>
                    <a:lnTo>
                      <a:pt x="114" y="619"/>
                    </a:lnTo>
                    <a:lnTo>
                      <a:pt x="117" y="602"/>
                    </a:lnTo>
                    <a:lnTo>
                      <a:pt x="117" y="587"/>
                    </a:lnTo>
                    <a:lnTo>
                      <a:pt x="118" y="541"/>
                    </a:lnTo>
                    <a:lnTo>
                      <a:pt x="118" y="497"/>
                    </a:lnTo>
                    <a:lnTo>
                      <a:pt x="118" y="452"/>
                    </a:lnTo>
                    <a:lnTo>
                      <a:pt x="117" y="407"/>
                    </a:lnTo>
                    <a:lnTo>
                      <a:pt x="117" y="362"/>
                    </a:lnTo>
                    <a:lnTo>
                      <a:pt x="117" y="318"/>
                    </a:lnTo>
                    <a:lnTo>
                      <a:pt x="118" y="273"/>
                    </a:lnTo>
                    <a:lnTo>
                      <a:pt x="118" y="228"/>
                    </a:lnTo>
                    <a:lnTo>
                      <a:pt x="136" y="228"/>
                    </a:lnTo>
                    <a:lnTo>
                      <a:pt x="152" y="228"/>
                    </a:lnTo>
                    <a:lnTo>
                      <a:pt x="153" y="296"/>
                    </a:lnTo>
                    <a:lnTo>
                      <a:pt x="153" y="363"/>
                    </a:lnTo>
                    <a:lnTo>
                      <a:pt x="153" y="430"/>
                    </a:lnTo>
                    <a:lnTo>
                      <a:pt x="153" y="499"/>
                    </a:lnTo>
                    <a:lnTo>
                      <a:pt x="153" y="566"/>
                    </a:lnTo>
                    <a:lnTo>
                      <a:pt x="153" y="634"/>
                    </a:lnTo>
                    <a:lnTo>
                      <a:pt x="153" y="701"/>
                    </a:lnTo>
                    <a:lnTo>
                      <a:pt x="153" y="769"/>
                    </a:lnTo>
                    <a:lnTo>
                      <a:pt x="153" y="836"/>
                    </a:lnTo>
                    <a:lnTo>
                      <a:pt x="153" y="903"/>
                    </a:lnTo>
                    <a:lnTo>
                      <a:pt x="153" y="972"/>
                    </a:lnTo>
                    <a:lnTo>
                      <a:pt x="153" y="1039"/>
                    </a:lnTo>
                    <a:lnTo>
                      <a:pt x="153" y="1107"/>
                    </a:lnTo>
                    <a:lnTo>
                      <a:pt x="153" y="1174"/>
                    </a:lnTo>
                    <a:lnTo>
                      <a:pt x="153" y="1243"/>
                    </a:lnTo>
                    <a:lnTo>
                      <a:pt x="154" y="1310"/>
                    </a:lnTo>
                    <a:lnTo>
                      <a:pt x="154" y="1323"/>
                    </a:lnTo>
                    <a:lnTo>
                      <a:pt x="157" y="1335"/>
                    </a:lnTo>
                    <a:lnTo>
                      <a:pt x="161" y="1346"/>
                    </a:lnTo>
                    <a:lnTo>
                      <a:pt x="168" y="1355"/>
                    </a:lnTo>
                    <a:lnTo>
                      <a:pt x="175" y="1363"/>
                    </a:lnTo>
                    <a:lnTo>
                      <a:pt x="184" y="1370"/>
                    </a:lnTo>
                    <a:lnTo>
                      <a:pt x="193" y="1375"/>
                    </a:lnTo>
                    <a:lnTo>
                      <a:pt x="204" y="1379"/>
                    </a:lnTo>
                    <a:lnTo>
                      <a:pt x="215" y="1382"/>
                    </a:lnTo>
                    <a:lnTo>
                      <a:pt x="227" y="1383"/>
                    </a:lnTo>
                    <a:lnTo>
                      <a:pt x="239" y="1383"/>
                    </a:lnTo>
                    <a:lnTo>
                      <a:pt x="251" y="1382"/>
                    </a:lnTo>
                    <a:lnTo>
                      <a:pt x="262" y="1379"/>
                    </a:lnTo>
                    <a:lnTo>
                      <a:pt x="274" y="1375"/>
                    </a:lnTo>
                    <a:lnTo>
                      <a:pt x="283" y="1370"/>
                    </a:lnTo>
                    <a:lnTo>
                      <a:pt x="294" y="1363"/>
                    </a:lnTo>
                    <a:lnTo>
                      <a:pt x="299" y="1349"/>
                    </a:lnTo>
                    <a:lnTo>
                      <a:pt x="303" y="1334"/>
                    </a:lnTo>
                    <a:lnTo>
                      <a:pt x="306" y="1319"/>
                    </a:lnTo>
                    <a:lnTo>
                      <a:pt x="309" y="1303"/>
                    </a:lnTo>
                    <a:lnTo>
                      <a:pt x="311" y="1272"/>
                    </a:lnTo>
                    <a:lnTo>
                      <a:pt x="313" y="1241"/>
                    </a:lnTo>
                    <a:lnTo>
                      <a:pt x="313" y="1170"/>
                    </a:lnTo>
                    <a:lnTo>
                      <a:pt x="311" y="1101"/>
                    </a:lnTo>
                    <a:lnTo>
                      <a:pt x="311" y="1030"/>
                    </a:lnTo>
                    <a:lnTo>
                      <a:pt x="311" y="958"/>
                    </a:lnTo>
                    <a:lnTo>
                      <a:pt x="311" y="887"/>
                    </a:lnTo>
                    <a:lnTo>
                      <a:pt x="313" y="816"/>
                    </a:lnTo>
                    <a:lnTo>
                      <a:pt x="313" y="745"/>
                    </a:lnTo>
                    <a:lnTo>
                      <a:pt x="313" y="674"/>
                    </a:lnTo>
                    <a:lnTo>
                      <a:pt x="330" y="674"/>
                    </a:lnTo>
                    <a:lnTo>
                      <a:pt x="347" y="674"/>
                    </a:lnTo>
                    <a:lnTo>
                      <a:pt x="347" y="756"/>
                    </a:lnTo>
                    <a:lnTo>
                      <a:pt x="347" y="838"/>
                    </a:lnTo>
                    <a:lnTo>
                      <a:pt x="347" y="918"/>
                    </a:lnTo>
                    <a:lnTo>
                      <a:pt x="347" y="1000"/>
                    </a:lnTo>
                    <a:lnTo>
                      <a:pt x="347" y="1082"/>
                    </a:lnTo>
                    <a:lnTo>
                      <a:pt x="347" y="1162"/>
                    </a:lnTo>
                    <a:lnTo>
                      <a:pt x="347" y="1244"/>
                    </a:lnTo>
                    <a:lnTo>
                      <a:pt x="349" y="1324"/>
                    </a:lnTo>
                    <a:lnTo>
                      <a:pt x="350" y="1333"/>
                    </a:lnTo>
                    <a:lnTo>
                      <a:pt x="351" y="1341"/>
                    </a:lnTo>
                    <a:lnTo>
                      <a:pt x="354" y="1347"/>
                    </a:lnTo>
                    <a:lnTo>
                      <a:pt x="357" y="1354"/>
                    </a:lnTo>
                    <a:lnTo>
                      <a:pt x="361" y="1359"/>
                    </a:lnTo>
                    <a:lnTo>
                      <a:pt x="366" y="1363"/>
                    </a:lnTo>
                    <a:lnTo>
                      <a:pt x="370" y="1369"/>
                    </a:lnTo>
                    <a:lnTo>
                      <a:pt x="377" y="1373"/>
                    </a:lnTo>
                    <a:lnTo>
                      <a:pt x="388" y="1378"/>
                    </a:lnTo>
                    <a:lnTo>
                      <a:pt x="401" y="1382"/>
                    </a:lnTo>
                    <a:lnTo>
                      <a:pt x="416" y="1383"/>
                    </a:lnTo>
                    <a:lnTo>
                      <a:pt x="429" y="1382"/>
                    </a:lnTo>
                    <a:lnTo>
                      <a:pt x="444" y="1379"/>
                    </a:lnTo>
                    <a:lnTo>
                      <a:pt x="457" y="1375"/>
                    </a:lnTo>
                    <a:lnTo>
                      <a:pt x="469" y="1369"/>
                    </a:lnTo>
                    <a:lnTo>
                      <a:pt x="480" y="1359"/>
                    </a:lnTo>
                    <a:lnTo>
                      <a:pt x="484" y="1355"/>
                    </a:lnTo>
                    <a:lnTo>
                      <a:pt x="488" y="1350"/>
                    </a:lnTo>
                    <a:lnTo>
                      <a:pt x="492" y="1343"/>
                    </a:lnTo>
                    <a:lnTo>
                      <a:pt x="495" y="1338"/>
                    </a:lnTo>
                    <a:lnTo>
                      <a:pt x="496" y="1331"/>
                    </a:lnTo>
                    <a:lnTo>
                      <a:pt x="498" y="1323"/>
                    </a:lnTo>
                    <a:lnTo>
                      <a:pt x="499" y="1316"/>
                    </a:lnTo>
                    <a:lnTo>
                      <a:pt x="498" y="1308"/>
                    </a:lnTo>
                    <a:lnTo>
                      <a:pt x="499" y="1240"/>
                    </a:lnTo>
                    <a:lnTo>
                      <a:pt x="499" y="1173"/>
                    </a:lnTo>
                    <a:lnTo>
                      <a:pt x="499" y="1106"/>
                    </a:lnTo>
                    <a:lnTo>
                      <a:pt x="499" y="1038"/>
                    </a:lnTo>
                    <a:lnTo>
                      <a:pt x="499" y="971"/>
                    </a:lnTo>
                    <a:lnTo>
                      <a:pt x="499" y="902"/>
                    </a:lnTo>
                    <a:lnTo>
                      <a:pt x="499" y="835"/>
                    </a:lnTo>
                    <a:lnTo>
                      <a:pt x="499" y="767"/>
                    </a:lnTo>
                    <a:lnTo>
                      <a:pt x="499" y="700"/>
                    </a:lnTo>
                    <a:lnTo>
                      <a:pt x="499" y="633"/>
                    </a:lnTo>
                    <a:lnTo>
                      <a:pt x="499" y="564"/>
                    </a:lnTo>
                    <a:lnTo>
                      <a:pt x="499" y="497"/>
                    </a:lnTo>
                    <a:lnTo>
                      <a:pt x="499" y="429"/>
                    </a:lnTo>
                    <a:lnTo>
                      <a:pt x="499" y="362"/>
                    </a:lnTo>
                    <a:lnTo>
                      <a:pt x="499" y="293"/>
                    </a:lnTo>
                    <a:lnTo>
                      <a:pt x="499" y="226"/>
                    </a:lnTo>
                    <a:lnTo>
                      <a:pt x="510" y="226"/>
                    </a:lnTo>
                    <a:lnTo>
                      <a:pt x="520" y="226"/>
                    </a:lnTo>
                    <a:lnTo>
                      <a:pt x="532" y="226"/>
                    </a:lnTo>
                    <a:lnTo>
                      <a:pt x="542" y="225"/>
                    </a:lnTo>
                    <a:lnTo>
                      <a:pt x="542" y="273"/>
                    </a:lnTo>
                    <a:lnTo>
                      <a:pt x="542" y="320"/>
                    </a:lnTo>
                    <a:lnTo>
                      <a:pt x="542" y="367"/>
                    </a:lnTo>
                    <a:lnTo>
                      <a:pt x="542" y="414"/>
                    </a:lnTo>
                    <a:lnTo>
                      <a:pt x="542" y="461"/>
                    </a:lnTo>
                    <a:lnTo>
                      <a:pt x="542" y="508"/>
                    </a:lnTo>
                    <a:lnTo>
                      <a:pt x="542" y="556"/>
                    </a:lnTo>
                    <a:lnTo>
                      <a:pt x="542" y="603"/>
                    </a:lnTo>
                    <a:lnTo>
                      <a:pt x="543" y="617"/>
                    </a:lnTo>
                    <a:lnTo>
                      <a:pt x="546" y="631"/>
                    </a:lnTo>
                    <a:lnTo>
                      <a:pt x="553" y="645"/>
                    </a:lnTo>
                    <a:lnTo>
                      <a:pt x="561" y="657"/>
                    </a:lnTo>
                    <a:lnTo>
                      <a:pt x="565" y="662"/>
                    </a:lnTo>
                    <a:lnTo>
                      <a:pt x="570" y="667"/>
                    </a:lnTo>
                    <a:lnTo>
                      <a:pt x="577" y="670"/>
                    </a:lnTo>
                    <a:lnTo>
                      <a:pt x="582" y="674"/>
                    </a:lnTo>
                    <a:lnTo>
                      <a:pt x="589" y="676"/>
                    </a:lnTo>
                    <a:lnTo>
                      <a:pt x="597" y="677"/>
                    </a:lnTo>
                    <a:lnTo>
                      <a:pt x="604" y="677"/>
                    </a:lnTo>
                    <a:lnTo>
                      <a:pt x="612" y="676"/>
                    </a:lnTo>
                    <a:lnTo>
                      <a:pt x="618" y="676"/>
                    </a:lnTo>
                    <a:lnTo>
                      <a:pt x="624" y="674"/>
                    </a:lnTo>
                    <a:lnTo>
                      <a:pt x="629" y="672"/>
                    </a:lnTo>
                    <a:lnTo>
                      <a:pt x="634" y="669"/>
                    </a:lnTo>
                    <a:lnTo>
                      <a:pt x="638" y="665"/>
                    </a:lnTo>
                    <a:lnTo>
                      <a:pt x="642" y="661"/>
                    </a:lnTo>
                    <a:lnTo>
                      <a:pt x="645" y="655"/>
                    </a:lnTo>
                    <a:lnTo>
                      <a:pt x="649" y="650"/>
                    </a:lnTo>
                    <a:lnTo>
                      <a:pt x="653" y="639"/>
                    </a:lnTo>
                    <a:lnTo>
                      <a:pt x="656" y="627"/>
                    </a:lnTo>
                    <a:lnTo>
                      <a:pt x="658" y="615"/>
                    </a:lnTo>
                    <a:lnTo>
                      <a:pt x="658" y="603"/>
                    </a:lnTo>
                    <a:lnTo>
                      <a:pt x="658" y="555"/>
                    </a:lnTo>
                    <a:lnTo>
                      <a:pt x="658" y="505"/>
                    </a:lnTo>
                    <a:lnTo>
                      <a:pt x="658" y="457"/>
                    </a:lnTo>
                    <a:lnTo>
                      <a:pt x="658" y="409"/>
                    </a:lnTo>
                    <a:lnTo>
                      <a:pt x="658" y="360"/>
                    </a:lnTo>
                    <a:lnTo>
                      <a:pt x="658" y="311"/>
                    </a:lnTo>
                    <a:lnTo>
                      <a:pt x="658" y="263"/>
                    </a:lnTo>
                    <a:lnTo>
                      <a:pt x="658" y="214"/>
                    </a:lnTo>
                    <a:lnTo>
                      <a:pt x="658" y="192"/>
                    </a:lnTo>
                    <a:lnTo>
                      <a:pt x="657" y="169"/>
                    </a:lnTo>
                    <a:lnTo>
                      <a:pt x="654" y="146"/>
                    </a:lnTo>
                    <a:lnTo>
                      <a:pt x="650" y="123"/>
                    </a:lnTo>
                    <a:lnTo>
                      <a:pt x="648" y="111"/>
                    </a:lnTo>
                    <a:lnTo>
                      <a:pt x="644" y="100"/>
                    </a:lnTo>
                    <a:lnTo>
                      <a:pt x="640" y="90"/>
                    </a:lnTo>
                    <a:lnTo>
                      <a:pt x="634" y="80"/>
                    </a:lnTo>
                    <a:lnTo>
                      <a:pt x="629" y="71"/>
                    </a:lnTo>
                    <a:lnTo>
                      <a:pt x="622" y="61"/>
                    </a:lnTo>
                    <a:lnTo>
                      <a:pt x="614" y="53"/>
                    </a:lnTo>
                    <a:lnTo>
                      <a:pt x="605" y="45"/>
                    </a:lnTo>
                    <a:close/>
                  </a:path>
                </a:pathLst>
              </a:custGeom>
              <a:solidFill>
                <a:srgbClr val="F8CF2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F4CB8C10-1461-4EC5-911C-EAA0C4A9E0CD}"/>
              </a:ext>
            </a:extLst>
          </p:cNvPr>
          <p:cNvSpPr txBox="1"/>
          <p:nvPr/>
        </p:nvSpPr>
        <p:spPr>
          <a:xfrm>
            <a:off x="4994163" y="945686"/>
            <a:ext cx="5764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/>
              <a:t>Instructor: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/>
              <a:t>Delivering the content, running the game controller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33408-5489-487E-AB69-BD843EDCD844}"/>
              </a:ext>
            </a:extLst>
          </p:cNvPr>
          <p:cNvSpPr txBox="1"/>
          <p:nvPr/>
        </p:nvSpPr>
        <p:spPr>
          <a:xfrm>
            <a:off x="4994165" y="4380286"/>
            <a:ext cx="5764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/>
              <a:t>Break out room coaches: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/>
              <a:t>Help the teams inside the breakout rooms, answer simple questions</a:t>
            </a:r>
          </a:p>
        </p:txBody>
      </p:sp>
    </p:spTree>
    <p:extLst>
      <p:ext uri="{BB962C8B-B14F-4D97-AF65-F5344CB8AC3E}">
        <p14:creationId xmlns:p14="http://schemas.microsoft.com/office/powerpoint/2010/main" val="25336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43C34656-4F71-4723-ADDB-C97232D4DFB1}"/>
              </a:ext>
            </a:extLst>
          </p:cNvPr>
          <p:cNvSpPr txBox="1"/>
          <p:nvPr/>
        </p:nvSpPr>
        <p:spPr>
          <a:xfrm>
            <a:off x="404673" y="2383009"/>
            <a:ext cx="6629172" cy="406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400" b="1"/>
              <a:t>Create a timeline detailing the required time for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400"/>
              <a:t>Participants to join the meeting and get settled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400"/>
              <a:t>Reviewing the introduction material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400"/>
              <a:t>Reviewing Fiori instructions and Zoom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400"/>
              <a:t>Creating the breakout rooms and getting everyone logged in Fiori</a:t>
            </a:r>
          </a:p>
          <a:p>
            <a:pPr marL="468000" indent="-342900"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lang="en-CA" sz="2400"/>
              <a:t>Allowing a few minutes for the teams to strategize</a:t>
            </a:r>
          </a:p>
        </p:txBody>
      </p:sp>
      <p:grpSp>
        <p:nvGrpSpPr>
          <p:cNvPr id="4" name="Group 44">
            <a:extLst>
              <a:ext uri="{FF2B5EF4-FFF2-40B4-BE49-F238E27FC236}">
                <a16:creationId xmlns:a16="http://schemas.microsoft.com/office/drawing/2014/main" id="{F7FD20CB-75D4-41B6-9D4C-E5835431D2B6}"/>
              </a:ext>
            </a:extLst>
          </p:cNvPr>
          <p:cNvGrpSpPr/>
          <p:nvPr/>
        </p:nvGrpSpPr>
        <p:grpSpPr>
          <a:xfrm>
            <a:off x="404673" y="3092344"/>
            <a:ext cx="442126" cy="407491"/>
            <a:chOff x="9286679" y="1067966"/>
            <a:chExt cx="395897" cy="379688"/>
          </a:xfrm>
        </p:grpSpPr>
        <p:sp>
          <p:nvSpPr>
            <p:cNvPr id="5" name="Oval 45">
              <a:extLst>
                <a:ext uri="{FF2B5EF4-FFF2-40B4-BE49-F238E27FC236}">
                  <a16:creationId xmlns:a16="http://schemas.microsoft.com/office/drawing/2014/main" id="{D4546506-427C-46D1-A0F6-B79B1B1CB807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46">
              <a:extLst>
                <a:ext uri="{FF2B5EF4-FFF2-40B4-BE49-F238E27FC236}">
                  <a16:creationId xmlns:a16="http://schemas.microsoft.com/office/drawing/2014/main" id="{4B1B4B95-A4A0-4CE7-8CF6-D4FBF7490F9A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29" name="Group 44">
            <a:extLst>
              <a:ext uri="{FF2B5EF4-FFF2-40B4-BE49-F238E27FC236}">
                <a16:creationId xmlns:a16="http://schemas.microsoft.com/office/drawing/2014/main" id="{931A8190-6E73-4B42-B2B4-933135DE4C8C}"/>
              </a:ext>
            </a:extLst>
          </p:cNvPr>
          <p:cNvGrpSpPr/>
          <p:nvPr/>
        </p:nvGrpSpPr>
        <p:grpSpPr>
          <a:xfrm>
            <a:off x="406351" y="3636626"/>
            <a:ext cx="442126" cy="407491"/>
            <a:chOff x="9286679" y="1067966"/>
            <a:chExt cx="395897" cy="379688"/>
          </a:xfrm>
        </p:grpSpPr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0DD2A769-E134-43BE-81D5-C5718F5D1435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98B3A73B-AF5A-4995-A606-AE93B5E2FBA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32" name="Group 44">
            <a:extLst>
              <a:ext uri="{FF2B5EF4-FFF2-40B4-BE49-F238E27FC236}">
                <a16:creationId xmlns:a16="http://schemas.microsoft.com/office/drawing/2014/main" id="{4E59AD48-E041-488B-B3D9-EF90FA2D5DEF}"/>
              </a:ext>
            </a:extLst>
          </p:cNvPr>
          <p:cNvGrpSpPr/>
          <p:nvPr/>
        </p:nvGrpSpPr>
        <p:grpSpPr>
          <a:xfrm>
            <a:off x="387930" y="4231153"/>
            <a:ext cx="442126" cy="407491"/>
            <a:chOff x="9286679" y="1067966"/>
            <a:chExt cx="395897" cy="379688"/>
          </a:xfrm>
        </p:grpSpPr>
        <p:sp>
          <p:nvSpPr>
            <p:cNvPr id="33" name="Oval 45">
              <a:extLst>
                <a:ext uri="{FF2B5EF4-FFF2-40B4-BE49-F238E27FC236}">
                  <a16:creationId xmlns:a16="http://schemas.microsoft.com/office/drawing/2014/main" id="{E6573E24-9BF1-4AA3-AE8F-34DBAD23C87B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106603AE-B74D-4EBA-88F5-64FEC250F62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35" name="Group 44">
            <a:extLst>
              <a:ext uri="{FF2B5EF4-FFF2-40B4-BE49-F238E27FC236}">
                <a16:creationId xmlns:a16="http://schemas.microsoft.com/office/drawing/2014/main" id="{961EBEB0-1588-438A-B447-B257F6FCE045}"/>
              </a:ext>
            </a:extLst>
          </p:cNvPr>
          <p:cNvGrpSpPr/>
          <p:nvPr/>
        </p:nvGrpSpPr>
        <p:grpSpPr>
          <a:xfrm>
            <a:off x="399654" y="4805580"/>
            <a:ext cx="442126" cy="407491"/>
            <a:chOff x="9286679" y="1067966"/>
            <a:chExt cx="395897" cy="379688"/>
          </a:xfrm>
        </p:grpSpPr>
        <p:sp>
          <p:nvSpPr>
            <p:cNvPr id="36" name="Oval 45">
              <a:extLst>
                <a:ext uri="{FF2B5EF4-FFF2-40B4-BE49-F238E27FC236}">
                  <a16:creationId xmlns:a16="http://schemas.microsoft.com/office/drawing/2014/main" id="{A35269FB-5224-4B35-A6BB-5A5461317A0B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46">
              <a:extLst>
                <a:ext uri="{FF2B5EF4-FFF2-40B4-BE49-F238E27FC236}">
                  <a16:creationId xmlns:a16="http://schemas.microsoft.com/office/drawing/2014/main" id="{3D348E93-A95B-485E-A078-145C7AB058EF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grpSp>
        <p:nvGrpSpPr>
          <p:cNvPr id="38" name="Group 44">
            <a:extLst>
              <a:ext uri="{FF2B5EF4-FFF2-40B4-BE49-F238E27FC236}">
                <a16:creationId xmlns:a16="http://schemas.microsoft.com/office/drawing/2014/main" id="{A5023CC6-9B7D-45A4-B07C-81F1F19FB182}"/>
              </a:ext>
            </a:extLst>
          </p:cNvPr>
          <p:cNvGrpSpPr/>
          <p:nvPr/>
        </p:nvGrpSpPr>
        <p:grpSpPr>
          <a:xfrm>
            <a:off x="391281" y="5631220"/>
            <a:ext cx="442126" cy="407491"/>
            <a:chOff x="9286679" y="1067966"/>
            <a:chExt cx="395897" cy="379688"/>
          </a:xfrm>
        </p:grpSpPr>
        <p:sp>
          <p:nvSpPr>
            <p:cNvPr id="39" name="Oval 45">
              <a:extLst>
                <a:ext uri="{FF2B5EF4-FFF2-40B4-BE49-F238E27FC236}">
                  <a16:creationId xmlns:a16="http://schemas.microsoft.com/office/drawing/2014/main" id="{9868BF02-5AE0-4DCD-B59A-70E3E8D52F4B}"/>
                </a:ext>
              </a:extLst>
            </p:cNvPr>
            <p:cNvSpPr/>
            <p:nvPr/>
          </p:nvSpPr>
          <p:spPr>
            <a:xfrm>
              <a:off x="9286679" y="1067966"/>
              <a:ext cx="379688" cy="37968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46">
              <a:extLst>
                <a:ext uri="{FF2B5EF4-FFF2-40B4-BE49-F238E27FC236}">
                  <a16:creationId xmlns:a16="http://schemas.microsoft.com/office/drawing/2014/main" id="{00E5AC10-DD0E-4E77-A0E3-DB9AC2746C7D}"/>
                </a:ext>
              </a:extLst>
            </p:cNvPr>
            <p:cNvSpPr/>
            <p:nvPr/>
          </p:nvSpPr>
          <p:spPr>
            <a:xfrm rot="18900000">
              <a:off x="9353070" y="1098402"/>
              <a:ext cx="329506" cy="158580"/>
            </a:xfrm>
            <a:custGeom>
              <a:avLst/>
              <a:gdLst>
                <a:gd name="connsiteX0" fmla="*/ 54079 w 2050029"/>
                <a:gd name="connsiteY0" fmla="*/ 0 h 1149538"/>
                <a:gd name="connsiteX1" fmla="*/ 270386 w 2050029"/>
                <a:gd name="connsiteY1" fmla="*/ 0 h 1149538"/>
                <a:gd name="connsiteX2" fmla="*/ 324465 w 2050029"/>
                <a:gd name="connsiteY2" fmla="*/ 54079 h 1149538"/>
                <a:gd name="connsiteX3" fmla="*/ 324465 w 2050029"/>
                <a:gd name="connsiteY3" fmla="*/ 820107 h 1149538"/>
                <a:gd name="connsiteX4" fmla="*/ 1995123 w 2050029"/>
                <a:gd name="connsiteY4" fmla="*/ 820107 h 1149538"/>
                <a:gd name="connsiteX5" fmla="*/ 2050029 w 2050029"/>
                <a:gd name="connsiteY5" fmla="*/ 875013 h 1149538"/>
                <a:gd name="connsiteX6" fmla="*/ 2050029 w 2050029"/>
                <a:gd name="connsiteY6" fmla="*/ 1094632 h 1149538"/>
                <a:gd name="connsiteX7" fmla="*/ 1995123 w 2050029"/>
                <a:gd name="connsiteY7" fmla="*/ 1149538 h 1149538"/>
                <a:gd name="connsiteX8" fmla="*/ 270389 w 2050029"/>
                <a:gd name="connsiteY8" fmla="*/ 1149538 h 1149538"/>
                <a:gd name="connsiteX9" fmla="*/ 270386 w 2050029"/>
                <a:gd name="connsiteY9" fmla="*/ 1149538 h 1149538"/>
                <a:gd name="connsiteX10" fmla="*/ 54079 w 2050029"/>
                <a:gd name="connsiteY10" fmla="*/ 1149538 h 1149538"/>
                <a:gd name="connsiteX11" fmla="*/ 0 w 2050029"/>
                <a:gd name="connsiteY11" fmla="*/ 1095459 h 1149538"/>
                <a:gd name="connsiteX12" fmla="*/ 0 w 2050029"/>
                <a:gd name="connsiteY12" fmla="*/ 54079 h 1149538"/>
                <a:gd name="connsiteX13" fmla="*/ 54079 w 2050029"/>
                <a:gd name="connsiteY13" fmla="*/ 0 h 114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0029" h="1149538">
                  <a:moveTo>
                    <a:pt x="54079" y="0"/>
                  </a:moveTo>
                  <a:lnTo>
                    <a:pt x="270386" y="0"/>
                  </a:lnTo>
                  <a:cubicBezTo>
                    <a:pt x="300253" y="0"/>
                    <a:pt x="324465" y="24212"/>
                    <a:pt x="324465" y="54079"/>
                  </a:cubicBezTo>
                  <a:lnTo>
                    <a:pt x="324465" y="820107"/>
                  </a:lnTo>
                  <a:lnTo>
                    <a:pt x="1995123" y="820107"/>
                  </a:lnTo>
                  <a:cubicBezTo>
                    <a:pt x="2025447" y="820107"/>
                    <a:pt x="2050029" y="844689"/>
                    <a:pt x="2050029" y="875013"/>
                  </a:cubicBezTo>
                  <a:lnTo>
                    <a:pt x="2050029" y="1094632"/>
                  </a:lnTo>
                  <a:cubicBezTo>
                    <a:pt x="2050029" y="1124956"/>
                    <a:pt x="2025447" y="1149538"/>
                    <a:pt x="1995123" y="1149538"/>
                  </a:cubicBezTo>
                  <a:lnTo>
                    <a:pt x="270389" y="1149538"/>
                  </a:lnTo>
                  <a:lnTo>
                    <a:pt x="270386" y="1149538"/>
                  </a:lnTo>
                  <a:lnTo>
                    <a:pt x="54079" y="1149538"/>
                  </a:lnTo>
                  <a:cubicBezTo>
                    <a:pt x="24212" y="1149538"/>
                    <a:pt x="0" y="1125326"/>
                    <a:pt x="0" y="1095459"/>
                  </a:cubicBezTo>
                  <a:lnTo>
                    <a:pt x="0" y="54079"/>
                  </a:lnTo>
                  <a:cubicBezTo>
                    <a:pt x="0" y="24212"/>
                    <a:pt x="24212" y="0"/>
                    <a:pt x="54079" y="0"/>
                  </a:cubicBezTo>
                  <a:close/>
                </a:path>
              </a:pathLst>
            </a:custGeom>
            <a:solidFill>
              <a:srgbClr val="F8C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/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A74544B7-F5B7-4DCB-AC99-CC6E515D36B8}"/>
              </a:ext>
            </a:extLst>
          </p:cNvPr>
          <p:cNvSpPr txBox="1"/>
          <p:nvPr/>
        </p:nvSpPr>
        <p:spPr>
          <a:xfrm>
            <a:off x="7218745" y="2383009"/>
            <a:ext cx="44547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/>
              <a:t>Also consider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/>
              <a:t>How much time you plan on pausing the simulation during the rounds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/>
              <a:t>Time required for debrief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/>
              <a:t>Time required to introduce new concepts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/>
              <a:t>Virtual sessions can take more time than onsite sessions given the technological challenges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BC0BC3A-3825-495E-9DAC-7F06B0429810}"/>
              </a:ext>
            </a:extLst>
          </p:cNvPr>
          <p:cNvSpPr txBox="1"/>
          <p:nvPr/>
        </p:nvSpPr>
        <p:spPr>
          <a:xfrm>
            <a:off x="209725" y="469783"/>
            <a:ext cx="3861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</a:p>
          <a:p>
            <a:r>
              <a:rPr lang="en-US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Prepare for Virtual Sessions </a:t>
            </a:r>
          </a:p>
          <a:p>
            <a:r>
              <a:rPr lang="fr-CA" sz="2400" b="1">
                <a:solidFill>
                  <a:srgbClr val="F8CF2C"/>
                </a:solidFill>
              </a:rPr>
              <a:t>Create an agenda</a:t>
            </a:r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7709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29C955A-E2B7-46E7-B73D-26C27DB61038}"/>
              </a:ext>
            </a:extLst>
          </p:cNvPr>
          <p:cNvSpPr txBox="1"/>
          <p:nvPr/>
        </p:nvSpPr>
        <p:spPr>
          <a:xfrm>
            <a:off x="209725" y="469783"/>
            <a:ext cx="38615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</a:p>
          <a:p>
            <a:r>
              <a:rPr lang="en-US" sz="3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 Setup</a:t>
            </a:r>
          </a:p>
          <a:p>
            <a:r>
              <a:rPr lang="fr-CA" sz="2400" b="1">
                <a:solidFill>
                  <a:srgbClr val="F8CF2C"/>
                </a:solidFill>
              </a:rPr>
              <a:t>Instructional team</a:t>
            </a:r>
            <a:endParaRPr lang="fr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6B8F22-AE9B-422C-8918-D674C8549E2C}"/>
              </a:ext>
            </a:extLst>
          </p:cNvPr>
          <p:cNvSpPr/>
          <p:nvPr/>
        </p:nvSpPr>
        <p:spPr>
          <a:xfrm>
            <a:off x="4374642" y="2532666"/>
            <a:ext cx="3442716" cy="3637021"/>
          </a:xfrm>
          <a:prstGeom prst="rect">
            <a:avLst/>
          </a:prstGeom>
          <a:noFill/>
          <a:ln w="38100">
            <a:solidFill>
              <a:srgbClr val="F8CF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ACBE08-41EE-45F5-AE24-058EBCD6003F}"/>
              </a:ext>
            </a:extLst>
          </p:cNvPr>
          <p:cNvSpPr/>
          <p:nvPr/>
        </p:nvSpPr>
        <p:spPr>
          <a:xfrm>
            <a:off x="632154" y="2532666"/>
            <a:ext cx="3442716" cy="3637021"/>
          </a:xfrm>
          <a:prstGeom prst="rect">
            <a:avLst/>
          </a:prstGeom>
          <a:noFill/>
          <a:ln w="38100">
            <a:solidFill>
              <a:srgbClr val="F8CF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719626-C094-4EE3-8D9C-5FB42BA60660}"/>
              </a:ext>
            </a:extLst>
          </p:cNvPr>
          <p:cNvSpPr/>
          <p:nvPr/>
        </p:nvSpPr>
        <p:spPr>
          <a:xfrm>
            <a:off x="8117130" y="2532666"/>
            <a:ext cx="3442716" cy="3637021"/>
          </a:xfrm>
          <a:prstGeom prst="rect">
            <a:avLst/>
          </a:prstGeom>
          <a:noFill/>
          <a:ln w="38100">
            <a:solidFill>
              <a:srgbClr val="F8CF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D24650-9CFD-49F5-96FD-4845E3C79035}"/>
              </a:ext>
            </a:extLst>
          </p:cNvPr>
          <p:cNvSpPr txBox="1"/>
          <p:nvPr/>
        </p:nvSpPr>
        <p:spPr>
          <a:xfrm>
            <a:off x="753626" y="2624219"/>
            <a:ext cx="324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/>
              <a:t>The instructor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D263E7-22F7-4E54-9425-156D7CD796A0}"/>
              </a:ext>
            </a:extLst>
          </p:cNvPr>
          <p:cNvSpPr txBox="1"/>
          <p:nvPr/>
        </p:nvSpPr>
        <p:spPr>
          <a:xfrm>
            <a:off x="4425516" y="2594891"/>
            <a:ext cx="324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/>
              <a:t>The host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4574461-E7A4-4091-B4F2-2246327FEF0B}"/>
              </a:ext>
            </a:extLst>
          </p:cNvPr>
          <p:cNvSpPr txBox="1"/>
          <p:nvPr/>
        </p:nvSpPr>
        <p:spPr>
          <a:xfrm>
            <a:off x="8192756" y="2624219"/>
            <a:ext cx="324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/>
              <a:t>The coache(s)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979A724-04E3-4320-A505-67C6CBA24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267" y="1744639"/>
            <a:ext cx="1025351" cy="102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62F1B15-D900-4282-80C9-E07783E0B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25" y="1592616"/>
            <a:ext cx="1216269" cy="121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6054403-AD73-4253-947B-928D5572A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16" y="1589261"/>
            <a:ext cx="1236366" cy="12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1D92EA9-59A8-49A8-B3CC-AB8B52439968}"/>
              </a:ext>
            </a:extLst>
          </p:cNvPr>
          <p:cNvSpPr txBox="1"/>
          <p:nvPr/>
        </p:nvSpPr>
        <p:spPr>
          <a:xfrm>
            <a:off x="753626" y="3217985"/>
            <a:ext cx="31061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Deliver ERPsim context and instructional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Manage the simulation using the game controller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/>
              <a:t>Configure simulation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/>
              <a:t>Start and pause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/>
              <a:t>Lead meaningful debriefs per round and at the end of the session</a:t>
            </a:r>
            <a:endParaRPr lang="fr-CA"/>
          </a:p>
          <a:p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7398FF-D5AD-452E-8189-C7CC8AED10AB}"/>
              </a:ext>
            </a:extLst>
          </p:cNvPr>
          <p:cNvSpPr txBox="1"/>
          <p:nvPr/>
        </p:nvSpPr>
        <p:spPr>
          <a:xfrm>
            <a:off x="4497299" y="3217985"/>
            <a:ext cx="3173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Manage participants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/>
              <a:t>Mute microphones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/>
              <a:t>Assigning breakout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Troubleshoot Zoom</a:t>
            </a:r>
            <a:endParaRPr lang="fr-CA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5523C6E-26A3-4B99-8DC9-AB8E5EF45B5A}"/>
              </a:ext>
            </a:extLst>
          </p:cNvPr>
          <p:cNvSpPr txBox="1"/>
          <p:nvPr/>
        </p:nvSpPr>
        <p:spPr>
          <a:xfrm>
            <a:off x="8192756" y="3217985"/>
            <a:ext cx="3245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Help participants when they are in their breakout rooms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/>
              <a:t>We recommend sending coaches into rooms only when needed</a:t>
            </a:r>
            <a:endParaRPr lang="fr-CA"/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48960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1fad71f-af27-4732-a3f7-ded52d7a8426">
      <UserInfo>
        <DisplayName>Kamran Shaikh</DisplayName>
        <AccountId>53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07EA3AFD59C64EA874246E3D3D7A91" ma:contentTypeVersion="12" ma:contentTypeDescription="Create a new document." ma:contentTypeScope="" ma:versionID="9054fa0c49a3d12d05748d0150417286">
  <xsd:schema xmlns:xsd="http://www.w3.org/2001/XMLSchema" xmlns:xs="http://www.w3.org/2001/XMLSchema" xmlns:p="http://schemas.microsoft.com/office/2006/metadata/properties" xmlns:ns2="a1fad71f-af27-4732-a3f7-ded52d7a8426" xmlns:ns3="3398906c-a62c-42fb-943c-3d5c02dfac6d" targetNamespace="http://schemas.microsoft.com/office/2006/metadata/properties" ma:root="true" ma:fieldsID="01cf3cbf49b19f95d093b6395e66dda3" ns2:_="" ns3:_="">
    <xsd:import namespace="a1fad71f-af27-4732-a3f7-ded52d7a8426"/>
    <xsd:import namespace="3398906c-a62c-42fb-943c-3d5c02dfac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ad71f-af27-4732-a3f7-ded52d7a84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8906c-a62c-42fb-943c-3d5c02df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1912B1-F94A-4F29-88DA-FF84D4CEC980}">
  <ds:schemaRefs>
    <ds:schemaRef ds:uri="http://schemas.microsoft.com/office/2006/documentManagement/types"/>
    <ds:schemaRef ds:uri="http://purl.org/dc/elements/1.1/"/>
    <ds:schemaRef ds:uri="3398906c-a62c-42fb-943c-3d5c02dfac6d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1fad71f-af27-4732-a3f7-ded52d7a84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A6EE3ED-73C9-45F2-A6C9-DB81726C9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fad71f-af27-4732-a3f7-ded52d7a8426"/>
    <ds:schemaRef ds:uri="3398906c-a62c-42fb-943c-3d5c02dfac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1F561C-8A87-4353-A524-956B018911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1503</Words>
  <Application>Microsoft Macintosh PowerPoint</Application>
  <PresentationFormat>Widescreen</PresentationFormat>
  <Paragraphs>198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Source Sans Pro Regular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Amélie Poulin</dc:creator>
  <cp:lastModifiedBy>Kamran Shaikh</cp:lastModifiedBy>
  <cp:revision>2</cp:revision>
  <dcterms:created xsi:type="dcterms:W3CDTF">2020-04-14T01:23:29Z</dcterms:created>
  <dcterms:modified xsi:type="dcterms:W3CDTF">2020-12-14T20:20:26Z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0x0101006607EA3AFD59C64EA874246E3D3D7A91</vt:lpwstr>
  </property>
</Properties>
</file>